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20" r:id="rId2"/>
    <p:sldId id="312" r:id="rId3"/>
    <p:sldId id="319" r:id="rId4"/>
    <p:sldId id="314" r:id="rId5"/>
    <p:sldId id="311" r:id="rId6"/>
    <p:sldId id="313" r:id="rId7"/>
    <p:sldId id="264" r:id="rId8"/>
    <p:sldId id="294" r:id="rId9"/>
    <p:sldId id="261" r:id="rId10"/>
    <p:sldId id="265" r:id="rId11"/>
    <p:sldId id="307" r:id="rId12"/>
    <p:sldId id="267" r:id="rId13"/>
    <p:sldId id="268" r:id="rId14"/>
    <p:sldId id="269" r:id="rId15"/>
    <p:sldId id="293" r:id="rId16"/>
    <p:sldId id="292" r:id="rId17"/>
    <p:sldId id="257" r:id="rId18"/>
    <p:sldId id="275" r:id="rId19"/>
    <p:sldId id="270" r:id="rId20"/>
    <p:sldId id="291" r:id="rId21"/>
    <p:sldId id="317" r:id="rId22"/>
    <p:sldId id="284" r:id="rId23"/>
    <p:sldId id="285" r:id="rId24"/>
    <p:sldId id="318" r:id="rId25"/>
    <p:sldId id="316" r:id="rId26"/>
    <p:sldId id="288" r:id="rId27"/>
    <p:sldId id="280" r:id="rId28"/>
    <p:sldId id="315" r:id="rId29"/>
    <p:sldId id="259" r:id="rId30"/>
    <p:sldId id="289"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1960" autoAdjust="0"/>
  </p:normalViewPr>
  <p:slideViewPr>
    <p:cSldViewPr>
      <p:cViewPr varScale="1">
        <p:scale>
          <a:sx n="47" d="100"/>
          <a:sy n="47" d="100"/>
        </p:scale>
        <p:origin x="-127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6"/>
    </p:cViewPr>
  </p:sorterViewPr>
  <p:notesViewPr>
    <p:cSldViewPr>
      <p:cViewPr varScale="1">
        <p:scale>
          <a:sx n="60" d="100"/>
          <a:sy n="60" d="100"/>
        </p:scale>
        <p:origin x="-249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90F0D9-84C5-47DA-85CF-8DCD34D48218}" type="datetimeFigureOut">
              <a:rPr lang="en-US" smtClean="0"/>
              <a:pPr/>
              <a:t>8/6/2008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4785EA-AFD4-4F7A-ACA0-76655405CC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0" y="228600"/>
            <a:ext cx="2362200" cy="1771650"/>
          </a:xfrm>
        </p:spPr>
      </p:sp>
      <p:sp>
        <p:nvSpPr>
          <p:cNvPr id="3" name="Notes Placeholder 2"/>
          <p:cNvSpPr>
            <a:spLocks noGrp="1"/>
          </p:cNvSpPr>
          <p:nvPr>
            <p:ph type="body" idx="1"/>
          </p:nvPr>
        </p:nvSpPr>
        <p:spPr>
          <a:xfrm>
            <a:off x="304800" y="1981200"/>
            <a:ext cx="6248400" cy="6477000"/>
          </a:xfrm>
        </p:spPr>
        <p:txBody>
          <a:bodyPr>
            <a:noAutofit/>
          </a:bodyPr>
          <a:lstStyle/>
          <a:p>
            <a:r>
              <a:rPr lang="en-US" sz="1600" dirty="0" smtClean="0"/>
              <a:t>Does anyone know what</a:t>
            </a:r>
            <a:r>
              <a:rPr lang="en-US" sz="1600" baseline="0" dirty="0" smtClean="0"/>
              <a:t> our users really want?  How valuable is that information to your organization and your allocation of resources?  Sometimes outside consultants are even paid to do this kind of work.  What would you do with their needs assessment? Imagine if you had a list of what they wanted?  PAUSE</a:t>
            </a:r>
          </a:p>
          <a:p>
            <a:r>
              <a:rPr lang="en-US" sz="1600" baseline="0" dirty="0" smtClean="0"/>
              <a:t>Wait a minute, we already have an active and ongoing list of what users want, in the form of a ILL request. </a:t>
            </a:r>
          </a:p>
          <a:p>
            <a:r>
              <a:rPr lang="en-US" sz="1600" baseline="0" dirty="0" smtClean="0"/>
              <a:t>So our fundamental question is what do we do with their requests, rich with bibliographic data such as publisher, LC#, date, and user data, such as departments, status, format and language preferences, etc.  I guess it depends on our policies, for example, 10-15% of borrowing requests received by most ILL shops are routinely cancelled because the materials the user is asking for is on the shelf or available online.  I call this cancellation notice the go fish email, and it’s often a result of how we perceive the user’s discovery competence, the discovery tools effectiveness, and/or our capacity to go fish for our users.  More and more, libraries are migrating to free document delivery because they are realizing that the request is to GET IT, not filter it.</a:t>
            </a:r>
          </a:p>
          <a:p>
            <a:r>
              <a:rPr lang="en-US" sz="1600" baseline="0" dirty="0" smtClean="0"/>
              <a:t>Sometimes when we go out looking for answers, we only need to question the perspective to value what is delivered to our doorstep.  Requests are a lot more than just asking for something, CLICK   Requests are a form of collaboration with our users, it’s a unique point at which we share a task, and together, we learn a great deal about each other.  How many people here are expert at borrowing processing?  How many of you know what your faculty researchers are up to?  Do we realize the opportunity and value we provide researchers, sponsored research, and promotions and tenure?</a:t>
            </a:r>
          </a:p>
        </p:txBody>
      </p:sp>
      <p:sp>
        <p:nvSpPr>
          <p:cNvPr id="4" name="Slide Number Placeholder 3"/>
          <p:cNvSpPr>
            <a:spLocks noGrp="1"/>
          </p:cNvSpPr>
          <p:nvPr>
            <p:ph type="sldNum" sz="quarter" idx="10"/>
          </p:nvPr>
        </p:nvSpPr>
        <p:spPr/>
        <p:txBody>
          <a:bodyPr/>
          <a:lstStyle/>
          <a:p>
            <a:fld id="{B44785EA-AFD4-4F7A-ACA0-76655405CC5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E552AD-988A-4070-BBF7-BF5231B6E825}" type="slidenum">
              <a:rPr lang="en-US" smtClean="0"/>
              <a:pPr fontAlgn="base">
                <a:spcBef>
                  <a:spcPct val="0"/>
                </a:spcBef>
                <a:spcAft>
                  <a:spcPct val="0"/>
                </a:spcAft>
                <a:defRPr/>
              </a:pPr>
              <a:t>10</a:t>
            </a:fld>
            <a:endParaRPr lang="en-US" smtClean="0"/>
          </a:p>
        </p:txBody>
      </p:sp>
      <p:sp>
        <p:nvSpPr>
          <p:cNvPr id="39939" name="Rectangle 2"/>
          <p:cNvSpPr>
            <a:spLocks noGrp="1" noRot="1" noChangeAspect="1" noChangeArrowheads="1" noTextEdit="1"/>
          </p:cNvSpPr>
          <p:nvPr>
            <p:ph type="sldImg"/>
          </p:nvPr>
        </p:nvSpPr>
        <p:spPr bwMode="auto">
          <a:xfrm>
            <a:off x="2695575" y="200025"/>
            <a:ext cx="2130425" cy="1598613"/>
          </a:xfrm>
          <a:noFill/>
          <a:ln>
            <a:solidFill>
              <a:srgbClr val="000000"/>
            </a:solidFill>
            <a:miter lim="800000"/>
            <a:headEnd/>
            <a:tailEnd/>
          </a:ln>
        </p:spPr>
      </p:sp>
      <p:sp>
        <p:nvSpPr>
          <p:cNvPr id="39940" name="Rectangle 3"/>
          <p:cNvSpPr>
            <a:spLocks noGrp="1" noChangeArrowheads="1"/>
          </p:cNvSpPr>
          <p:nvPr>
            <p:ph type="body" idx="1"/>
          </p:nvPr>
        </p:nvSpPr>
        <p:spPr bwMode="auto">
          <a:xfrm>
            <a:off x="298450" y="1949450"/>
            <a:ext cx="5962650" cy="6818313"/>
          </a:xfrm>
          <a:noFill/>
        </p:spPr>
        <p:txBody>
          <a:bodyPr wrap="square" numCol="1" anchor="t" anchorCtr="0" compatLnSpc="1">
            <a:prstTxWarp prst="textNoShape">
              <a:avLst/>
            </a:prstTxWarp>
          </a:bodyPr>
          <a:lstStyle/>
          <a:p>
            <a:pPr marL="0" marR="0" indent="0" algn="l" defTabSz="914400" rtl="0" eaLnBrk="1" fontAlgn="auto" latinLnBrk="0" hangingPunct="1">
              <a:lnSpc>
                <a:spcPct val="90000"/>
              </a:lnSpc>
              <a:spcBef>
                <a:spcPct val="0"/>
              </a:spcBef>
              <a:spcAft>
                <a:spcPts val="0"/>
              </a:spcAft>
              <a:buClrTx/>
              <a:buSzTx/>
              <a:buFontTx/>
              <a:buNone/>
              <a:tabLst/>
              <a:defRPr/>
            </a:pPr>
            <a:r>
              <a:rPr lang="en-US" sz="2000" dirty="0" smtClean="0"/>
              <a:t>While</a:t>
            </a:r>
            <a:r>
              <a:rPr lang="en-US" sz="2000" baseline="0" dirty="0" smtClean="0"/>
              <a:t> the name Interlibrary Loan conveys traditional library to library partnering, which successfully filled over 41K requests per day in OCLC in 2003, the reality of our workflow is increasingly being pulled to other resources of interest because it makes sense to the needs of the user and to the library.  EXPLAIN domains – show playbook.  </a:t>
            </a:r>
          </a:p>
          <a:p>
            <a:pPr marL="0" marR="0" indent="0" algn="l" defTabSz="914400" rtl="0" eaLnBrk="1" fontAlgn="auto" latinLnBrk="0" hangingPunct="1">
              <a:lnSpc>
                <a:spcPct val="90000"/>
              </a:lnSpc>
              <a:spcBef>
                <a:spcPct val="0"/>
              </a:spcBef>
              <a:spcAft>
                <a:spcPts val="0"/>
              </a:spcAft>
              <a:buClrTx/>
              <a:buSzTx/>
              <a:buFontTx/>
              <a:buNone/>
              <a:tabLst/>
              <a:defRPr/>
            </a:pPr>
            <a:r>
              <a:rPr lang="en-US" sz="2000" baseline="0" dirty="0" smtClean="0"/>
              <a:t>While we attempt to scale best practices and automated workflow for the traditional borrowing domain, the workflow for the emergent domains have far to go.  While I encourage experimenting with these services, these explorations will scale well once we ask the right questions of our users by expanding the range of questions about format, etc., but also develop the profiles, like collection development policy and profiles, that help us make better sense between what the user and what the library want.  </a:t>
            </a:r>
          </a:p>
          <a:p>
            <a:pPr marL="0" marR="0" indent="0" algn="l" defTabSz="914400" rtl="0" eaLnBrk="1" fontAlgn="auto" latinLnBrk="0" hangingPunct="1">
              <a:lnSpc>
                <a:spcPct val="90000"/>
              </a:lnSpc>
              <a:spcBef>
                <a:spcPct val="0"/>
              </a:spcBef>
              <a:spcAft>
                <a:spcPts val="0"/>
              </a:spcAft>
              <a:buClrTx/>
              <a:buSzTx/>
              <a:buFontTx/>
              <a:buNone/>
              <a:tabLst/>
              <a:defRPr/>
            </a:pPr>
            <a:r>
              <a:rPr lang="en-US" sz="2000" dirty="0" smtClean="0"/>
              <a:t>Besides diversifying our potential sources, we have to decide</a:t>
            </a:r>
            <a:r>
              <a:rPr lang="en-US" sz="2000" baseline="0" dirty="0" smtClean="0"/>
              <a:t> what weight, or criteria to apply for user requests and content containers and providers</a:t>
            </a:r>
            <a:r>
              <a:rPr lang="en-US" sz="2000" dirty="0" smtClean="0"/>
              <a:t>. Let’s apply</a:t>
            </a:r>
            <a:r>
              <a:rPr lang="en-US" sz="2000" baseline="0" dirty="0" smtClean="0"/>
              <a:t> some scenarios that may help illustrate what I mean…</a:t>
            </a:r>
            <a:endParaRPr lang="en-US" sz="2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9BAEC-5431-49A0-8579-5BD59DA3DC9F}" type="slidenum">
              <a:rPr lang="en-US"/>
              <a:pPr/>
              <a:t>11</a:t>
            </a:fld>
            <a:endParaRPr lang="en-US"/>
          </a:p>
        </p:txBody>
      </p:sp>
      <p:sp>
        <p:nvSpPr>
          <p:cNvPr id="26626" name="Rectangle 2"/>
          <p:cNvSpPr>
            <a:spLocks noGrp="1" noRot="1" noChangeAspect="1" noChangeArrowheads="1" noTextEdit="1"/>
          </p:cNvSpPr>
          <p:nvPr>
            <p:ph type="sldImg"/>
          </p:nvPr>
        </p:nvSpPr>
        <p:spPr>
          <a:xfrm>
            <a:off x="952500" y="533400"/>
            <a:ext cx="4876800" cy="3657600"/>
          </a:xfrm>
          <a:ln/>
        </p:spPr>
      </p:sp>
      <p:sp>
        <p:nvSpPr>
          <p:cNvPr id="26627" name="Rectangle 3"/>
          <p:cNvSpPr>
            <a:spLocks noGrp="1" noChangeArrowheads="1"/>
          </p:cNvSpPr>
          <p:nvPr>
            <p:ph type="body" idx="1"/>
          </p:nvPr>
        </p:nvSpPr>
        <p:spPr>
          <a:xfrm>
            <a:off x="380483" y="4344025"/>
            <a:ext cx="6173131" cy="4114488"/>
          </a:xfrm>
        </p:spPr>
        <p:txBody>
          <a:bodyPr>
            <a:normAutofit/>
          </a:bodyPr>
          <a:lstStyle/>
          <a:p>
            <a:r>
              <a:rPr lang="en-US" sz="2200" dirty="0" smtClean="0"/>
              <a:t>How </a:t>
            </a:r>
            <a:r>
              <a:rPr lang="en-US" sz="2200" dirty="0"/>
              <a:t>many of us check Google </a:t>
            </a:r>
            <a:r>
              <a:rPr lang="en-US" sz="2200" dirty="0" smtClean="0"/>
              <a:t>Books, </a:t>
            </a:r>
            <a:r>
              <a:rPr lang="en-US" sz="2200" dirty="0"/>
              <a:t>or other catalogs of free </a:t>
            </a:r>
            <a:r>
              <a:rPr lang="en-US" sz="2200" dirty="0" smtClean="0"/>
              <a:t>e-books to satisfy user requests?  When</a:t>
            </a:r>
            <a:r>
              <a:rPr lang="en-US" sz="2200" baseline="0" dirty="0" smtClean="0"/>
              <a:t> looking for a white whale, it’s clear the internet is rich with them.  CLICK to 23% - </a:t>
            </a:r>
            <a:r>
              <a:rPr lang="en-US" sz="2200" dirty="0" smtClean="0"/>
              <a:t>When </a:t>
            </a:r>
            <a:r>
              <a:rPr lang="en-US" sz="2200" dirty="0"/>
              <a:t>is the tipping point for </a:t>
            </a:r>
            <a:r>
              <a:rPr lang="en-US" sz="2200" dirty="0" smtClean="0"/>
              <a:t>changing our</a:t>
            </a:r>
            <a:r>
              <a:rPr lang="en-US" sz="2200" baseline="0" dirty="0" smtClean="0"/>
              <a:t> workflow to look here first</a:t>
            </a:r>
            <a:r>
              <a:rPr lang="en-US" sz="2200" dirty="0" smtClean="0"/>
              <a:t>?  </a:t>
            </a:r>
          </a:p>
          <a:p>
            <a:r>
              <a:rPr lang="en-US" sz="2200" dirty="0" smtClean="0"/>
              <a:t>Maybe that is the cart before the horse though, are we </a:t>
            </a:r>
            <a:r>
              <a:rPr lang="en-US" sz="2200" dirty="0"/>
              <a:t>asking the </a:t>
            </a:r>
            <a:r>
              <a:rPr lang="en-US" sz="2200" dirty="0" smtClean="0"/>
              <a:t>right question: </a:t>
            </a:r>
            <a:r>
              <a:rPr lang="en-US" sz="2200" dirty="0"/>
              <a:t>How many of us ask users if electronic books is an acceptable format in our </a:t>
            </a:r>
            <a:r>
              <a:rPr lang="en-US" sz="2200" dirty="0" smtClean="0"/>
              <a:t>request </a:t>
            </a:r>
            <a:r>
              <a:rPr lang="en-US" sz="2200" dirty="0"/>
              <a:t>forms</a:t>
            </a:r>
            <a:r>
              <a:rPr lang="en-US" sz="2200" dirty="0" smtClean="0"/>
              <a:t>?</a:t>
            </a:r>
            <a:endParaRPr lang="en-US" sz="2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BEC720-6624-4FBB-A6C4-61F1C62B84C4}" type="slidenum">
              <a:rPr lang="en-US" smtClean="0"/>
              <a:pPr fontAlgn="base">
                <a:spcBef>
                  <a:spcPct val="0"/>
                </a:spcBef>
                <a:spcAft>
                  <a:spcPct val="0"/>
                </a:spcAft>
                <a:defRPr/>
              </a:pPr>
              <a:t>12</a:t>
            </a:fld>
            <a:endParaRPr lang="en-US" smtClean="0"/>
          </a:p>
        </p:txBody>
      </p:sp>
      <p:sp>
        <p:nvSpPr>
          <p:cNvPr id="41987" name="Rectangle 2"/>
          <p:cNvSpPr>
            <a:spLocks noGrp="1" noRot="1" noChangeAspect="1" noChangeArrowheads="1" noTextEdit="1"/>
          </p:cNvSpPr>
          <p:nvPr>
            <p:ph type="sldImg"/>
          </p:nvPr>
        </p:nvSpPr>
        <p:spPr bwMode="auto">
          <a:xfrm>
            <a:off x="3429000" y="381000"/>
            <a:ext cx="1968500" cy="1476375"/>
          </a:xfrm>
          <a:noFill/>
          <a:ln>
            <a:solidFill>
              <a:srgbClr val="000000"/>
            </a:solidFill>
            <a:miter lim="800000"/>
            <a:headEnd/>
            <a:tailEnd/>
          </a:ln>
        </p:spPr>
      </p:sp>
      <p:sp>
        <p:nvSpPr>
          <p:cNvPr id="41988" name="Rectangle 3"/>
          <p:cNvSpPr>
            <a:spLocks noGrp="1" noChangeArrowheads="1"/>
          </p:cNvSpPr>
          <p:nvPr>
            <p:ph type="body" idx="1"/>
          </p:nvPr>
        </p:nvSpPr>
        <p:spPr bwMode="auto">
          <a:xfrm>
            <a:off x="596900" y="1828800"/>
            <a:ext cx="5956300" cy="6934200"/>
          </a:xfrm>
          <a:noFill/>
        </p:spPr>
        <p:txBody>
          <a:bodyPr wrap="square" numCol="1" anchor="t" anchorCtr="0" compatLnSpc="1">
            <a:prstTxWarp prst="textNoShape">
              <a:avLst/>
            </a:prstTxWarp>
          </a:bodyPr>
          <a:lstStyle/>
          <a:p>
            <a:pPr eaLnBrk="1" hangingPunct="1">
              <a:spcBef>
                <a:spcPct val="0"/>
              </a:spcBef>
            </a:pPr>
            <a:r>
              <a:rPr lang="en-US" sz="2400" dirty="0" smtClean="0"/>
              <a:t>As we look more closely into the idea of purchasing instead of borrowing, the case of remote users or distance education ILL requests are the most bizarre.  </a:t>
            </a:r>
          </a:p>
          <a:p>
            <a:pPr eaLnBrk="1" hangingPunct="1">
              <a:spcBef>
                <a:spcPct val="0"/>
              </a:spcBef>
            </a:pPr>
            <a:endParaRPr lang="en-US" sz="2400" b="1" dirty="0" smtClean="0"/>
          </a:p>
          <a:p>
            <a:pPr eaLnBrk="1" hangingPunct="1">
              <a:spcBef>
                <a:spcPct val="0"/>
              </a:spcBef>
            </a:pPr>
            <a:r>
              <a:rPr lang="en-US" sz="2400" b="1" dirty="0" smtClean="0"/>
              <a:t>CLICKS</a:t>
            </a:r>
            <a:r>
              <a:rPr lang="en-US" sz="2400" dirty="0" smtClean="0"/>
              <a:t> Looking at these costs of doing business, and that the Internet book market, many thanks to library weeding projects, make it possible to buy good condition used books for one dollar;   we have to face the question, do we really want to borrow, or even own these books?  </a:t>
            </a:r>
          </a:p>
          <a:p>
            <a:pPr eaLnBrk="1" hangingPunct="1">
              <a:spcBef>
                <a:spcPct val="0"/>
              </a:spcBef>
            </a:pPr>
            <a:r>
              <a:rPr lang="en-US" sz="2400" dirty="0" smtClean="0"/>
              <a:t>Looking at the realities of the Internet book market isn’t the only emergent service that makes me question assumptions that point us continually at borrowing.</a:t>
            </a:r>
          </a:p>
          <a:p>
            <a:pPr eaLnBrk="1" hangingPunct="1">
              <a:spcBef>
                <a:spcPct val="0"/>
              </a:spcBef>
            </a:pPr>
            <a:endParaRPr lang="en-US" sz="2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066800" y="457200"/>
            <a:ext cx="4572000" cy="34290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Image: http://www.d.umn.edu/cla/faculty/troufs/Buffalo/images/pf056932.jpg </a:t>
            </a:r>
          </a:p>
          <a:p>
            <a:pPr eaLnBrk="1" hangingPunct="1"/>
            <a:r>
              <a:rPr lang="en-US" smtClean="0"/>
              <a:t>2004 Data on DaVinci Code and Secret Life of Bees comes from a report prepared by Aric Rubin, Alibris.</a:t>
            </a:r>
          </a:p>
          <a:p>
            <a:pPr eaLnBrk="1" hangingPunct="1"/>
            <a:r>
              <a:rPr lang="en-US" smtClean="0"/>
              <a:t>Buy New Buy Used Borrow 22.94 12.94 17.5 davinci code 13.79 9.44 17.5 secret life of bees secret life of bees davinci code 53.9% 73.9% 1197 req. </a:t>
            </a:r>
            <a:r>
              <a:rPr lang="en-US" b="1" smtClean="0"/>
              <a:t>46.1%</a:t>
            </a:r>
            <a:r>
              <a:rPr lang="en-US" smtClean="0"/>
              <a:t> </a:t>
            </a:r>
            <a:r>
              <a:rPr lang="en-US" b="1" smtClean="0"/>
              <a:t>26.10%</a:t>
            </a:r>
            <a:r>
              <a:rPr lang="en-US" smtClean="0"/>
              <a:t> 3187 req. 4.5675 12.94 2004 Aric Rubin, Alibris </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CEC6D8B9-F7E8-41D7-A40A-C510A217B13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400" dirty="0" smtClean="0"/>
              <a:t>Sometimes it just takes looking at one day’s requests to see possibilities. Highlight</a:t>
            </a:r>
          </a:p>
          <a:p>
            <a:pPr eaLnBrk="1" hangingPunct="1">
              <a:spcBef>
                <a:spcPct val="0"/>
              </a:spcBef>
            </a:pPr>
            <a:r>
              <a:rPr lang="en-US" sz="2400" dirty="0" smtClean="0"/>
              <a:t>Explain that reality of weeding for 10-20 years. </a:t>
            </a:r>
          </a:p>
          <a:p>
            <a:pPr eaLnBrk="1" hangingPunct="1">
              <a:spcBef>
                <a:spcPct val="0"/>
              </a:spcBef>
            </a:pPr>
            <a:r>
              <a:rPr lang="en-US" sz="2400" dirty="0" smtClean="0"/>
              <a:t>Explain that while one strategy is an individual library’s choice, there are other models to consider…</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78D909-F392-4A6F-A7D0-AEB5A432882E}"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4785EA-AFD4-4F7A-ACA0-76655405CC5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E1A09D-625A-4E82-BA05-17D92768306C}" type="slidenum">
              <a:rPr lang="en-US" smtClean="0"/>
              <a:pPr fontAlgn="base">
                <a:spcBef>
                  <a:spcPct val="0"/>
                </a:spcBef>
                <a:spcAft>
                  <a:spcPct val="0"/>
                </a:spcAft>
                <a:defRPr/>
              </a:pPr>
              <a:t>16</a:t>
            </a:fld>
            <a:endParaRPr lang="en-US" smtClean="0"/>
          </a:p>
        </p:txBody>
      </p:sp>
      <p:sp>
        <p:nvSpPr>
          <p:cNvPr id="49155" name="Rectangle 2"/>
          <p:cNvSpPr>
            <a:spLocks noGrp="1" noRot="1" noChangeAspect="1" noChangeArrowheads="1" noTextEdit="1"/>
          </p:cNvSpPr>
          <p:nvPr>
            <p:ph type="sldImg"/>
          </p:nvPr>
        </p:nvSpPr>
        <p:spPr bwMode="auto">
          <a:xfrm>
            <a:off x="3505200" y="457200"/>
            <a:ext cx="2209800" cy="1657350"/>
          </a:xfrm>
          <a:noFill/>
          <a:ln>
            <a:solidFill>
              <a:srgbClr val="000000"/>
            </a:solidFill>
            <a:miter lim="800000"/>
            <a:headEnd/>
            <a:tailEnd/>
          </a:ln>
        </p:spPr>
      </p:sp>
      <p:sp>
        <p:nvSpPr>
          <p:cNvPr id="49156" name="Rectangle 3"/>
          <p:cNvSpPr>
            <a:spLocks noGrp="1" noChangeArrowheads="1"/>
          </p:cNvSpPr>
          <p:nvPr>
            <p:ph type="body" idx="1"/>
          </p:nvPr>
        </p:nvSpPr>
        <p:spPr bwMode="auto">
          <a:xfrm>
            <a:off x="381000" y="2133600"/>
            <a:ext cx="6096000" cy="6324600"/>
          </a:xfrm>
          <a:noFill/>
        </p:spPr>
        <p:txBody>
          <a:bodyPr wrap="square" numCol="1" anchor="t" anchorCtr="0" compatLnSpc="1">
            <a:prstTxWarp prst="textNoShape">
              <a:avLst/>
            </a:prstTxWarp>
            <a:normAutofit/>
          </a:bodyPr>
          <a:lstStyle/>
          <a:p>
            <a:pPr eaLnBrk="1" hangingPunct="1">
              <a:spcBef>
                <a:spcPct val="0"/>
              </a:spcBef>
            </a:pPr>
            <a:r>
              <a:rPr lang="en-US" sz="2400" dirty="0" smtClean="0"/>
              <a:t>Many have heard about purchase on demand, that could</a:t>
            </a:r>
            <a:r>
              <a:rPr lang="en-US" sz="2400" baseline="0" dirty="0" smtClean="0"/>
              <a:t> mean that the ILL department forwards request information to a subject or acquisitions librarian for evaluation, and others have a fund for ILL to purchase books.  This is a model I proposed to OCLC.  </a:t>
            </a:r>
            <a:r>
              <a:rPr lang="en-US" sz="2400" dirty="0" smtClean="0"/>
              <a:t>Explain flow… </a:t>
            </a:r>
          </a:p>
          <a:p>
            <a:pPr eaLnBrk="1" hangingPunct="1">
              <a:spcBef>
                <a:spcPct val="0"/>
              </a:spcBef>
            </a:pPr>
            <a:r>
              <a:rPr lang="en-US" sz="2400" dirty="0" smtClean="0"/>
              <a:t>CUSTOM HOLDINGS</a:t>
            </a:r>
          </a:p>
          <a:p>
            <a:pPr eaLnBrk="1" hangingPunct="1">
              <a:spcBef>
                <a:spcPct val="0"/>
              </a:spcBef>
            </a:pPr>
            <a:endParaRPr lang="en-US" sz="2400" dirty="0" smtClean="0"/>
          </a:p>
          <a:p>
            <a:pPr eaLnBrk="1" hangingPunct="1">
              <a:spcBef>
                <a:spcPct val="0"/>
              </a:spcBef>
            </a:pPr>
            <a:r>
              <a:rPr lang="en-US" sz="2400" dirty="0" smtClean="0"/>
              <a:t>T</a:t>
            </a:r>
            <a:r>
              <a:rPr lang="en-US" sz="2400" baseline="0" dirty="0" smtClean="0"/>
              <a:t>he number and variety of options are growing, and I would argue that is one of the realities that is making libraries such an exiting place to work. Another option of interest is new suppliers.</a:t>
            </a:r>
            <a:endParaRPr lang="en-US" sz="24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While many</a:t>
            </a:r>
            <a:r>
              <a:rPr lang="en-US" sz="2400" baseline="0" dirty="0" smtClean="0"/>
              <a:t> in ILL are now used to the idea of using </a:t>
            </a:r>
            <a:r>
              <a:rPr lang="en-US" sz="2400" baseline="0" dirty="0" err="1" smtClean="0"/>
              <a:t>Alibris</a:t>
            </a:r>
            <a:r>
              <a:rPr lang="en-US" sz="2400" baseline="0" dirty="0" smtClean="0"/>
              <a:t> to purchase books using OCLC and ILL funny money, I mean IFM.  OCLC and Better World Books have recently come up with a new variation on fulfilling requests.  </a:t>
            </a:r>
          </a:p>
          <a:p>
            <a:r>
              <a:rPr lang="en-US" sz="2400" baseline="0" dirty="0" smtClean="0"/>
              <a:t>EXPLAIN real example.  EXPLAIN WHY – Direct Delivery (Double Delivery Dilemma) &amp; Distance Education services</a:t>
            </a:r>
            <a:r>
              <a:rPr lang="en-US" sz="2400" baseline="0" dirty="0" smtClean="0"/>
              <a:t>.</a:t>
            </a:r>
          </a:p>
          <a:p>
            <a:r>
              <a:rPr lang="en-US" sz="2400" baseline="0" dirty="0" smtClean="0"/>
              <a:t>Most interesting aspect to this new supply chain is that the bulk of their materials comes from library discards, so what we weed today, may find its way to be borrowed or purchased by another library and user, all through the OCLC system.</a:t>
            </a:r>
            <a:endParaRPr lang="en-US" sz="2400" dirty="0"/>
          </a:p>
        </p:txBody>
      </p:sp>
      <p:sp>
        <p:nvSpPr>
          <p:cNvPr id="4" name="Slide Number Placeholder 3"/>
          <p:cNvSpPr>
            <a:spLocks noGrp="1"/>
          </p:cNvSpPr>
          <p:nvPr>
            <p:ph type="sldNum" sz="quarter" idx="10"/>
          </p:nvPr>
        </p:nvSpPr>
        <p:spPr/>
        <p:txBody>
          <a:bodyPr/>
          <a:lstStyle/>
          <a:p>
            <a:fld id="{B44785EA-AFD4-4F7A-ACA0-76655405CC5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A489C0-8B70-4D8E-A782-C10B56C0D091}" type="slidenum">
              <a:rPr lang="en-US" smtClean="0"/>
              <a:pPr fontAlgn="base">
                <a:spcBef>
                  <a:spcPct val="0"/>
                </a:spcBef>
                <a:spcAft>
                  <a:spcPct val="0"/>
                </a:spcAft>
                <a:defRPr/>
              </a:pPr>
              <a:t>18</a:t>
            </a:fld>
            <a:endParaRPr lang="en-US" smtClean="0"/>
          </a:p>
        </p:txBody>
      </p:sp>
      <p:sp>
        <p:nvSpPr>
          <p:cNvPr id="50179" name="Rectangle 2"/>
          <p:cNvSpPr>
            <a:spLocks noGrp="1" noRot="1" noChangeAspect="1" noChangeArrowheads="1" noTextEdit="1"/>
          </p:cNvSpPr>
          <p:nvPr>
            <p:ph type="sldImg"/>
          </p:nvPr>
        </p:nvSpPr>
        <p:spPr bwMode="auto">
          <a:xfrm>
            <a:off x="2362200" y="228600"/>
            <a:ext cx="2478087" cy="1860550"/>
          </a:xfrm>
          <a:noFill/>
          <a:ln>
            <a:solidFill>
              <a:srgbClr val="000000"/>
            </a:solidFill>
            <a:miter lim="800000"/>
            <a:headEnd/>
            <a:tailEnd/>
          </a:ln>
        </p:spPr>
      </p:sp>
      <p:sp>
        <p:nvSpPr>
          <p:cNvPr id="50180" name="Rectangle 3"/>
          <p:cNvSpPr>
            <a:spLocks noGrp="1" noChangeArrowheads="1"/>
          </p:cNvSpPr>
          <p:nvPr>
            <p:ph type="body" idx="1"/>
          </p:nvPr>
        </p:nvSpPr>
        <p:spPr bwMode="auto">
          <a:xfrm>
            <a:off x="304800" y="2057400"/>
            <a:ext cx="6248400" cy="6705600"/>
          </a:xfrm>
          <a:noFill/>
        </p:spPr>
        <p:txBody>
          <a:bodyPr wrap="square" numCol="1" anchor="t" anchorCtr="0" compatLnSpc="1">
            <a:prstTxWarp prst="textNoShape">
              <a:avLst/>
            </a:prstTxWarp>
          </a:bodyPr>
          <a:lstStyle/>
          <a:p>
            <a:pPr eaLnBrk="1" hangingPunct="1">
              <a:spcBef>
                <a:spcPct val="0"/>
              </a:spcBef>
            </a:pPr>
            <a:r>
              <a:rPr lang="en-US" sz="1800" dirty="0" smtClean="0"/>
              <a:t>Articles can also be purchased by a variety of pay per view venues, including CISTI’s Pay per view, priced at about $12 CAD per article – which includes some digital rights management, or </a:t>
            </a:r>
            <a:r>
              <a:rPr lang="en-US" sz="1800" dirty="0" err="1" smtClean="0"/>
              <a:t>Infotrieve</a:t>
            </a:r>
            <a:r>
              <a:rPr lang="en-US" sz="1800" dirty="0" smtClean="0"/>
              <a:t>, a full range of pricing that includes copyright royalties.   Citation databases vendors increasingly offer pay to download.  or CLICK  how about…</a:t>
            </a:r>
          </a:p>
          <a:p>
            <a:pPr eaLnBrk="1" hangingPunct="1">
              <a:spcBef>
                <a:spcPct val="0"/>
              </a:spcBef>
            </a:pPr>
            <a:r>
              <a:rPr lang="en-US" sz="1800" dirty="0" smtClean="0"/>
              <a:t>Looking at copyright royalty fee transaction data and comparing the fees incurred to fill a borrowing request with the fees for purchasing articles online from the publisher illuminate why sometimes it makes more sense to buy the article for a user.  </a:t>
            </a:r>
            <a:r>
              <a:rPr lang="en-US" sz="1800" b="1" dirty="0" smtClean="0"/>
              <a:t>Over the last two years, SUNY Geneseo paid 290 copyright royalty fees on 70 titles, and in analyzing this data, we found that 279 or 88.6% of the articles could have been purchased full-text immediately from the publisher, and in a few cases, from a secondary online document supplier.  While the overall cost, including copyright fees, for the 279 articles was $6,662, the fees for purchasing immediate access to the online articles from the publisher would have been $6,100.  </a:t>
            </a:r>
            <a:r>
              <a:rPr lang="en-US" sz="1800" dirty="0" smtClean="0"/>
              <a:t>Interestingly enough, the cost between royalty and purchase varied widely; for example, the royalty fee on </a:t>
            </a:r>
            <a:r>
              <a:rPr lang="en-US" sz="1800" i="1" dirty="0" smtClean="0"/>
              <a:t>The Journal of Clinical Psychiatry</a:t>
            </a:r>
            <a:r>
              <a:rPr lang="en-US" sz="1800" dirty="0" smtClean="0"/>
              <a:t> was $9 per article, the cost of the online article was $20, on the other hand, the royalty fee for the </a:t>
            </a:r>
            <a:r>
              <a:rPr lang="en-US" sz="1800" i="1" dirty="0" smtClean="0"/>
              <a:t>Journal of Health Psychology</a:t>
            </a:r>
            <a:r>
              <a:rPr lang="en-US" sz="1800" dirty="0" smtClean="0"/>
              <a:t> was $26, while the cost of the online article was only $15.  </a:t>
            </a:r>
          </a:p>
          <a:p>
            <a:pPr eaLnBrk="1" hangingPunct="1">
              <a:spcBef>
                <a:spcPct val="0"/>
              </a:spcBef>
            </a:pPr>
            <a:r>
              <a:rPr lang="en-US" sz="1800" dirty="0" smtClean="0"/>
              <a:t>Let’s get back to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767EEF-FBF7-4464-AAD8-5ADC445F24ED}" type="slidenum">
              <a:rPr lang="en-US" smtClean="0"/>
              <a:pPr fontAlgn="base">
                <a:spcBef>
                  <a:spcPct val="0"/>
                </a:spcBef>
                <a:spcAft>
                  <a:spcPct val="0"/>
                </a:spcAft>
                <a:defRPr/>
              </a:pPr>
              <a:t>19</a:t>
            </a:fld>
            <a:endParaRPr lang="en-US" smtClean="0"/>
          </a:p>
        </p:txBody>
      </p:sp>
      <p:sp>
        <p:nvSpPr>
          <p:cNvPr id="45059" name="Rectangle 2"/>
          <p:cNvSpPr>
            <a:spLocks noGrp="1" noRot="1" noChangeAspect="1" noChangeArrowheads="1" noTextEdit="1"/>
          </p:cNvSpPr>
          <p:nvPr>
            <p:ph type="sldImg"/>
          </p:nvPr>
        </p:nvSpPr>
        <p:spPr bwMode="auto">
          <a:xfrm>
            <a:off x="2895600" y="150813"/>
            <a:ext cx="2781300" cy="2085975"/>
          </a:xfrm>
          <a:noFill/>
          <a:ln>
            <a:solidFill>
              <a:srgbClr val="000000"/>
            </a:solidFill>
            <a:miter lim="800000"/>
            <a:headEnd/>
            <a:tailEnd/>
          </a:ln>
        </p:spPr>
      </p:sp>
      <p:sp>
        <p:nvSpPr>
          <p:cNvPr id="45060" name="Rectangle 3"/>
          <p:cNvSpPr>
            <a:spLocks noGrp="1" noChangeArrowheads="1"/>
          </p:cNvSpPr>
          <p:nvPr>
            <p:ph type="body" idx="1"/>
          </p:nvPr>
        </p:nvSpPr>
        <p:spPr bwMode="auto">
          <a:xfrm>
            <a:off x="152400" y="2209800"/>
            <a:ext cx="6400800" cy="6634163"/>
          </a:xfrm>
          <a:noFill/>
        </p:spPr>
        <p:txBody>
          <a:bodyPr wrap="square" numCol="1" anchor="t" anchorCtr="0" compatLnSpc="1">
            <a:prstTxWarp prst="textNoShape">
              <a:avLst/>
            </a:prstTxWarp>
            <a:normAutofit/>
          </a:bodyPr>
          <a:lstStyle/>
          <a:p>
            <a:pPr eaLnBrk="1" hangingPunct="1">
              <a:spcBef>
                <a:spcPct val="0"/>
              </a:spcBef>
            </a:pPr>
            <a:r>
              <a:rPr lang="en-US" sz="2000" dirty="0" smtClean="0"/>
              <a:t>Requests for a book that a library doesn’t own usually falls prey to a “who’s on first” strategy: </a:t>
            </a:r>
          </a:p>
          <a:p>
            <a:pPr eaLnBrk="1" hangingPunct="1">
              <a:spcBef>
                <a:spcPct val="0"/>
              </a:spcBef>
              <a:buFontTx/>
              <a:buChar char="•"/>
            </a:pPr>
            <a:r>
              <a:rPr lang="en-US" sz="2000" dirty="0" smtClean="0"/>
              <a:t>If the user places an ILL request, it gets filled by resource sharing using a shared circulation or ILL system</a:t>
            </a:r>
          </a:p>
          <a:p>
            <a:pPr eaLnBrk="1" hangingPunct="1">
              <a:spcBef>
                <a:spcPct val="0"/>
              </a:spcBef>
              <a:buFontTx/>
              <a:buChar char="•"/>
            </a:pPr>
            <a:r>
              <a:rPr lang="en-US" sz="2000" dirty="0" smtClean="0"/>
              <a:t>If the user knows to suggest a title for purchase and knows that a rush service is applied to that process, then the request gets filled by acquisition using the ILS system to place an Order &amp; Hold record.  </a:t>
            </a:r>
          </a:p>
          <a:p>
            <a:pPr eaLnBrk="1" hangingPunct="1">
              <a:spcBef>
                <a:spcPct val="0"/>
              </a:spcBef>
            </a:pPr>
            <a:r>
              <a:rPr lang="en-US" sz="2000" dirty="0" smtClean="0"/>
              <a:t>Two or more channels, each with different entry points.</a:t>
            </a:r>
          </a:p>
          <a:p>
            <a:pPr eaLnBrk="1" hangingPunct="1">
              <a:spcBef>
                <a:spcPct val="0"/>
              </a:spcBef>
            </a:pPr>
            <a:endParaRPr lang="en-US" sz="2000" dirty="0" smtClean="0"/>
          </a:p>
          <a:p>
            <a:pPr eaLnBrk="1" hangingPunct="1">
              <a:spcBef>
                <a:spcPct val="0"/>
              </a:spcBef>
            </a:pPr>
            <a:r>
              <a:rPr lang="en-US" sz="2000" dirty="0" smtClean="0"/>
              <a:t>Service Channel Surfing is common to users and library staff, however experience quickly tells us which doors delivers, and those service channels (processes, tools, etc.) become integrated into our lives as favorites.  Who’s on first and Favorites I propose are key to the organizational transformation process in collaborative strategies.  Library services such as; Acquisition, Collection Development and Resource Sharing are traditional units that … CLICK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0" y="228600"/>
            <a:ext cx="2362200" cy="1771650"/>
          </a:xfrm>
        </p:spPr>
      </p:sp>
      <p:sp>
        <p:nvSpPr>
          <p:cNvPr id="3" name="Notes Placeholder 2"/>
          <p:cNvSpPr>
            <a:spLocks noGrp="1"/>
          </p:cNvSpPr>
          <p:nvPr>
            <p:ph type="body" idx="1"/>
          </p:nvPr>
        </p:nvSpPr>
        <p:spPr>
          <a:xfrm>
            <a:off x="304800" y="1981200"/>
            <a:ext cx="6248400" cy="6477000"/>
          </a:xfrm>
        </p:spPr>
        <p:txBody>
          <a:bodyPr>
            <a:noAutofit/>
          </a:bodyPr>
          <a:lstStyle/>
          <a:p>
            <a:r>
              <a:rPr lang="en-US" sz="1600" dirty="0" smtClean="0"/>
              <a:t>Does anyone know what</a:t>
            </a:r>
            <a:r>
              <a:rPr lang="en-US" sz="1600" baseline="0" dirty="0" smtClean="0"/>
              <a:t> our users really want?  How valuable is that information to your organization and your allocation of resources?  Sometimes outside consultants are even paid to do this kind of work.  What would you do with their needs assessment? Imagine if you had a list of what they wanted?  PAUSE</a:t>
            </a:r>
          </a:p>
          <a:p>
            <a:r>
              <a:rPr lang="en-US" sz="1600" baseline="0" dirty="0" smtClean="0"/>
              <a:t>Wait a minute, we already have an active and ongoing list of what users want, in the form of a ILL request. </a:t>
            </a:r>
          </a:p>
          <a:p>
            <a:r>
              <a:rPr lang="en-US" sz="1600" baseline="0" dirty="0" smtClean="0"/>
              <a:t>So our fundamental question is what do we do with their requests, rich with bibliographic data such as publisher, LC#, date, and user data, such as departments, status, format and language preferences, etc.  I guess it depends on our policies, for example, 10-15% of borrowing requests received by most ILL shops are routinely cancelled because the materials the user is asking for is on the shelf or available online.  I call this cancellation notice the go fish email, and it’s often a result of how we perceive the user’s discovery competence, the discovery tools effectiveness, and/or our capacity to go fish for our users.  More and more, libraries are migrating to free document delivery because they are realizing that the request is to GET IT, not filter it.</a:t>
            </a:r>
          </a:p>
          <a:p>
            <a:r>
              <a:rPr lang="en-US" sz="1600" baseline="0" dirty="0" smtClean="0"/>
              <a:t>Sometimes when we go out looking for answers, we only need to question the perspective to value what is delivered to our doorstep.  Requests are a lot more than just asking for something, CLICK   Requests are a form of collaboration with our users, it’s a unique point at which we share a task, and together, we learn a great deal about each other.  How many people here are expert at borrowing processing?  How many of you know what your faculty researchers are up to?  Do we realize the opportunity and value we provide researchers, sponsored research, and promotions and tenure?</a:t>
            </a:r>
          </a:p>
        </p:txBody>
      </p:sp>
      <p:sp>
        <p:nvSpPr>
          <p:cNvPr id="4" name="Slide Number Placeholder 3"/>
          <p:cNvSpPr>
            <a:spLocks noGrp="1"/>
          </p:cNvSpPr>
          <p:nvPr>
            <p:ph type="sldNum" sz="quarter" idx="10"/>
          </p:nvPr>
        </p:nvSpPr>
        <p:spPr/>
        <p:txBody>
          <a:bodyPr/>
          <a:lstStyle/>
          <a:p>
            <a:fld id="{B44785EA-AFD4-4F7A-ACA0-76655405CC5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6600" y="304800"/>
            <a:ext cx="2819400" cy="2114550"/>
          </a:xfrm>
        </p:spPr>
      </p:sp>
      <p:sp>
        <p:nvSpPr>
          <p:cNvPr id="3" name="Notes Placeholder 2"/>
          <p:cNvSpPr>
            <a:spLocks noGrp="1"/>
          </p:cNvSpPr>
          <p:nvPr>
            <p:ph type="body" idx="1"/>
          </p:nvPr>
        </p:nvSpPr>
        <p:spPr>
          <a:xfrm>
            <a:off x="457200" y="2362200"/>
            <a:ext cx="6096000" cy="6096000"/>
          </a:xfrm>
        </p:spPr>
        <p:txBody>
          <a:bodyPr>
            <a:noAutofit/>
          </a:bodyPr>
          <a:lstStyle/>
          <a:p>
            <a:r>
              <a:rPr lang="en-US" sz="2000" dirty="0" smtClean="0"/>
              <a:t>What’s in a name?</a:t>
            </a:r>
          </a:p>
          <a:p>
            <a:r>
              <a:rPr lang="en-US" sz="2000" dirty="0" smtClean="0"/>
              <a:t>Explain the divide in requests and names…</a:t>
            </a:r>
          </a:p>
          <a:p>
            <a:pPr>
              <a:spcBef>
                <a:spcPct val="0"/>
              </a:spcBef>
            </a:pPr>
            <a:endParaRPr lang="en-US" sz="2000" dirty="0" smtClean="0"/>
          </a:p>
          <a:p>
            <a:pPr>
              <a:spcBef>
                <a:spcPct val="0"/>
              </a:spcBef>
            </a:pPr>
            <a:r>
              <a:rPr lang="en-US" sz="2000" dirty="0" smtClean="0"/>
              <a:t>Library literature reveals that ILL is increasingly looking towards purchase on demand as a way to handle requests and budget service, similarly, Acquisitions sees just-in time acquisition as a potential key service.  </a:t>
            </a:r>
            <a:r>
              <a:rPr lang="en-US" sz="2000" i="1" dirty="0" smtClean="0"/>
              <a:t>Are we in the same organization?</a:t>
            </a:r>
            <a:r>
              <a:rPr lang="en-US" sz="2000" dirty="0" smtClean="0"/>
              <a:t>  If we examine the roles of Acquisition, Collection Development, Copy Cataloging, and Resource Sharing, we see traditional units with disparate workflow that share very similar practices and systems, and increasingly, overlapping functions.</a:t>
            </a:r>
          </a:p>
          <a:p>
            <a:pPr>
              <a:spcBef>
                <a:spcPct val="0"/>
              </a:spcBef>
            </a:pPr>
            <a:endParaRPr lang="en-US" sz="2000" dirty="0" smtClean="0"/>
          </a:p>
          <a:p>
            <a:r>
              <a:rPr lang="en-US" sz="2000" baseline="0" dirty="0" smtClean="0"/>
              <a:t>Do we want to refocus the request service function as an opportunity to dialogue with users?  </a:t>
            </a:r>
          </a:p>
          <a:p>
            <a:r>
              <a:rPr lang="en-US" sz="2000" baseline="0" dirty="0" smtClean="0"/>
              <a:t>If requests are a vehicle, can they also be a collaborative point within the library, and with our users?</a:t>
            </a:r>
          </a:p>
        </p:txBody>
      </p:sp>
      <p:sp>
        <p:nvSpPr>
          <p:cNvPr id="4" name="Slide Number Placeholder 3"/>
          <p:cNvSpPr>
            <a:spLocks noGrp="1"/>
          </p:cNvSpPr>
          <p:nvPr>
            <p:ph type="sldNum" sz="quarter" idx="10"/>
          </p:nvPr>
        </p:nvSpPr>
        <p:spPr/>
        <p:txBody>
          <a:bodyPr/>
          <a:lstStyle/>
          <a:p>
            <a:fld id="{B44785EA-AFD4-4F7A-ACA0-76655405CC5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Provide</a:t>
            </a:r>
            <a:r>
              <a:rPr lang="en-US" sz="2400" baseline="0" dirty="0" smtClean="0"/>
              <a:t> examples; using </a:t>
            </a:r>
            <a:r>
              <a:rPr lang="en-US" sz="2400" baseline="0" dirty="0" err="1" smtClean="0"/>
              <a:t>ILLiad</a:t>
            </a:r>
            <a:r>
              <a:rPr lang="en-US" sz="2400" baseline="0" dirty="0" smtClean="0"/>
              <a:t> as an electronic reserve request system with a specific doc type, the plan at </a:t>
            </a:r>
            <a:r>
              <a:rPr lang="en-US" sz="2400" baseline="0" dirty="0" err="1" smtClean="0"/>
              <a:t>Uva</a:t>
            </a:r>
            <a:r>
              <a:rPr lang="en-US" sz="2400" baseline="0" dirty="0" smtClean="0"/>
              <a:t> was also to add the alternate text requests – as a result of collaboration… digital library and digital ILL are also potential collaborations…</a:t>
            </a:r>
            <a:endParaRPr lang="en-US" sz="2400" dirty="0"/>
          </a:p>
        </p:txBody>
      </p:sp>
      <p:sp>
        <p:nvSpPr>
          <p:cNvPr id="4" name="Slide Number Placeholder 3"/>
          <p:cNvSpPr>
            <a:spLocks noGrp="1"/>
          </p:cNvSpPr>
          <p:nvPr>
            <p:ph type="sldNum" sz="quarter" idx="10"/>
          </p:nvPr>
        </p:nvSpPr>
        <p:spPr/>
        <p:txBody>
          <a:bodyPr/>
          <a:lstStyle/>
          <a:p>
            <a:fld id="{B44785EA-AFD4-4F7A-ACA0-76655405CC5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B6F171-E7B2-47B4-A9D7-E9A26944A1D5}" type="slidenum">
              <a:rPr lang="en-US" smtClean="0"/>
              <a:pPr fontAlgn="base">
                <a:spcBef>
                  <a:spcPct val="0"/>
                </a:spcBef>
                <a:spcAft>
                  <a:spcPct val="0"/>
                </a:spcAft>
                <a:defRPr/>
              </a:pPr>
              <a:t>22</a:t>
            </a:fld>
            <a:endParaRPr lang="en-US" smtClean="0"/>
          </a:p>
        </p:txBody>
      </p:sp>
      <p:sp>
        <p:nvSpPr>
          <p:cNvPr id="59395" name="Rectangle 2"/>
          <p:cNvSpPr>
            <a:spLocks noGrp="1" noRot="1" noChangeAspect="1" noChangeArrowheads="1" noTextEdit="1"/>
          </p:cNvSpPr>
          <p:nvPr>
            <p:ph type="sldImg"/>
          </p:nvPr>
        </p:nvSpPr>
        <p:spPr bwMode="auto">
          <a:xfrm>
            <a:off x="3048000" y="533400"/>
            <a:ext cx="2878137" cy="2159000"/>
          </a:xfrm>
          <a:noFill/>
          <a:ln>
            <a:solidFill>
              <a:srgbClr val="000000"/>
            </a:solidFill>
            <a:miter lim="800000"/>
            <a:headEnd/>
            <a:tailEnd/>
          </a:ln>
        </p:spPr>
      </p:sp>
      <p:sp>
        <p:nvSpPr>
          <p:cNvPr id="59396" name="Rectangle 3"/>
          <p:cNvSpPr>
            <a:spLocks noGrp="1" noChangeArrowheads="1"/>
          </p:cNvSpPr>
          <p:nvPr>
            <p:ph type="body" idx="1"/>
          </p:nvPr>
        </p:nvSpPr>
        <p:spPr bwMode="auto">
          <a:xfrm>
            <a:off x="381000" y="2998788"/>
            <a:ext cx="6172200" cy="5840412"/>
          </a:xfrm>
          <a:noFill/>
        </p:spPr>
        <p:txBody>
          <a:bodyPr wrap="square" numCol="1" anchor="t" anchorCtr="0" compatLnSpc="1">
            <a:prstTxWarp prst="textNoShape">
              <a:avLst/>
            </a:prstTxWarp>
            <a:normAutofit/>
          </a:bodyPr>
          <a:lstStyle/>
          <a:p>
            <a:pPr eaLnBrk="1" hangingPunct="1">
              <a:spcBef>
                <a:spcPct val="0"/>
              </a:spcBef>
            </a:pPr>
            <a:r>
              <a:rPr lang="en-US" sz="2400" dirty="0" smtClean="0"/>
              <a:t>Connected with supporting open access, and diversifying potential sources, diversifying services is important too.   Instead of scanning for one time use, why not digital ILL where ever possible, scan for two uses; one for ILL lending, the other to contribute to your repository.  </a:t>
            </a:r>
          </a:p>
          <a:p>
            <a:pPr eaLnBrk="1" hangingPunct="1">
              <a:spcBef>
                <a:spcPct val="0"/>
              </a:spcBef>
            </a:pPr>
            <a:r>
              <a:rPr lang="en-US" sz="2400" dirty="0" smtClean="0"/>
              <a:t>This</a:t>
            </a:r>
            <a:r>
              <a:rPr lang="en-US" sz="2400" baseline="0" dirty="0" smtClean="0"/>
              <a:t> type of request processing and partnership has many benefits, including multiple delivery options, including print on demand options.</a:t>
            </a:r>
            <a:endParaRPr lang="en-US" sz="24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AC42CC-87A8-4E62-BA17-B2EEF796D8CC}" type="slidenum">
              <a:rPr lang="en-US" smtClean="0"/>
              <a:pPr fontAlgn="base">
                <a:spcBef>
                  <a:spcPct val="0"/>
                </a:spcBef>
                <a:spcAft>
                  <a:spcPct val="0"/>
                </a:spcAft>
                <a:defRPr/>
              </a:pPr>
              <a:t>23</a:t>
            </a:fld>
            <a:endParaRPr lang="en-US" smtClean="0"/>
          </a:p>
        </p:txBody>
      </p:sp>
      <p:sp>
        <p:nvSpPr>
          <p:cNvPr id="60419" name="Rectangle 2"/>
          <p:cNvSpPr>
            <a:spLocks noGrp="1" noRot="1" noChangeAspect="1" noChangeArrowheads="1" noTextEdit="1"/>
          </p:cNvSpPr>
          <p:nvPr>
            <p:ph type="sldImg"/>
          </p:nvPr>
        </p:nvSpPr>
        <p:spPr bwMode="auto">
          <a:xfrm>
            <a:off x="495300" y="685800"/>
            <a:ext cx="5791200" cy="4343400"/>
          </a:xfrm>
          <a:noFill/>
          <a:ln>
            <a:solidFill>
              <a:srgbClr val="000000"/>
            </a:solidFill>
            <a:miter lim="800000"/>
            <a:headEnd/>
            <a:tailEnd/>
          </a:ln>
        </p:spPr>
      </p:sp>
      <p:sp>
        <p:nvSpPr>
          <p:cNvPr id="60420" name="Rectangle 3"/>
          <p:cNvSpPr>
            <a:spLocks noGrp="1" noChangeArrowheads="1"/>
          </p:cNvSpPr>
          <p:nvPr>
            <p:ph type="body" idx="1"/>
          </p:nvPr>
        </p:nvSpPr>
        <p:spPr bwMode="auto">
          <a:xfrm>
            <a:off x="685800" y="5334000"/>
            <a:ext cx="5486400" cy="3124200"/>
          </a:xfrm>
          <a:noFill/>
        </p:spPr>
        <p:txBody>
          <a:bodyPr wrap="square" numCol="1" anchor="t" anchorCtr="0" compatLnSpc="1">
            <a:prstTxWarp prst="textNoShape">
              <a:avLst/>
            </a:prstTxWarp>
          </a:bodyPr>
          <a:lstStyle/>
          <a:p>
            <a:pPr eaLnBrk="1" hangingPunct="1">
              <a:spcBef>
                <a:spcPct val="0"/>
              </a:spcBef>
            </a:pPr>
            <a:r>
              <a:rPr lang="en-US" sz="2400" dirty="0" smtClean="0"/>
              <a:t>Not everyone is crazy about reading a 300 page PDF file, but again, expanding our scope, diversifying the service and the source to include print on demand is very important.  </a:t>
            </a:r>
          </a:p>
          <a:p>
            <a:pPr eaLnBrk="1" hangingPunct="1">
              <a:spcBef>
                <a:spcPct val="0"/>
              </a:spcBef>
            </a:pPr>
            <a:r>
              <a:rPr lang="en-US" sz="2400" dirty="0" smtClean="0"/>
              <a:t>Explain the re-print project underway…</a:t>
            </a:r>
          </a:p>
          <a:p>
            <a:pPr eaLnBrk="1" hangingPunct="1">
              <a:spcBef>
                <a:spcPct val="0"/>
              </a:spcBef>
            </a:pPr>
            <a:endParaRPr lang="en-US" sz="20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36B8C-CF8B-4EE7-9D9B-E6760D93E3D5}" type="slidenum">
              <a:rPr lang="en-US"/>
              <a:pPr/>
              <a:t>24</a:t>
            </a:fld>
            <a:endParaRPr lang="en-US"/>
          </a:p>
        </p:txBody>
      </p:sp>
      <p:sp>
        <p:nvSpPr>
          <p:cNvPr id="72706" name="Rectangle 2"/>
          <p:cNvSpPr>
            <a:spLocks noGrp="1" noRot="1" noChangeAspect="1" noChangeArrowheads="1" noTextEdit="1"/>
          </p:cNvSpPr>
          <p:nvPr>
            <p:ph type="sldImg"/>
          </p:nvPr>
        </p:nvSpPr>
        <p:spPr>
          <a:xfrm>
            <a:off x="1511300" y="304800"/>
            <a:ext cx="3759200" cy="2819400"/>
          </a:xfrm>
          <a:ln/>
        </p:spPr>
      </p:sp>
      <p:sp>
        <p:nvSpPr>
          <p:cNvPr id="72707" name="Rectangle 3"/>
          <p:cNvSpPr>
            <a:spLocks noGrp="1" noChangeArrowheads="1"/>
          </p:cNvSpPr>
          <p:nvPr>
            <p:ph type="body" idx="1"/>
          </p:nvPr>
        </p:nvSpPr>
        <p:spPr>
          <a:xfrm>
            <a:off x="685800" y="3276600"/>
            <a:ext cx="5486400" cy="5181600"/>
          </a:xfrm>
        </p:spPr>
        <p:txBody>
          <a:bodyPr/>
          <a:lstStyle/>
          <a:p>
            <a:endParaRPr lang="en-US" sz="16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879CE-8335-4001-838A-CB2B79BB2DD2}" type="slidenum">
              <a:rPr lang="en-US"/>
              <a:pPr/>
              <a:t>25</a:t>
            </a:fld>
            <a:endParaRPr lang="en-US"/>
          </a:p>
        </p:txBody>
      </p:sp>
      <p:sp>
        <p:nvSpPr>
          <p:cNvPr id="174082" name="Rectangle 2"/>
          <p:cNvSpPr>
            <a:spLocks noGrp="1" noRot="1" noChangeAspect="1" noChangeArrowheads="1" noTextEdit="1"/>
          </p:cNvSpPr>
          <p:nvPr>
            <p:ph type="sldImg"/>
          </p:nvPr>
        </p:nvSpPr>
        <p:spPr>
          <a:xfrm>
            <a:off x="1657350" y="304800"/>
            <a:ext cx="3556000" cy="2667000"/>
          </a:xfrm>
          <a:ln/>
        </p:spPr>
      </p:sp>
      <p:sp>
        <p:nvSpPr>
          <p:cNvPr id="174083" name="Rectangle 3"/>
          <p:cNvSpPr>
            <a:spLocks noGrp="1" noChangeArrowheads="1"/>
          </p:cNvSpPr>
          <p:nvPr>
            <p:ph type="body" idx="1"/>
          </p:nvPr>
        </p:nvSpPr>
        <p:spPr>
          <a:xfrm>
            <a:off x="304800" y="3200400"/>
            <a:ext cx="6172200" cy="5410200"/>
          </a:xfrm>
        </p:spPr>
        <p:txBody>
          <a:bodyPr/>
          <a:lstStyle/>
          <a:p>
            <a:endParaRPr lang="en-US" sz="2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DF9832-B8CC-427C-9E71-C0EB845BA8E1}"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970BB9-7766-4B29-8F93-E9A3B1DE6D15}"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494E27-410F-47BF-BCDB-FE5BFD6D29F3}" type="slidenum">
              <a:rPr lang="en-US"/>
              <a:pPr/>
              <a:t>28</a:t>
            </a:fld>
            <a:endParaRPr lang="en-US"/>
          </a:p>
        </p:txBody>
      </p:sp>
      <p:sp>
        <p:nvSpPr>
          <p:cNvPr id="54274" name="Rectangle 2"/>
          <p:cNvSpPr>
            <a:spLocks noGrp="1" noRot="1" noChangeAspect="1" noChangeArrowheads="1" noTextEdit="1"/>
          </p:cNvSpPr>
          <p:nvPr>
            <p:ph type="sldImg"/>
          </p:nvPr>
        </p:nvSpPr>
        <p:spPr>
          <a:xfrm>
            <a:off x="2895600" y="685800"/>
            <a:ext cx="2819400" cy="2114550"/>
          </a:xfrm>
          <a:ln/>
        </p:spPr>
      </p:sp>
      <p:sp>
        <p:nvSpPr>
          <p:cNvPr id="54275" name="Rectangle 3"/>
          <p:cNvSpPr>
            <a:spLocks noGrp="1" noChangeArrowheads="1"/>
          </p:cNvSpPr>
          <p:nvPr>
            <p:ph type="body" idx="1"/>
          </p:nvPr>
        </p:nvSpPr>
        <p:spPr>
          <a:xfrm>
            <a:off x="381000" y="2895600"/>
            <a:ext cx="6096000" cy="5562600"/>
          </a:xfrm>
        </p:spPr>
        <p:txBody>
          <a:bodyPr>
            <a:normAutofit/>
          </a:bodyPr>
          <a:lstStyle/>
          <a:p>
            <a:r>
              <a:rPr lang="en-US" sz="2400" dirty="0" smtClean="0"/>
              <a:t>Explain</a:t>
            </a:r>
            <a:r>
              <a:rPr lang="en-US" sz="2400" baseline="0" dirty="0" smtClean="0"/>
              <a:t> integrate it... Need for odyssey delivery to learning management </a:t>
            </a:r>
            <a:r>
              <a:rPr lang="en-US" sz="2400" baseline="0" dirty="0" smtClean="0"/>
              <a:t>systems because it makes sense that in document delivery, a faculty member might place an e-reserve request, and want the resulting PDF loaded onto their course.  </a:t>
            </a:r>
          </a:p>
          <a:p>
            <a:r>
              <a:rPr lang="en-US" sz="2400" baseline="0" dirty="0" smtClean="0"/>
              <a:t>Can we pick delivery targets that are more thoughtful to the scope of user needs and within a context, by simply asking them the right questions; you want this article, in what format, where, when, what condition, etc. based on their status – because we can customize </a:t>
            </a:r>
            <a:r>
              <a:rPr lang="en-US" sz="2400" baseline="0" dirty="0" err="1" smtClean="0"/>
              <a:t>ILLiad</a:t>
            </a:r>
            <a:r>
              <a:rPr lang="en-US" sz="2400" baseline="0" dirty="0" smtClean="0"/>
              <a:t> main menu and various requests based on user status.</a:t>
            </a:r>
            <a:endParaRPr lang="en-US" sz="24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4785EA-AFD4-4F7A-ACA0-76655405CC5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0" y="228600"/>
            <a:ext cx="2362200" cy="1771650"/>
          </a:xfrm>
        </p:spPr>
      </p:sp>
      <p:sp>
        <p:nvSpPr>
          <p:cNvPr id="3" name="Notes Placeholder 2"/>
          <p:cNvSpPr>
            <a:spLocks noGrp="1"/>
          </p:cNvSpPr>
          <p:nvPr>
            <p:ph type="body" idx="1"/>
          </p:nvPr>
        </p:nvSpPr>
        <p:spPr>
          <a:xfrm>
            <a:off x="304800" y="1981200"/>
            <a:ext cx="6248400" cy="6477000"/>
          </a:xfrm>
        </p:spPr>
        <p:txBody>
          <a:bodyPr>
            <a:noAutofit/>
          </a:bodyPr>
          <a:lstStyle/>
          <a:p>
            <a:r>
              <a:rPr lang="en-US" sz="1600" dirty="0" smtClean="0"/>
              <a:t>Does anyone know what</a:t>
            </a:r>
            <a:r>
              <a:rPr lang="en-US" sz="1600" baseline="0" dirty="0" smtClean="0"/>
              <a:t> our users really want?  How valuable is that information to your organization and your allocation of resources?  Sometimes outside consultants are even paid to do this kind of work.  What would you do with their needs assessment? Imagine if you had a list of what they wanted?  PAUSE</a:t>
            </a:r>
          </a:p>
          <a:p>
            <a:r>
              <a:rPr lang="en-US" sz="1600" baseline="0" dirty="0" smtClean="0"/>
              <a:t>Wait a minute, we already have an active and ongoing list of what users want, in the form of a ILL request. </a:t>
            </a:r>
          </a:p>
          <a:p>
            <a:r>
              <a:rPr lang="en-US" sz="1600" baseline="0" dirty="0" smtClean="0"/>
              <a:t>So our fundamental question is what do we do with their requests, rich with bibliographic data such as publisher, LC#, date, and user data, such as departments, status, format and language preferences, etc.  I guess it depends on our policies, for example, 10-15% of borrowing requests received by most ILL shops are routinely cancelled because the materials the user is asking for is on the shelf or available online.  I call this cancellation notice the go fish email, and it’s often a result of how we perceive the user’s discovery competence, the discovery tools effectiveness, and/or our capacity to go fish for our users.  More and more, libraries are migrating to free document delivery because they are realizing that the request is to GET IT, not filter it.</a:t>
            </a:r>
          </a:p>
          <a:p>
            <a:r>
              <a:rPr lang="en-US" sz="1600" baseline="0" dirty="0" smtClean="0"/>
              <a:t>Sometimes when we go out looking for answers, we only need to question the perspective to value what is delivered to our doorstep.  Requests are a lot more than just asking for something, CLICK   Requests are a form of collaboration with our users, it’s a unique point at which we share a task, and together, we learn a great deal about each other.  How many people here are expert at borrowing processing?  How many of you know what your faculty researchers are up to?  Do we realize the opportunity and value we provide researchers, sponsored research, and promotions and tenure?</a:t>
            </a:r>
          </a:p>
        </p:txBody>
      </p:sp>
      <p:sp>
        <p:nvSpPr>
          <p:cNvPr id="4" name="Slide Number Placeholder 3"/>
          <p:cNvSpPr>
            <a:spLocks noGrp="1"/>
          </p:cNvSpPr>
          <p:nvPr>
            <p:ph type="sldNum" sz="quarter" idx="10"/>
          </p:nvPr>
        </p:nvSpPr>
        <p:spPr/>
        <p:txBody>
          <a:bodyPr/>
          <a:lstStyle/>
          <a:p>
            <a:fld id="{B44785EA-AFD4-4F7A-ACA0-76655405CC5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4785EA-AFD4-4F7A-ACA0-76655405CC5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4785EA-AFD4-4F7A-ACA0-76655405CC56}"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000" baseline="0" dirty="0" smtClean="0"/>
              <a:t>It is pretty obvious, because of your service to research, scholarship, teaching and learning, ILL staff are cited very frequently in books, and with a easy search in Google books, we can begin to take notice of that fact.  </a:t>
            </a:r>
          </a:p>
          <a:p>
            <a:endParaRPr lang="en-US" sz="2000" dirty="0" smtClean="0"/>
          </a:p>
          <a:p>
            <a:r>
              <a:rPr lang="en-US" sz="2000" baseline="0" dirty="0" smtClean="0"/>
              <a:t>Accolades' aside, how is the information from your user’s request (their voice) and the knowledge you possess about their needs relate to the design of service and allocation of resources at your library?  Amazon’s recommendation services can be a model,</a:t>
            </a:r>
            <a:r>
              <a:rPr lang="en-US" sz="2000" dirty="0" smtClean="0"/>
              <a:t> but what is the academic counterpart? Asking research interest, level (conspectus style)</a:t>
            </a:r>
            <a:r>
              <a:rPr lang="en-US" sz="2000" baseline="0" dirty="0" smtClean="0"/>
              <a:t>PAUSE</a:t>
            </a:r>
          </a:p>
          <a:p>
            <a:endParaRPr lang="en-US" baseline="0" dirty="0" smtClean="0"/>
          </a:p>
        </p:txBody>
      </p:sp>
      <p:sp>
        <p:nvSpPr>
          <p:cNvPr id="4" name="Slide Number Placeholder 3"/>
          <p:cNvSpPr>
            <a:spLocks noGrp="1"/>
          </p:cNvSpPr>
          <p:nvPr>
            <p:ph type="sldNum" sz="quarter" idx="10"/>
          </p:nvPr>
        </p:nvSpPr>
        <p:spPr/>
        <p:txBody>
          <a:bodyPr/>
          <a:lstStyle/>
          <a:p>
            <a:fld id="{B44785EA-AFD4-4F7A-ACA0-76655405CC5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11076-202D-4E4E-94AE-9EB12899B87F}" type="slidenum">
              <a:rPr lang="en-US"/>
              <a:pPr/>
              <a:t>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normAutofit/>
          </a:bodyPr>
          <a:lstStyle/>
          <a:p>
            <a:r>
              <a:rPr lang="en-US" sz="2400" dirty="0" smtClean="0"/>
              <a:t>Moreover,</a:t>
            </a:r>
            <a:r>
              <a:rPr lang="en-US" sz="2400" baseline="0" dirty="0" smtClean="0"/>
              <a:t> how does the very fractured service design or request environment make sense to users? CLICK  Seems to me, they only reinforce the internal and legacy divisions of a library, and therefore reduce any benefits from rethinking what a request really is, and what context and workflow can do with building partnerships between libraries and users.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228600"/>
            <a:ext cx="2819400" cy="2114550"/>
          </a:xfrm>
        </p:spPr>
      </p:sp>
      <p:sp>
        <p:nvSpPr>
          <p:cNvPr id="3" name="Notes Placeholder 2"/>
          <p:cNvSpPr>
            <a:spLocks noGrp="1"/>
          </p:cNvSpPr>
          <p:nvPr>
            <p:ph type="body" idx="1"/>
          </p:nvPr>
        </p:nvSpPr>
        <p:spPr>
          <a:xfrm>
            <a:off x="228600" y="2286000"/>
            <a:ext cx="6248400" cy="6172200"/>
          </a:xfrm>
        </p:spPr>
        <p:txBody>
          <a:bodyPr>
            <a:noAutofit/>
          </a:bodyPr>
          <a:lstStyle/>
          <a:p>
            <a:r>
              <a:rPr lang="en-US" sz="2000" dirty="0" smtClean="0"/>
              <a:t>Rethinking</a:t>
            </a:r>
            <a:r>
              <a:rPr lang="en-US" sz="2000" baseline="0" dirty="0" smtClean="0"/>
              <a:t> RS Initiative AD HOC  The various groups in RRS is looking to rethink resource sharing, and although the slightly touch upon the relationship between service points, they are still very focused on how libraries share materials between libraries.  Perhaps the project that has the most potential for changing what a request means, is the </a:t>
            </a:r>
            <a:r>
              <a:rPr lang="en-US" sz="2000" baseline="0" dirty="0" err="1" smtClean="0"/>
              <a:t>GoGetter</a:t>
            </a:r>
            <a:r>
              <a:rPr lang="en-US" sz="2000" baseline="0" dirty="0" smtClean="0"/>
              <a:t> </a:t>
            </a:r>
            <a:r>
              <a:rPr lang="en-US" sz="2000" baseline="0" dirty="0" err="1" smtClean="0"/>
              <a:t>firefox</a:t>
            </a:r>
            <a:r>
              <a:rPr lang="en-US" sz="2000" baseline="0" dirty="0" smtClean="0"/>
              <a:t> toolbar, which promises to enable users an easy way to place ILL requests from any website, which means requesting just about anything.  Is everyone ready for that?  Did I mention that the tool is designed for users, not libraries.  </a:t>
            </a:r>
            <a:r>
              <a:rPr lang="en-US" sz="2000" baseline="0" dirty="0" err="1" smtClean="0"/>
              <a:t>LibX</a:t>
            </a:r>
            <a:r>
              <a:rPr lang="en-US" sz="2000" baseline="0" dirty="0" smtClean="0"/>
              <a:t> is interested in offering something similar.  If people are following </a:t>
            </a:r>
            <a:r>
              <a:rPr lang="en-US" sz="2000" baseline="0" dirty="0" err="1" smtClean="0"/>
              <a:t>worldcat</a:t>
            </a:r>
            <a:r>
              <a:rPr lang="en-US" sz="2000" baseline="0" dirty="0" smtClean="0"/>
              <a:t> local implementations, the often reported increases of over 100% in borrowing may only be a small measure of the potential impact from user interfaces that mash up our request systems.  Did I mention the good news – it’s likely ILL business will continue to grow, and with the hundreds of millions of bibliographic items being added to OCLC from foreign libraries, our work is only getting more interesting.  So what makes sense to expect?</a:t>
            </a:r>
            <a:endParaRPr lang="en-US" sz="2000" dirty="0"/>
          </a:p>
        </p:txBody>
      </p:sp>
      <p:sp>
        <p:nvSpPr>
          <p:cNvPr id="4" name="Slide Number Placeholder 3"/>
          <p:cNvSpPr>
            <a:spLocks noGrp="1"/>
          </p:cNvSpPr>
          <p:nvPr>
            <p:ph type="sldNum" sz="quarter" idx="10"/>
          </p:nvPr>
        </p:nvSpPr>
        <p:spPr/>
        <p:txBody>
          <a:bodyPr/>
          <a:lstStyle/>
          <a:p>
            <a:fld id="{B44785EA-AFD4-4F7A-ACA0-76655405CC5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D98353-16B5-4548-9764-B104B1D2A0AB}" type="slidenum">
              <a:rPr lang="en-US" smtClean="0"/>
              <a:pPr fontAlgn="base">
                <a:spcBef>
                  <a:spcPct val="0"/>
                </a:spcBef>
                <a:spcAft>
                  <a:spcPct val="0"/>
                </a:spcAft>
                <a:defRPr/>
              </a:pPr>
              <a:t>7</a:t>
            </a:fld>
            <a:endParaRPr lang="en-US" smtClean="0"/>
          </a:p>
        </p:txBody>
      </p:sp>
      <p:sp>
        <p:nvSpPr>
          <p:cNvPr id="38915" name="Rectangle 2"/>
          <p:cNvSpPr>
            <a:spLocks noGrp="1" noRot="1" noChangeAspect="1" noChangeArrowheads="1" noTextEdit="1"/>
          </p:cNvSpPr>
          <p:nvPr>
            <p:ph type="sldImg"/>
          </p:nvPr>
        </p:nvSpPr>
        <p:spPr bwMode="auto">
          <a:xfrm>
            <a:off x="2838450" y="381000"/>
            <a:ext cx="1889125" cy="1417638"/>
          </a:xfrm>
          <a:noFill/>
          <a:ln>
            <a:solidFill>
              <a:srgbClr val="000000"/>
            </a:solidFill>
            <a:miter lim="800000"/>
            <a:headEnd/>
            <a:tailEnd/>
          </a:ln>
        </p:spPr>
      </p:sp>
      <p:sp>
        <p:nvSpPr>
          <p:cNvPr id="38916" name="Rectangle 3"/>
          <p:cNvSpPr>
            <a:spLocks noGrp="1" noChangeArrowheads="1"/>
          </p:cNvSpPr>
          <p:nvPr>
            <p:ph type="body" idx="1"/>
          </p:nvPr>
        </p:nvSpPr>
        <p:spPr bwMode="auto">
          <a:xfrm>
            <a:off x="522288" y="1873250"/>
            <a:ext cx="5738812" cy="6970713"/>
          </a:xfrm>
          <a:noFill/>
        </p:spPr>
        <p:txBody>
          <a:bodyPr wrap="square" numCol="1" anchor="t" anchorCtr="0" compatLnSpc="1">
            <a:prstTxWarp prst="textNoShape">
              <a:avLst/>
            </a:prstTxWarp>
          </a:bodyPr>
          <a:lstStyle/>
          <a:p>
            <a:pPr eaLnBrk="1" hangingPunct="1">
              <a:spcBef>
                <a:spcPct val="0"/>
              </a:spcBef>
            </a:pPr>
            <a:r>
              <a:rPr lang="en-US" sz="2300" dirty="0" smtClean="0"/>
              <a:t>User</a:t>
            </a:r>
            <a:r>
              <a:rPr lang="en-US" sz="2300" baseline="0" dirty="0" smtClean="0"/>
              <a:t> expectations will continue being shaped by web services, and we have to rethink how we deliver services. </a:t>
            </a:r>
            <a:endParaRPr lang="en-US" sz="2300" dirty="0" smtClean="0"/>
          </a:p>
          <a:p>
            <a:pPr eaLnBrk="1" hangingPunct="1">
              <a:spcBef>
                <a:spcPct val="0"/>
              </a:spcBef>
            </a:pPr>
            <a:r>
              <a:rPr lang="en-US" sz="2300" dirty="0" smtClean="0"/>
              <a:t>What</a:t>
            </a:r>
            <a:r>
              <a:rPr lang="en-US" sz="2300" baseline="0" dirty="0" smtClean="0"/>
              <a:t> are core assumptions about discovery and delivery services?</a:t>
            </a:r>
          </a:p>
          <a:p>
            <a:pPr eaLnBrk="1" hangingPunct="1">
              <a:spcBef>
                <a:spcPct val="0"/>
              </a:spcBef>
            </a:pPr>
            <a:r>
              <a:rPr lang="en-US" sz="2300" baseline="0" dirty="0" smtClean="0"/>
              <a:t>W</a:t>
            </a:r>
            <a:r>
              <a:rPr lang="en-US" sz="2300" dirty="0" smtClean="0"/>
              <a:t>hat make’s sense is to ask our users, however,</a:t>
            </a:r>
            <a:r>
              <a:rPr lang="en-US" sz="2300" baseline="0" dirty="0" smtClean="0"/>
              <a:t> do we really want to know?</a:t>
            </a:r>
            <a:endParaRPr lang="en-US" sz="23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9FEB9C-264D-4C98-B35D-5ACEC62D8D9F}" type="slidenum">
              <a:rPr lang="en-US" smtClean="0"/>
              <a:pPr fontAlgn="base">
                <a:spcBef>
                  <a:spcPct val="0"/>
                </a:spcBef>
                <a:spcAft>
                  <a:spcPct val="0"/>
                </a:spcAft>
                <a:defRPr/>
              </a:pPr>
              <a:t>8</a:t>
            </a:fld>
            <a:endParaRPr lang="en-US" smtClean="0"/>
          </a:p>
        </p:txBody>
      </p:sp>
      <p:sp>
        <p:nvSpPr>
          <p:cNvPr id="37891" name="Rectangle 2"/>
          <p:cNvSpPr>
            <a:spLocks noGrp="1" noRot="1" noChangeAspect="1" noChangeArrowheads="1" noTextEdit="1"/>
          </p:cNvSpPr>
          <p:nvPr>
            <p:ph type="sldImg"/>
          </p:nvPr>
        </p:nvSpPr>
        <p:spPr bwMode="auto">
          <a:xfrm>
            <a:off x="1128713" y="506413"/>
            <a:ext cx="4572000" cy="3429000"/>
          </a:xfrm>
          <a:noFill/>
          <a:ln>
            <a:solidFill>
              <a:srgbClr val="000000"/>
            </a:solidFill>
            <a:miter lim="800000"/>
            <a:headEnd/>
            <a:tailEnd/>
          </a:ln>
        </p:spPr>
      </p:sp>
      <p:sp>
        <p:nvSpPr>
          <p:cNvPr id="37892" name="Rectangle 3"/>
          <p:cNvSpPr>
            <a:spLocks noGrp="1" noChangeArrowheads="1"/>
          </p:cNvSpPr>
          <p:nvPr>
            <p:ph type="body" idx="1"/>
          </p:nvPr>
        </p:nvSpPr>
        <p:spPr bwMode="auto">
          <a:xfrm>
            <a:off x="685800" y="4035425"/>
            <a:ext cx="5486400" cy="4422775"/>
          </a:xfrm>
          <a:noFill/>
        </p:spPr>
        <p:txBody>
          <a:bodyPr wrap="square" numCol="1" anchor="t" anchorCtr="0" compatLnSpc="1">
            <a:prstTxWarp prst="textNoShape">
              <a:avLst/>
            </a:prstTxWarp>
          </a:bodyPr>
          <a:lstStyle/>
          <a:p>
            <a:pPr eaLnBrk="1" hangingPunct="1">
              <a:spcBef>
                <a:spcPct val="0"/>
              </a:spcBef>
            </a:pPr>
            <a:r>
              <a:rPr lang="en-US" sz="2400" dirty="0" smtClean="0"/>
              <a:t>While libraries are increasingly focusing their programming talents and money on their discovery systems, hoping</a:t>
            </a:r>
            <a:r>
              <a:rPr lang="en-US" sz="2400" baseline="0" dirty="0" smtClean="0"/>
              <a:t> this isn’t a tragic irony, t</a:t>
            </a:r>
            <a:r>
              <a:rPr lang="en-US" sz="2400" dirty="0" smtClean="0"/>
              <a:t>he real problem may be one of access and delivery. </a:t>
            </a:r>
          </a:p>
          <a:p>
            <a:pPr eaLnBrk="1" hangingPunct="1">
              <a:spcBef>
                <a:spcPct val="0"/>
              </a:spcBef>
            </a:pPr>
            <a:r>
              <a:rPr lang="en-US" sz="2400" dirty="0" smtClean="0"/>
              <a:t>Point out the disparity between how much effort libraries are undertaking on discovery, at a time when delivery is a significant user need/challenge.  But how do we know what users really want?</a:t>
            </a:r>
          </a:p>
          <a:p>
            <a:pPr eaLnBrk="1" hangingPunct="1">
              <a:spcBef>
                <a:spcPct val="0"/>
              </a:spcBef>
            </a:pPr>
            <a:endParaRPr lang="en-US" sz="24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E2B33-6847-4E98-B55E-B9318917D98C}" type="slidenum">
              <a:rPr lang="en-US"/>
              <a:pPr/>
              <a:t>9</a:t>
            </a:fld>
            <a:endParaRPr lang="en-US"/>
          </a:p>
        </p:txBody>
      </p:sp>
      <p:sp>
        <p:nvSpPr>
          <p:cNvPr id="36866" name="Rectangle 2"/>
          <p:cNvSpPr>
            <a:spLocks noGrp="1" noRot="1" noChangeAspect="1" noChangeArrowheads="1" noTextEdit="1"/>
          </p:cNvSpPr>
          <p:nvPr>
            <p:ph type="sldImg"/>
          </p:nvPr>
        </p:nvSpPr>
        <p:spPr>
          <a:xfrm>
            <a:off x="3505200" y="381000"/>
            <a:ext cx="2209800" cy="1657350"/>
          </a:xfrm>
          <a:ln/>
        </p:spPr>
      </p:sp>
      <p:sp>
        <p:nvSpPr>
          <p:cNvPr id="36867" name="Rectangle 3"/>
          <p:cNvSpPr>
            <a:spLocks noGrp="1" noChangeArrowheads="1"/>
          </p:cNvSpPr>
          <p:nvPr>
            <p:ph type="body" idx="1"/>
          </p:nvPr>
        </p:nvSpPr>
        <p:spPr>
          <a:xfrm>
            <a:off x="228600" y="1981200"/>
            <a:ext cx="6172095" cy="6477241"/>
          </a:xfrm>
          <a:ln/>
        </p:spPr>
        <p:txBody>
          <a:bodyPr lIns="91424" tIns="45712" rIns="91424" bIns="45712">
            <a:noAutofit/>
          </a:bodyPr>
          <a:lstStyle/>
          <a:p>
            <a:r>
              <a:rPr lang="en-US" sz="2000" dirty="0"/>
              <a:t>The world of content is growing, and much of it focuses on new online </a:t>
            </a:r>
            <a:r>
              <a:rPr lang="en-US" sz="2000" dirty="0" smtClean="0"/>
              <a:t>communities,</a:t>
            </a:r>
            <a:r>
              <a:rPr lang="en-US" sz="2000" baseline="0" dirty="0" smtClean="0"/>
              <a:t> however, our traditional focus is on scholarly works.  </a:t>
            </a:r>
            <a:r>
              <a:rPr lang="en-US" sz="2000" dirty="0" smtClean="0"/>
              <a:t>What </a:t>
            </a:r>
            <a:r>
              <a:rPr lang="en-US" sz="2000" dirty="0"/>
              <a:t>should our role be (as library or resource sharing service) with unstructured and semi-structured resources?  </a:t>
            </a:r>
            <a:r>
              <a:rPr lang="en-US" sz="2000" dirty="0" smtClean="0"/>
              <a:t>And How will </a:t>
            </a:r>
            <a:r>
              <a:rPr lang="en-US" sz="2000" dirty="0"/>
              <a:t>our service </a:t>
            </a:r>
            <a:r>
              <a:rPr lang="en-US" sz="2000" dirty="0" smtClean="0"/>
              <a:t>be affected</a:t>
            </a:r>
            <a:r>
              <a:rPr lang="en-US" sz="2000" baseline="0" dirty="0" smtClean="0"/>
              <a:t> by it?</a:t>
            </a:r>
            <a:r>
              <a:rPr lang="en-US" sz="2000" dirty="0" smtClean="0"/>
              <a:t>  CLICK (Anyone see </a:t>
            </a:r>
            <a:r>
              <a:rPr lang="en-US" sz="2000" dirty="0" err="1" smtClean="0"/>
              <a:t>wikipedia</a:t>
            </a:r>
            <a:r>
              <a:rPr lang="en-US" sz="2000" dirty="0" smtClean="0"/>
              <a:t> in the </a:t>
            </a:r>
            <a:r>
              <a:rPr lang="en-US" sz="2000" dirty="0" err="1" smtClean="0"/>
              <a:t>citedin</a:t>
            </a:r>
            <a:r>
              <a:rPr lang="en-US" sz="2000" dirty="0" smtClean="0"/>
              <a:t> </a:t>
            </a:r>
            <a:r>
              <a:rPr lang="en-US" sz="2000" dirty="0" err="1" smtClean="0"/>
              <a:t>ILLiad</a:t>
            </a:r>
            <a:r>
              <a:rPr lang="en-US" sz="2000" dirty="0" smtClean="0"/>
              <a:t> field lately?)</a:t>
            </a:r>
            <a:endParaRPr lang="en-US" sz="2000" dirty="0"/>
          </a:p>
          <a:p>
            <a:r>
              <a:rPr lang="en-US" sz="2000" dirty="0" smtClean="0"/>
              <a:t>2001 - the year we were supposed to be talking to Hal the computer, turned out to be more human or community centered knowledge than we thought – 2001 was the year an incredible multilingual, web-based free content encyclopedia project began,</a:t>
            </a:r>
            <a:r>
              <a:rPr lang="en-US" sz="2000" baseline="0" dirty="0" smtClean="0"/>
              <a:t> and now it’s ranked the top educational site that contains more than 10M articles with over 250 languages and over 75K contributors.  Is this resource sharing too?  Do we partner with it; some libraries for instance contribute to </a:t>
            </a:r>
            <a:r>
              <a:rPr lang="en-US" sz="2000" baseline="0" dirty="0" err="1" smtClean="0"/>
              <a:t>wikipedia</a:t>
            </a:r>
            <a:r>
              <a:rPr lang="en-US" sz="2000" baseline="0" dirty="0" smtClean="0"/>
              <a:t> to dramatically enhance the discovery and access of their digital collections.  Emergent content and distribution channels are important to us, not only in the context of our user’s environment, but increasingly, what opportunities that new environment offers our services.</a:t>
            </a:r>
            <a:endParaRPr lang="en-US" sz="2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7C5895-2D35-4D15-87B6-64B5E12C38A0}" type="datetimeFigureOut">
              <a:rPr lang="en-US" smtClean="0"/>
              <a:pPr/>
              <a:t>8/6/2008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3ECBA-5BC0-46E8-B786-674839BB4F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C5895-2D35-4D15-87B6-64B5E12C38A0}" type="datetimeFigureOut">
              <a:rPr lang="en-US" smtClean="0"/>
              <a:pPr/>
              <a:t>8/6/2008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3ECBA-5BC0-46E8-B786-674839BB4F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C5895-2D35-4D15-87B6-64B5E12C38A0}" type="datetimeFigureOut">
              <a:rPr lang="en-US" smtClean="0"/>
              <a:pPr/>
              <a:t>8/6/2008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3ECBA-5BC0-46E8-B786-674839BB4F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C5895-2D35-4D15-87B6-64B5E12C38A0}" type="datetimeFigureOut">
              <a:rPr lang="en-US" smtClean="0"/>
              <a:pPr/>
              <a:t>8/6/2008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3ECBA-5BC0-46E8-B786-674839BB4F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C5895-2D35-4D15-87B6-64B5E12C38A0}" type="datetimeFigureOut">
              <a:rPr lang="en-US" smtClean="0"/>
              <a:pPr/>
              <a:t>8/6/2008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3ECBA-5BC0-46E8-B786-674839BB4F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7C5895-2D35-4D15-87B6-64B5E12C38A0}" type="datetimeFigureOut">
              <a:rPr lang="en-US" smtClean="0"/>
              <a:pPr/>
              <a:t>8/6/2008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3ECBA-5BC0-46E8-B786-674839BB4F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7C5895-2D35-4D15-87B6-64B5E12C38A0}" type="datetimeFigureOut">
              <a:rPr lang="en-US" smtClean="0"/>
              <a:pPr/>
              <a:t>8/6/2008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3ECBA-5BC0-46E8-B786-674839BB4F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7C5895-2D35-4D15-87B6-64B5E12C38A0}" type="datetimeFigureOut">
              <a:rPr lang="en-US" smtClean="0"/>
              <a:pPr/>
              <a:t>8/6/2008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3ECBA-5BC0-46E8-B786-674839BB4F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C5895-2D35-4D15-87B6-64B5E12C38A0}" type="datetimeFigureOut">
              <a:rPr lang="en-US" smtClean="0"/>
              <a:pPr/>
              <a:t>8/6/2008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3ECBA-5BC0-46E8-B786-674839BB4F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C5895-2D35-4D15-87B6-64B5E12C38A0}" type="datetimeFigureOut">
              <a:rPr lang="en-US" smtClean="0"/>
              <a:pPr/>
              <a:t>8/6/2008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3ECBA-5BC0-46E8-B786-674839BB4F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C5895-2D35-4D15-87B6-64B5E12C38A0}" type="datetimeFigureOut">
              <a:rPr lang="en-US" smtClean="0"/>
              <a:pPr/>
              <a:t>8/6/2008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3ECBA-5BC0-46E8-B786-674839BB4F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C5895-2D35-4D15-87B6-64B5E12C38A0}" type="datetimeFigureOut">
              <a:rPr lang="en-US" smtClean="0"/>
              <a:pPr/>
              <a:t>8/6/2008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3ECBA-5BC0-46E8-B786-674839BB4F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hyperlink" Target="http://www.bartleby.com/61/96/R0169600.html" TargetMode="External"/><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jpe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30.png"/><Relationship Id="rId2" Type="http://schemas.openxmlformats.org/officeDocument/2006/relationships/notesSlide" Target="../notesSlides/notesSlide10.xml"/><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png"/><Relationship Id="rId7" Type="http://schemas.openxmlformats.org/officeDocument/2006/relationships/image" Target="../media/image26.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hyperlink" Target="http://www.betterworldbooks.com/Programs/Library.aspx"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gif"/><Relationship Id="rId13" Type="http://schemas.openxmlformats.org/officeDocument/2006/relationships/image" Target="../media/image10.jpeg"/><Relationship Id="rId3" Type="http://schemas.openxmlformats.org/officeDocument/2006/relationships/notesSlide" Target="../notesSlides/notesSlide2.xml"/><Relationship Id="rId7" Type="http://schemas.openxmlformats.org/officeDocument/2006/relationships/image" Target="../media/image3.gif"/><Relationship Id="rId12"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gif"/><Relationship Id="rId11" Type="http://schemas.openxmlformats.org/officeDocument/2006/relationships/image" Target="../media/image8.jpeg"/><Relationship Id="rId5" Type="http://schemas.openxmlformats.org/officeDocument/2006/relationships/image" Target="../media/image1.jpeg"/><Relationship Id="rId15" Type="http://schemas.openxmlformats.org/officeDocument/2006/relationships/image" Target="../media/image11.png"/><Relationship Id="rId10" Type="http://schemas.openxmlformats.org/officeDocument/2006/relationships/image" Target="../media/image6.gif"/><Relationship Id="rId4" Type="http://schemas.openxmlformats.org/officeDocument/2006/relationships/hyperlink" Target="http://www.bartleby.com/61/96/R0169600.html" TargetMode="External"/><Relationship Id="rId9" Type="http://schemas.openxmlformats.org/officeDocument/2006/relationships/image" Target="../media/image5.gif"/><Relationship Id="rId1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loc.gov/rr/loan/illscanhome.htm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www.uibk.ac.at/ub/dea/eten/" TargetMode="External"/><Relationship Id="rId4" Type="http://schemas.openxmlformats.org/officeDocument/2006/relationships/hyperlink" Target="http://www.nla.gov.au/policy/digitisation.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news.cornell.edu/stories/April07/LibAmazon.dea.htm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hyperlink" Target="http://www.bartleby.com/61/96/R0169600.html" TargetMode="External"/><Relationship Id="rId7"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jpeg"/><Relationship Id="rId9"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hyperlink" Target="mailto:cyril@geneseo.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la.org/ala/rusa/rusaourassoc/rusasections/stars/starssections/committeesa/illcom/ILLProgram2002.ppt"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ala.org/ala/rusa/rusaourassoc/rusasections/stars/starssections/committeesa/rrscomm/rrscomm.ht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wmf"/><Relationship Id="rId11" Type="http://schemas.openxmlformats.org/officeDocument/2006/relationships/image" Target="../media/image28.png"/><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png"/><Relationship Id="rId9" Type="http://schemas.openxmlformats.org/officeDocument/2006/relationships/image" Target="../media/image26.wmf"/><Relationship Id="rId14"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1"/>
                </a:solidFill>
                <a:effectLst/>
                <a:uLnTx/>
                <a:uFillTx/>
                <a:latin typeface="+mj-lt"/>
                <a:ea typeface="+mj-ea"/>
                <a:cs typeface="+mj-cs"/>
              </a:rPr>
              <a:t>Resource Sharing: Where Are Requests Taking Us?</a:t>
            </a:r>
            <a:endParaRPr kumimoji="0" lang="en-US" sz="3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Table 4"/>
          <p:cNvGraphicFramePr>
            <a:graphicFrameLocks noGrp="1"/>
          </p:cNvGraphicFramePr>
          <p:nvPr/>
        </p:nvGraphicFramePr>
        <p:xfrm>
          <a:off x="381000" y="914400"/>
          <a:ext cx="8382000" cy="5041540"/>
        </p:xfrm>
        <a:graphic>
          <a:graphicData uri="http://schemas.openxmlformats.org/drawingml/2006/table">
            <a:tbl>
              <a:tblPr/>
              <a:tblGrid>
                <a:gridCol w="1915886"/>
                <a:gridCol w="6466114"/>
              </a:tblGrid>
              <a:tr h="151125">
                <a:tc>
                  <a:txBody>
                    <a:bodyPr/>
                    <a:lstStyle/>
                    <a:p>
                      <a:pPr algn="ctr"/>
                      <a:r>
                        <a:rPr lang="en-US" sz="1800" dirty="0"/>
                        <a:t>SYLLABICATION:</a:t>
                      </a:r>
                    </a:p>
                  </a:txBody>
                  <a:tcPr marL="10378" marR="10378" marT="10378" marB="10378">
                    <a:lnL>
                      <a:noFill/>
                    </a:lnL>
                    <a:lnR>
                      <a:noFill/>
                    </a:lnR>
                    <a:lnT>
                      <a:noFill/>
                    </a:lnT>
                    <a:lnB>
                      <a:noFill/>
                    </a:lnB>
                    <a:solidFill>
                      <a:srgbClr val="FFFFFF"/>
                    </a:solidFill>
                  </a:tcPr>
                </a:tc>
                <a:tc>
                  <a:txBody>
                    <a:bodyPr/>
                    <a:lstStyle/>
                    <a:p>
                      <a:pPr algn="l"/>
                      <a:r>
                        <a:rPr lang="en-US" sz="1800" dirty="0" err="1"/>
                        <a:t>re·quest</a:t>
                      </a:r>
                      <a:endParaRPr lang="en-US" sz="1800" dirty="0"/>
                    </a:p>
                  </a:txBody>
                  <a:tcPr marL="10378" marR="10378" marT="10378" marB="10378">
                    <a:lnL>
                      <a:noFill/>
                    </a:lnL>
                    <a:lnR>
                      <a:noFill/>
                    </a:lnR>
                    <a:lnB>
                      <a:noFill/>
                    </a:lnB>
                    <a:solidFill>
                      <a:srgbClr val="FFFFFF"/>
                    </a:solidFill>
                  </a:tcPr>
                </a:tc>
              </a:tr>
              <a:tr h="1678684">
                <a:tc>
                  <a:txBody>
                    <a:bodyPr/>
                    <a:lstStyle/>
                    <a:p>
                      <a:pPr algn="ctr"/>
                      <a:r>
                        <a:rPr lang="en-US" sz="1800" dirty="0"/>
                        <a:t>TRANSITIVE VERB:</a:t>
                      </a:r>
                    </a:p>
                  </a:txBody>
                  <a:tcPr marL="10378" marR="10378" marT="10378" marB="10378">
                    <a:lnL>
                      <a:noFill/>
                    </a:lnL>
                    <a:lnR>
                      <a:noFill/>
                    </a:lnR>
                    <a:lnT>
                      <a:noFill/>
                    </a:lnT>
                    <a:lnB>
                      <a:noFill/>
                    </a:lnB>
                    <a:solidFill>
                      <a:srgbClr val="FFFFFF"/>
                    </a:solidFill>
                  </a:tcPr>
                </a:tc>
                <a:tc>
                  <a:txBody>
                    <a:bodyPr/>
                    <a:lstStyle/>
                    <a:p>
                      <a:pPr algn="l"/>
                      <a:r>
                        <a:rPr lang="en-US" sz="1800" dirty="0"/>
                        <a:t>Inflected forms: </a:t>
                      </a:r>
                      <a:r>
                        <a:rPr lang="en-US" sz="1800" b="1" dirty="0" err="1"/>
                        <a:t>re·quest·ed</a:t>
                      </a:r>
                      <a:r>
                        <a:rPr lang="en-US" sz="1800" dirty="0"/>
                        <a:t>, </a:t>
                      </a:r>
                      <a:r>
                        <a:rPr lang="en-US" sz="1800" b="1" dirty="0" err="1"/>
                        <a:t>re·quest·ing</a:t>
                      </a:r>
                      <a:r>
                        <a:rPr lang="en-US" sz="1800" dirty="0"/>
                        <a:t>, </a:t>
                      </a:r>
                      <a:r>
                        <a:rPr lang="en-US" sz="1800" b="1" dirty="0" err="1"/>
                        <a:t>re·quests</a:t>
                      </a:r>
                      <a:r>
                        <a:rPr lang="en-US" sz="1800" dirty="0"/>
                        <a:t/>
                      </a:r>
                      <a:br>
                        <a:rPr lang="en-US" sz="1800" dirty="0"/>
                      </a:br>
                      <a:r>
                        <a:rPr lang="en-US" sz="1800" b="1" dirty="0"/>
                        <a:t>1.</a:t>
                      </a:r>
                      <a:r>
                        <a:rPr lang="en-US" sz="1800" dirty="0"/>
                        <a:t> To express </a:t>
                      </a:r>
                      <a:r>
                        <a:rPr lang="en-US" sz="1800" b="0" dirty="0"/>
                        <a:t>a desire for</a:t>
                      </a:r>
                      <a:r>
                        <a:rPr lang="en-US" sz="1800" dirty="0"/>
                        <a:t>; ask for. Often used with an infinitive or clause: </a:t>
                      </a:r>
                      <a:r>
                        <a:rPr lang="en-US" sz="1800" i="1" dirty="0"/>
                        <a:t>requested information about the experiment; requested to see the evidence firsthand; requested that the bus driver stop at the next corner.</a:t>
                      </a:r>
                      <a:r>
                        <a:rPr lang="en-US" sz="1800" dirty="0"/>
                        <a:t> </a:t>
                      </a:r>
                      <a:endParaRPr lang="en-US" sz="1800" dirty="0" smtClean="0"/>
                    </a:p>
                    <a:p>
                      <a:pPr algn="l"/>
                      <a:r>
                        <a:rPr lang="en-US" sz="1800" b="1" dirty="0" smtClean="0"/>
                        <a:t>2</a:t>
                      </a:r>
                      <a:r>
                        <a:rPr lang="en-US" sz="1800" b="1" dirty="0"/>
                        <a:t>.</a:t>
                      </a:r>
                      <a:r>
                        <a:rPr lang="en-US" sz="1800" dirty="0"/>
                        <a:t> To ask (a person) to do something: </a:t>
                      </a:r>
                      <a:r>
                        <a:rPr lang="en-US" sz="1800" i="1" dirty="0"/>
                        <a:t>The police requested her to accompany them.</a:t>
                      </a:r>
                      <a:r>
                        <a:rPr lang="en-US" sz="1800" dirty="0"/>
                        <a:t> </a:t>
                      </a:r>
                    </a:p>
                  </a:txBody>
                  <a:tcPr marL="10378" marR="10378" marT="10378" marB="10378">
                    <a:lnL>
                      <a:noFill/>
                    </a:lnL>
                    <a:lnR>
                      <a:noFill/>
                    </a:lnR>
                    <a:lnT>
                      <a:noFill/>
                    </a:lnT>
                    <a:lnB>
                      <a:noFill/>
                    </a:lnB>
                    <a:solidFill>
                      <a:srgbClr val="FFFFFF"/>
                    </a:solidFill>
                  </a:tcPr>
                </a:tc>
              </a:tr>
              <a:tr h="260909">
                <a:tc>
                  <a:txBody>
                    <a:bodyPr/>
                    <a:lstStyle/>
                    <a:p>
                      <a:pPr algn="ctr"/>
                      <a:r>
                        <a:rPr lang="en-US" sz="1800" dirty="0"/>
                        <a:t>NOUN:</a:t>
                      </a:r>
                    </a:p>
                  </a:txBody>
                  <a:tcPr marL="10378" marR="10378" marT="10378" marB="10378">
                    <a:lnL>
                      <a:noFill/>
                    </a:lnL>
                    <a:lnR>
                      <a:noFill/>
                    </a:lnR>
                    <a:lnT>
                      <a:noFill/>
                    </a:lnT>
                    <a:lnB>
                      <a:noFill/>
                    </a:lnB>
                    <a:solidFill>
                      <a:srgbClr val="FFFFFF"/>
                    </a:solidFill>
                  </a:tcPr>
                </a:tc>
                <a:tc>
                  <a:txBody>
                    <a:bodyPr/>
                    <a:lstStyle/>
                    <a:p>
                      <a:pPr marL="342900" indent="-342900" algn="l">
                        <a:buAutoNum type="arabicPeriod"/>
                      </a:pPr>
                      <a:r>
                        <a:rPr lang="en-US" sz="1800" dirty="0" smtClean="0"/>
                        <a:t>The </a:t>
                      </a:r>
                      <a:r>
                        <a:rPr lang="en-US" sz="1800" dirty="0"/>
                        <a:t>act of asking. </a:t>
                      </a:r>
                      <a:endParaRPr lang="en-US" sz="1800" dirty="0" smtClean="0"/>
                    </a:p>
                    <a:p>
                      <a:pPr marL="342900" indent="-342900" algn="l">
                        <a:buAutoNum type="arabicPeriod"/>
                      </a:pPr>
                      <a:r>
                        <a:rPr lang="en-US" sz="1800" dirty="0" smtClean="0"/>
                        <a:t>Something </a:t>
                      </a:r>
                      <a:r>
                        <a:rPr lang="en-US" sz="1800" dirty="0"/>
                        <a:t>asked for. </a:t>
                      </a:r>
                    </a:p>
                  </a:txBody>
                  <a:tcPr marL="10378" marR="10378" marT="10378" marB="10378">
                    <a:lnL>
                      <a:noFill/>
                    </a:lnL>
                    <a:lnR>
                      <a:noFill/>
                    </a:lnR>
                    <a:lnT>
                      <a:noFill/>
                    </a:lnT>
                    <a:lnB>
                      <a:noFill/>
                    </a:lnB>
                    <a:solidFill>
                      <a:srgbClr val="FFFFFF"/>
                    </a:solidFill>
                  </a:tcPr>
                </a:tc>
              </a:tr>
              <a:tr h="1087945">
                <a:tc>
                  <a:txBody>
                    <a:bodyPr/>
                    <a:lstStyle/>
                    <a:p>
                      <a:pPr algn="ctr"/>
                      <a:r>
                        <a:rPr lang="en-US" sz="1800" dirty="0"/>
                        <a:t>IDIOMS:</a:t>
                      </a:r>
                    </a:p>
                  </a:txBody>
                  <a:tcPr marL="10378" marR="10378" marT="10378" marB="10378">
                    <a:lnL>
                      <a:noFill/>
                    </a:lnL>
                    <a:lnR>
                      <a:noFill/>
                    </a:lnR>
                    <a:lnT>
                      <a:noFill/>
                    </a:lnT>
                    <a:lnB>
                      <a:noFill/>
                    </a:lnB>
                    <a:solidFill>
                      <a:srgbClr val="FFFFFF"/>
                    </a:solidFill>
                  </a:tcPr>
                </a:tc>
                <a:tc>
                  <a:txBody>
                    <a:bodyPr/>
                    <a:lstStyle/>
                    <a:p>
                      <a:pPr algn="l"/>
                      <a:r>
                        <a:rPr lang="en-US" sz="1800" b="1" dirty="0"/>
                        <a:t>by request</a:t>
                      </a:r>
                      <a:r>
                        <a:rPr lang="en-US" sz="1800" dirty="0"/>
                        <a:t> In response to an expressed desire: </a:t>
                      </a:r>
                      <a:r>
                        <a:rPr lang="en-US" sz="1800" i="1" dirty="0"/>
                        <a:t>We are offering these scarves for sale again by request.</a:t>
                      </a:r>
                      <a:r>
                        <a:rPr lang="en-US" sz="1800" dirty="0"/>
                        <a:t> </a:t>
                      </a:r>
                      <a:r>
                        <a:rPr lang="en-US" sz="1800" b="1" dirty="0"/>
                        <a:t>in request</a:t>
                      </a:r>
                      <a:r>
                        <a:rPr lang="en-US" sz="1800" dirty="0"/>
                        <a:t> In great demand: </a:t>
                      </a:r>
                      <a:r>
                        <a:rPr lang="en-US" sz="1800" i="1" dirty="0"/>
                        <a:t>a pianist in great request.</a:t>
                      </a:r>
                      <a:r>
                        <a:rPr lang="en-US" sz="1800" dirty="0"/>
                        <a:t> </a:t>
                      </a:r>
                      <a:r>
                        <a:rPr lang="en-US" sz="1800" b="1" dirty="0"/>
                        <a:t>on</a:t>
                      </a:r>
                      <a:r>
                        <a:rPr lang="en-US" sz="1800" dirty="0"/>
                        <a:t> </a:t>
                      </a:r>
                      <a:r>
                        <a:rPr lang="en-US" sz="1800" b="1" dirty="0"/>
                        <a:t>(</a:t>
                      </a:r>
                      <a:r>
                        <a:rPr lang="en-US" sz="1800" dirty="0"/>
                        <a:t>or </a:t>
                      </a:r>
                      <a:r>
                        <a:rPr lang="en-US" sz="1800" b="1" dirty="0"/>
                        <a:t>upon)</a:t>
                      </a:r>
                      <a:r>
                        <a:rPr lang="en-US" sz="1800" dirty="0"/>
                        <a:t> </a:t>
                      </a:r>
                      <a:r>
                        <a:rPr lang="en-US" sz="1800" b="1" dirty="0"/>
                        <a:t>request</a:t>
                      </a:r>
                      <a:r>
                        <a:rPr lang="en-US" sz="1800" dirty="0"/>
                        <a:t> When asked for: </a:t>
                      </a:r>
                      <a:r>
                        <a:rPr lang="en-US" sz="1800" i="1" dirty="0"/>
                        <a:t>References are available on request.</a:t>
                      </a:r>
                      <a:r>
                        <a:rPr lang="en-US" sz="1800" dirty="0"/>
                        <a:t> </a:t>
                      </a:r>
                    </a:p>
                  </a:txBody>
                  <a:tcPr marL="10378" marR="10378" marT="10378" marB="10378">
                    <a:lnL>
                      <a:noFill/>
                    </a:lnL>
                    <a:lnR>
                      <a:noFill/>
                    </a:lnR>
                    <a:lnT>
                      <a:noFill/>
                    </a:lnT>
                    <a:lnB>
                      <a:noFill/>
                    </a:lnB>
                    <a:solidFill>
                      <a:srgbClr val="FFFFFF"/>
                    </a:solidFill>
                  </a:tcPr>
                </a:tc>
              </a:tr>
              <a:tr h="1087945">
                <a:tc>
                  <a:txBody>
                    <a:bodyPr/>
                    <a:lstStyle/>
                    <a:p>
                      <a:pPr algn="ctr"/>
                      <a:r>
                        <a:rPr lang="en-US" sz="1800" dirty="0"/>
                        <a:t>ETYMOLOGY:</a:t>
                      </a:r>
                    </a:p>
                  </a:txBody>
                  <a:tcPr marL="10378" marR="10378" marT="10378" marB="10378">
                    <a:lnL>
                      <a:noFill/>
                    </a:lnL>
                    <a:lnR>
                      <a:noFill/>
                    </a:lnR>
                    <a:lnT>
                      <a:noFill/>
                    </a:lnT>
                    <a:lnB>
                      <a:noFill/>
                    </a:lnB>
                    <a:solidFill>
                      <a:srgbClr val="FFFFFF"/>
                    </a:solidFill>
                  </a:tcPr>
                </a:tc>
                <a:tc>
                  <a:txBody>
                    <a:bodyPr/>
                    <a:lstStyle/>
                    <a:p>
                      <a:pPr algn="l"/>
                      <a:r>
                        <a:rPr lang="en-US" sz="1800" dirty="0"/>
                        <a:t>From Middle English </a:t>
                      </a:r>
                      <a:r>
                        <a:rPr lang="en-US" sz="1800" i="1" dirty="0" err="1"/>
                        <a:t>requeste</a:t>
                      </a:r>
                      <a:r>
                        <a:rPr lang="en-US" sz="1800" dirty="0"/>
                        <a:t>, the act of requesting, from Old French, from Vulgar Latin </a:t>
                      </a:r>
                      <a:r>
                        <a:rPr lang="en-US" sz="1800" baseline="30000" dirty="0"/>
                        <a:t>*</a:t>
                      </a:r>
                      <a:r>
                        <a:rPr lang="en-US" sz="1800" i="1" dirty="0"/>
                        <a:t>(</a:t>
                      </a:r>
                      <a:r>
                        <a:rPr lang="en-US" sz="1800" i="1" dirty="0" err="1"/>
                        <a:t>rs</a:t>
                      </a:r>
                      <a:r>
                        <a:rPr lang="en-US" sz="1800" i="1" dirty="0"/>
                        <a:t>) </a:t>
                      </a:r>
                      <a:r>
                        <a:rPr lang="en-US" sz="1800" i="1" dirty="0" err="1"/>
                        <a:t>requaesita</a:t>
                      </a:r>
                      <a:r>
                        <a:rPr lang="en-US" sz="1800" dirty="0"/>
                        <a:t>, (thing) requested, from alteration of Latin </a:t>
                      </a:r>
                      <a:r>
                        <a:rPr lang="en-US" sz="1800" i="1" dirty="0" err="1"/>
                        <a:t>requsta</a:t>
                      </a:r>
                      <a:r>
                        <a:rPr lang="en-US" sz="1800" dirty="0"/>
                        <a:t>, feminine past participle of </a:t>
                      </a:r>
                      <a:r>
                        <a:rPr lang="en-US" sz="1800" i="1" dirty="0" err="1"/>
                        <a:t>requrere</a:t>
                      </a:r>
                      <a:r>
                        <a:rPr lang="en-US" sz="1800" dirty="0"/>
                        <a:t>, to ask for. See </a:t>
                      </a:r>
                      <a:r>
                        <a:rPr lang="en-US" sz="1800" dirty="0">
                          <a:hlinkClick r:id="rId3" action="ppaction://hlinkfile"/>
                        </a:rPr>
                        <a:t>require</a:t>
                      </a:r>
                      <a:r>
                        <a:rPr lang="en-US" sz="1800" dirty="0"/>
                        <a:t>. </a:t>
                      </a:r>
                    </a:p>
                  </a:txBody>
                  <a:tcPr marL="10378" marR="10378" marT="10378" marB="10378">
                    <a:lnL>
                      <a:noFill/>
                    </a:lnL>
                    <a:lnR>
                      <a:noFill/>
                    </a:lnR>
                    <a:lnT>
                      <a:noFill/>
                    </a:lnT>
                    <a:lnB>
                      <a:noFill/>
                    </a:lnB>
                    <a:solidFill>
                      <a:srgbClr val="FFFFFF"/>
                    </a:solidFill>
                  </a:tcPr>
                </a:tc>
              </a:tr>
            </a:tbl>
          </a:graphicData>
        </a:graphic>
      </p:graphicFrame>
      <p:pic>
        <p:nvPicPr>
          <p:cNvPr id="108545" name="Picture 1" descr="http://www.bartleby.com/images/pron.jpg"/>
          <p:cNvPicPr>
            <a:picLocks noChangeAspect="1" noChangeArrowheads="1"/>
          </p:cNvPicPr>
          <p:nvPr/>
        </p:nvPicPr>
        <p:blipFill>
          <a:blip r:embed="rId4"/>
          <a:srcRect/>
          <a:stretch>
            <a:fillRect/>
          </a:stretch>
        </p:blipFill>
        <p:spPr bwMode="auto">
          <a:xfrm>
            <a:off x="0" y="0"/>
            <a:ext cx="123825" cy="200025"/>
          </a:xfrm>
          <a:prstGeom prst="rect">
            <a:avLst/>
          </a:prstGeom>
          <a:noFill/>
        </p:spPr>
      </p:pic>
      <p:pic>
        <p:nvPicPr>
          <p:cNvPr id="108546" name="Picture 2" descr="http://www.bartleby.com/images/pronunciation/ibreve.gif"/>
          <p:cNvPicPr>
            <a:picLocks noChangeAspect="1" noChangeArrowheads="1"/>
          </p:cNvPicPr>
          <p:nvPr/>
        </p:nvPicPr>
        <p:blipFill>
          <a:blip r:embed="rId5"/>
          <a:srcRect/>
          <a:stretch>
            <a:fillRect/>
          </a:stretch>
        </p:blipFill>
        <p:spPr bwMode="auto">
          <a:xfrm>
            <a:off x="0" y="0"/>
            <a:ext cx="66675" cy="142875"/>
          </a:xfrm>
          <a:prstGeom prst="rect">
            <a:avLst/>
          </a:prstGeom>
          <a:noFill/>
        </p:spPr>
      </p:pic>
      <p:pic>
        <p:nvPicPr>
          <p:cNvPr id="108547" name="Picture 3" descr="http://www.bartleby.com/images/pronunciation/ebreve.gif"/>
          <p:cNvPicPr>
            <a:picLocks noChangeAspect="1" noChangeArrowheads="1"/>
          </p:cNvPicPr>
          <p:nvPr/>
        </p:nvPicPr>
        <p:blipFill>
          <a:blip r:embed="rId6"/>
          <a:srcRect/>
          <a:stretch>
            <a:fillRect/>
          </a:stretch>
        </p:blipFill>
        <p:spPr bwMode="auto">
          <a:xfrm>
            <a:off x="0" y="0"/>
            <a:ext cx="66675" cy="142875"/>
          </a:xfrm>
          <a:prstGeom prst="rect">
            <a:avLst/>
          </a:prstGeom>
          <a:noFill/>
        </p:spPr>
      </p:pic>
      <p:pic>
        <p:nvPicPr>
          <p:cNvPr id="108548" name="Picture 4" descr="http://www.bartleby.com/images/pronunciation/prime.gif"/>
          <p:cNvPicPr>
            <a:picLocks noChangeAspect="1" noChangeArrowheads="1"/>
          </p:cNvPicPr>
          <p:nvPr/>
        </p:nvPicPr>
        <p:blipFill>
          <a:blip r:embed="rId7"/>
          <a:srcRect/>
          <a:stretch>
            <a:fillRect/>
          </a:stretch>
        </p:blipFill>
        <p:spPr bwMode="auto">
          <a:xfrm>
            <a:off x="0" y="0"/>
            <a:ext cx="38100" cy="209550"/>
          </a:xfrm>
          <a:prstGeom prst="rect">
            <a:avLst/>
          </a:prstGeom>
          <a:noFill/>
        </p:spPr>
      </p:pic>
      <p:pic>
        <p:nvPicPr>
          <p:cNvPr id="108549" name="Picture 5" descr="http://www.bartleby.com/images/pronunciation/emacr.gif"/>
          <p:cNvPicPr>
            <a:picLocks noChangeAspect="1" noChangeArrowheads="1"/>
          </p:cNvPicPr>
          <p:nvPr/>
        </p:nvPicPr>
        <p:blipFill>
          <a:blip r:embed="rId8"/>
          <a:srcRect/>
          <a:stretch>
            <a:fillRect/>
          </a:stretch>
        </p:blipFill>
        <p:spPr bwMode="auto">
          <a:xfrm>
            <a:off x="0" y="0"/>
            <a:ext cx="66675" cy="142875"/>
          </a:xfrm>
          <a:prstGeom prst="rect">
            <a:avLst/>
          </a:prstGeom>
          <a:noFill/>
        </p:spPr>
      </p:pic>
      <p:pic>
        <p:nvPicPr>
          <p:cNvPr id="108550" name="Picture 6" descr="http://www.bartleby.com/images/pronunciation/imacr.gif"/>
          <p:cNvPicPr>
            <a:picLocks noChangeAspect="1" noChangeArrowheads="1"/>
          </p:cNvPicPr>
          <p:nvPr/>
        </p:nvPicPr>
        <p:blipFill>
          <a:blip r:embed="rId9"/>
          <a:srcRect/>
          <a:stretch>
            <a:fillRect/>
          </a:stretch>
        </p:blipFill>
        <p:spPr bwMode="auto">
          <a:xfrm>
            <a:off x="0" y="0"/>
            <a:ext cx="57150" cy="142875"/>
          </a:xfrm>
          <a:prstGeom prst="rect">
            <a:avLst/>
          </a:prstGeom>
          <a:noFill/>
        </p:spPr>
      </p:pic>
      <p:pic>
        <p:nvPicPr>
          <p:cNvPr id="108551" name="Picture 7" descr="http://www.bartleby.com/images/pronunciation/imacr.gif"/>
          <p:cNvPicPr>
            <a:picLocks noChangeAspect="1" noChangeArrowheads="1"/>
          </p:cNvPicPr>
          <p:nvPr/>
        </p:nvPicPr>
        <p:blipFill>
          <a:blip r:embed="rId9"/>
          <a:srcRect/>
          <a:stretch>
            <a:fillRect/>
          </a:stretch>
        </p:blipFill>
        <p:spPr bwMode="auto">
          <a:xfrm>
            <a:off x="0" y="0"/>
            <a:ext cx="57150" cy="142875"/>
          </a:xfrm>
          <a:prstGeom prst="rect">
            <a:avLst/>
          </a:prstGeom>
          <a:noFill/>
        </p:spPr>
      </p:pic>
      <p:pic>
        <p:nvPicPr>
          <p:cNvPr id="108552" name="Picture 8" descr="http://www.bartleby.com/images/pronunciation/imacr.gif"/>
          <p:cNvPicPr>
            <a:picLocks noChangeAspect="1" noChangeArrowheads="1"/>
          </p:cNvPicPr>
          <p:nvPr/>
        </p:nvPicPr>
        <p:blipFill>
          <a:blip r:embed="rId9"/>
          <a:srcRect/>
          <a:stretch>
            <a:fillRect/>
          </a:stretch>
        </p:blipFill>
        <p:spPr bwMode="auto">
          <a:xfrm>
            <a:off x="0" y="0"/>
            <a:ext cx="57150" cy="142875"/>
          </a:xfrm>
          <a:prstGeom prst="rect">
            <a:avLst/>
          </a:prstGeom>
          <a:noFill/>
        </p:spPr>
      </p:pic>
      <p:pic>
        <p:nvPicPr>
          <p:cNvPr id="108553" name="Picture 9" descr="http://www.bartleby.com/images/pronunciation/prime.gif"/>
          <p:cNvPicPr>
            <a:picLocks noChangeAspect="1" noChangeArrowheads="1"/>
          </p:cNvPicPr>
          <p:nvPr/>
        </p:nvPicPr>
        <p:blipFill>
          <a:blip r:embed="rId7"/>
          <a:srcRect/>
          <a:stretch>
            <a:fillRect/>
          </a:stretch>
        </p:blipFill>
        <p:spPr bwMode="auto">
          <a:xfrm>
            <a:off x="0" y="0"/>
            <a:ext cx="38100" cy="209550"/>
          </a:xfrm>
          <a:prstGeom prst="rect">
            <a:avLst/>
          </a:prstGeom>
          <a:noFill/>
        </p:spPr>
      </p:pic>
      <p:sp>
        <p:nvSpPr>
          <p:cNvPr id="15" name="TextBox 14"/>
          <p:cNvSpPr txBox="1"/>
          <p:nvPr/>
        </p:nvSpPr>
        <p:spPr>
          <a:xfrm>
            <a:off x="5181600" y="6258580"/>
            <a:ext cx="3810000" cy="523220"/>
          </a:xfrm>
          <a:prstGeom prst="rect">
            <a:avLst/>
          </a:prstGeom>
          <a:noFill/>
        </p:spPr>
        <p:txBody>
          <a:bodyPr wrap="square" rtlCol="0">
            <a:spAutoFit/>
          </a:bodyPr>
          <a:lstStyle/>
          <a:p>
            <a:pPr algn="r"/>
            <a:r>
              <a:rPr lang="en-US" sz="1400" dirty="0" smtClean="0"/>
              <a:t>Cyril Oberlander, SUNY Geneseo</a:t>
            </a:r>
          </a:p>
          <a:p>
            <a:pPr algn="r"/>
            <a:r>
              <a:rPr lang="en-US" sz="1400" dirty="0" smtClean="0"/>
              <a:t>IDS Project Conference 2008</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0"/>
            <a:ext cx="3505200" cy="1676400"/>
          </a:xfrm>
        </p:spPr>
        <p:txBody>
          <a:bodyPr>
            <a:normAutofit fontScale="90000"/>
          </a:bodyPr>
          <a:lstStyle/>
          <a:p>
            <a:pPr algn="l" eaLnBrk="1" hangingPunct="1"/>
            <a:r>
              <a:rPr lang="en-US" sz="3200" b="1" dirty="0" smtClean="0">
                <a:latin typeface="Book Antiqua" pitchFamily="18" charset="0"/>
              </a:rPr>
              <a:t>Sense-making depends</a:t>
            </a:r>
            <a:r>
              <a:rPr lang="en-US" sz="3200" dirty="0" smtClean="0">
                <a:latin typeface="Book Antiqua" pitchFamily="18" charset="0"/>
              </a:rPr>
              <a:t>: format, rent, buy, or borrow</a:t>
            </a:r>
            <a:endParaRPr lang="en-US" sz="2800" dirty="0" smtClean="0">
              <a:latin typeface="Book Antiqua" pitchFamily="18" charset="0"/>
            </a:endParaRPr>
          </a:p>
        </p:txBody>
      </p:sp>
      <p:pic>
        <p:nvPicPr>
          <p:cNvPr id="7171" name="Picture 3"/>
          <p:cNvPicPr>
            <a:picLocks noChangeAspect="1" noChangeArrowheads="1"/>
          </p:cNvPicPr>
          <p:nvPr/>
        </p:nvPicPr>
        <p:blipFill>
          <a:blip r:embed="rId3"/>
          <a:srcRect/>
          <a:stretch>
            <a:fillRect/>
          </a:stretch>
        </p:blipFill>
        <p:spPr bwMode="auto">
          <a:xfrm>
            <a:off x="0" y="5256213"/>
            <a:ext cx="2209800" cy="1601787"/>
          </a:xfrm>
          <a:prstGeom prst="rect">
            <a:avLst/>
          </a:prstGeom>
          <a:noFill/>
          <a:ln w="9525">
            <a:noFill/>
            <a:miter lim="800000"/>
            <a:headEnd/>
            <a:tailEnd/>
          </a:ln>
        </p:spPr>
      </p:pic>
      <p:pic>
        <p:nvPicPr>
          <p:cNvPr id="7172" name="Picture 4"/>
          <p:cNvPicPr>
            <a:picLocks noChangeAspect="1" noChangeArrowheads="1"/>
          </p:cNvPicPr>
          <p:nvPr/>
        </p:nvPicPr>
        <p:blipFill>
          <a:blip r:embed="rId4"/>
          <a:srcRect/>
          <a:stretch>
            <a:fillRect/>
          </a:stretch>
        </p:blipFill>
        <p:spPr bwMode="auto">
          <a:xfrm>
            <a:off x="1447800" y="4837113"/>
            <a:ext cx="2590800" cy="2020887"/>
          </a:xfrm>
          <a:prstGeom prst="rect">
            <a:avLst/>
          </a:prstGeom>
          <a:noFill/>
          <a:ln w="9525">
            <a:noFill/>
            <a:miter lim="800000"/>
            <a:headEnd/>
            <a:tailEnd/>
          </a:ln>
        </p:spPr>
      </p:pic>
      <p:pic>
        <p:nvPicPr>
          <p:cNvPr id="7173" name="Picture 5"/>
          <p:cNvPicPr>
            <a:picLocks noChangeAspect="1" noChangeArrowheads="1"/>
          </p:cNvPicPr>
          <p:nvPr/>
        </p:nvPicPr>
        <p:blipFill>
          <a:blip r:embed="rId5"/>
          <a:srcRect/>
          <a:stretch>
            <a:fillRect/>
          </a:stretch>
        </p:blipFill>
        <p:spPr bwMode="auto">
          <a:xfrm>
            <a:off x="2133600" y="5053013"/>
            <a:ext cx="2543175" cy="1804987"/>
          </a:xfrm>
          <a:prstGeom prst="rect">
            <a:avLst/>
          </a:prstGeom>
          <a:noFill/>
          <a:ln w="9525">
            <a:noFill/>
            <a:miter lim="800000"/>
            <a:headEnd/>
            <a:tailEnd/>
          </a:ln>
        </p:spPr>
      </p:pic>
      <p:pic>
        <p:nvPicPr>
          <p:cNvPr id="7174" name="Picture 6"/>
          <p:cNvPicPr>
            <a:picLocks noChangeAspect="1" noChangeArrowheads="1"/>
          </p:cNvPicPr>
          <p:nvPr/>
        </p:nvPicPr>
        <p:blipFill>
          <a:blip r:embed="rId6"/>
          <a:srcRect/>
          <a:stretch>
            <a:fillRect/>
          </a:stretch>
        </p:blipFill>
        <p:spPr bwMode="auto">
          <a:xfrm>
            <a:off x="3200400" y="4552950"/>
            <a:ext cx="3124200" cy="2305050"/>
          </a:xfrm>
          <a:prstGeom prst="rect">
            <a:avLst/>
          </a:prstGeom>
          <a:noFill/>
          <a:ln w="9525">
            <a:noFill/>
            <a:miter lim="800000"/>
            <a:headEnd/>
            <a:tailEnd/>
          </a:ln>
        </p:spPr>
      </p:pic>
      <p:pic>
        <p:nvPicPr>
          <p:cNvPr id="7175" name="Picture 7"/>
          <p:cNvPicPr>
            <a:picLocks noChangeAspect="1" noChangeArrowheads="1"/>
          </p:cNvPicPr>
          <p:nvPr/>
        </p:nvPicPr>
        <p:blipFill>
          <a:blip r:embed="rId7"/>
          <a:srcRect/>
          <a:stretch>
            <a:fillRect/>
          </a:stretch>
        </p:blipFill>
        <p:spPr bwMode="auto">
          <a:xfrm>
            <a:off x="4191000" y="4346575"/>
            <a:ext cx="4419600" cy="2511425"/>
          </a:xfrm>
          <a:prstGeom prst="rect">
            <a:avLst/>
          </a:prstGeom>
          <a:noFill/>
          <a:ln w="9525">
            <a:noFill/>
            <a:miter lim="800000"/>
            <a:headEnd/>
            <a:tailEnd/>
          </a:ln>
        </p:spPr>
      </p:pic>
      <p:pic>
        <p:nvPicPr>
          <p:cNvPr id="7176" name="Picture 8"/>
          <p:cNvPicPr>
            <a:picLocks noChangeAspect="1" noChangeArrowheads="1"/>
          </p:cNvPicPr>
          <p:nvPr/>
        </p:nvPicPr>
        <p:blipFill>
          <a:blip r:embed="rId8"/>
          <a:srcRect/>
          <a:stretch>
            <a:fillRect/>
          </a:stretch>
        </p:blipFill>
        <p:spPr bwMode="auto">
          <a:xfrm>
            <a:off x="6400800" y="4125913"/>
            <a:ext cx="2743200" cy="2732087"/>
          </a:xfrm>
          <a:prstGeom prst="rect">
            <a:avLst/>
          </a:prstGeom>
          <a:noFill/>
          <a:ln w="9525">
            <a:noFill/>
            <a:miter lim="800000"/>
            <a:headEnd/>
            <a:tailEnd/>
          </a:ln>
        </p:spPr>
      </p:pic>
      <p:sp>
        <p:nvSpPr>
          <p:cNvPr id="7177" name="AutoShape 9"/>
          <p:cNvSpPr>
            <a:spLocks noChangeArrowheads="1"/>
          </p:cNvSpPr>
          <p:nvPr/>
        </p:nvSpPr>
        <p:spPr bwMode="auto">
          <a:xfrm>
            <a:off x="3048000" y="1981200"/>
            <a:ext cx="2743200" cy="1981200"/>
          </a:xfrm>
          <a:custGeom>
            <a:avLst/>
            <a:gdLst>
              <a:gd name="T0" fmla="*/ 348386401 w 21600"/>
              <a:gd name="T1" fmla="*/ 90860023 h 21600"/>
              <a:gd name="T2" fmla="*/ 174193200 w 21600"/>
              <a:gd name="T3" fmla="*/ 181720047 h 21600"/>
              <a:gd name="T4" fmla="*/ 0 w 21600"/>
              <a:gd name="T5" fmla="*/ 90860023 h 21600"/>
              <a:gd name="T6" fmla="*/ 174193200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FFF99">
              <a:alpha val="76077"/>
            </a:srgbClr>
          </a:solidFill>
          <a:ln w="9525">
            <a:solidFill>
              <a:schemeClr val="tx1"/>
            </a:solidFill>
            <a:miter lim="800000"/>
            <a:headEnd/>
            <a:tailEnd/>
          </a:ln>
        </p:spPr>
        <p:txBody>
          <a:bodyPr wrap="none" anchor="ctr"/>
          <a:lstStyle/>
          <a:p>
            <a:pPr algn="ctr"/>
            <a:r>
              <a:rPr lang="en-US" b="1">
                <a:latin typeface="Calibri" pitchFamily="34" charset="0"/>
              </a:rPr>
              <a:t>Context</a:t>
            </a:r>
          </a:p>
          <a:p>
            <a:pPr algn="ctr"/>
            <a:r>
              <a:rPr lang="en-US" b="1">
                <a:latin typeface="Calibri" pitchFamily="34" charset="0"/>
              </a:rPr>
              <a:t>Sensitive</a:t>
            </a:r>
          </a:p>
          <a:p>
            <a:pPr algn="ctr"/>
            <a:r>
              <a:rPr lang="en-US" b="1">
                <a:latin typeface="Calibri" pitchFamily="34" charset="0"/>
              </a:rPr>
              <a:t>Workflow</a:t>
            </a:r>
          </a:p>
        </p:txBody>
      </p:sp>
      <p:sp>
        <p:nvSpPr>
          <p:cNvPr id="7178" name="Text Box 10"/>
          <p:cNvSpPr txBox="1">
            <a:spLocks noChangeArrowheads="1"/>
          </p:cNvSpPr>
          <p:nvPr/>
        </p:nvSpPr>
        <p:spPr bwMode="auto">
          <a:xfrm>
            <a:off x="3581400" y="3886200"/>
            <a:ext cx="2286000" cy="366713"/>
          </a:xfrm>
          <a:prstGeom prst="rect">
            <a:avLst/>
          </a:prstGeom>
          <a:noFill/>
          <a:ln w="9525">
            <a:noFill/>
            <a:miter lim="800000"/>
            <a:headEnd/>
            <a:tailEnd/>
          </a:ln>
        </p:spPr>
        <p:txBody>
          <a:bodyPr>
            <a:spAutoFit/>
          </a:bodyPr>
          <a:lstStyle/>
          <a:p>
            <a:pPr>
              <a:spcBef>
                <a:spcPct val="50000"/>
              </a:spcBef>
            </a:pPr>
            <a:r>
              <a:rPr lang="en-US" b="1">
                <a:latin typeface="Calibri" pitchFamily="34" charset="0"/>
              </a:rPr>
              <a:t>Buying Domain</a:t>
            </a:r>
          </a:p>
        </p:txBody>
      </p:sp>
      <p:sp>
        <p:nvSpPr>
          <p:cNvPr id="7179" name="Text Box 11"/>
          <p:cNvSpPr txBox="1">
            <a:spLocks noChangeArrowheads="1"/>
          </p:cNvSpPr>
          <p:nvPr/>
        </p:nvSpPr>
        <p:spPr bwMode="auto">
          <a:xfrm rot="-5400000">
            <a:off x="5604669" y="2548731"/>
            <a:ext cx="1152525" cy="779463"/>
          </a:xfrm>
          <a:prstGeom prst="rect">
            <a:avLst/>
          </a:prstGeom>
          <a:noFill/>
          <a:ln w="9525">
            <a:noFill/>
            <a:miter lim="800000"/>
            <a:headEnd/>
            <a:tailEnd/>
          </a:ln>
        </p:spPr>
        <p:txBody>
          <a:bodyPr>
            <a:spAutoFit/>
          </a:bodyPr>
          <a:lstStyle/>
          <a:p>
            <a:pPr>
              <a:spcBef>
                <a:spcPct val="50000"/>
              </a:spcBef>
            </a:pPr>
            <a:r>
              <a:rPr lang="en-US" b="1">
                <a:latin typeface="Calibri" pitchFamily="34" charset="0"/>
              </a:rPr>
              <a:t>Renting</a:t>
            </a:r>
          </a:p>
          <a:p>
            <a:pPr>
              <a:spcBef>
                <a:spcPct val="50000"/>
              </a:spcBef>
            </a:pPr>
            <a:r>
              <a:rPr lang="en-US" b="1">
                <a:latin typeface="Calibri" pitchFamily="34" charset="0"/>
              </a:rPr>
              <a:t>Domain</a:t>
            </a:r>
          </a:p>
        </p:txBody>
      </p:sp>
      <p:sp>
        <p:nvSpPr>
          <p:cNvPr id="7180" name="Text Box 12"/>
          <p:cNvSpPr txBox="1">
            <a:spLocks noChangeArrowheads="1"/>
          </p:cNvSpPr>
          <p:nvPr/>
        </p:nvSpPr>
        <p:spPr bwMode="auto">
          <a:xfrm rot="-5400000">
            <a:off x="1574800" y="2387600"/>
            <a:ext cx="2063750" cy="641350"/>
          </a:xfrm>
          <a:prstGeom prst="rect">
            <a:avLst/>
          </a:prstGeom>
          <a:noFill/>
          <a:ln w="9525">
            <a:noFill/>
            <a:miter lim="800000"/>
            <a:headEnd/>
            <a:tailEnd/>
          </a:ln>
        </p:spPr>
        <p:txBody>
          <a:bodyPr>
            <a:spAutoFit/>
          </a:bodyPr>
          <a:lstStyle/>
          <a:p>
            <a:pPr>
              <a:spcBef>
                <a:spcPct val="50000"/>
              </a:spcBef>
            </a:pPr>
            <a:r>
              <a:rPr lang="en-US" b="1">
                <a:latin typeface="Calibri" pitchFamily="34" charset="0"/>
              </a:rPr>
              <a:t>Borrowing / Library Domain</a:t>
            </a:r>
          </a:p>
        </p:txBody>
      </p:sp>
      <p:pic>
        <p:nvPicPr>
          <p:cNvPr id="7181" name="Picture 13"/>
          <p:cNvPicPr>
            <a:picLocks noChangeAspect="1" noChangeArrowheads="1"/>
          </p:cNvPicPr>
          <p:nvPr/>
        </p:nvPicPr>
        <p:blipFill>
          <a:blip r:embed="rId9"/>
          <a:srcRect/>
          <a:stretch>
            <a:fillRect/>
          </a:stretch>
        </p:blipFill>
        <p:spPr bwMode="auto">
          <a:xfrm>
            <a:off x="0" y="2209800"/>
            <a:ext cx="2209800" cy="1676400"/>
          </a:xfrm>
          <a:prstGeom prst="rect">
            <a:avLst/>
          </a:prstGeom>
          <a:noFill/>
          <a:ln w="9525">
            <a:noFill/>
            <a:miter lim="800000"/>
            <a:headEnd/>
            <a:tailEnd/>
          </a:ln>
        </p:spPr>
      </p:pic>
      <p:sp>
        <p:nvSpPr>
          <p:cNvPr id="7182" name="Text Box 14"/>
          <p:cNvSpPr txBox="1">
            <a:spLocks noChangeArrowheads="1"/>
          </p:cNvSpPr>
          <p:nvPr/>
        </p:nvSpPr>
        <p:spPr bwMode="auto">
          <a:xfrm>
            <a:off x="3657600" y="1600200"/>
            <a:ext cx="2286000" cy="366713"/>
          </a:xfrm>
          <a:prstGeom prst="rect">
            <a:avLst/>
          </a:prstGeom>
          <a:noFill/>
          <a:ln w="9525">
            <a:noFill/>
            <a:miter lim="800000"/>
            <a:headEnd/>
            <a:tailEnd/>
          </a:ln>
        </p:spPr>
        <p:txBody>
          <a:bodyPr>
            <a:spAutoFit/>
          </a:bodyPr>
          <a:lstStyle/>
          <a:p>
            <a:pPr>
              <a:spcBef>
                <a:spcPct val="50000"/>
              </a:spcBef>
            </a:pPr>
            <a:r>
              <a:rPr lang="en-US" b="1">
                <a:latin typeface="Calibri" pitchFamily="34" charset="0"/>
              </a:rPr>
              <a:t>Free Domain</a:t>
            </a:r>
          </a:p>
        </p:txBody>
      </p:sp>
      <p:pic>
        <p:nvPicPr>
          <p:cNvPr id="7183" name="Picture 15"/>
          <p:cNvPicPr>
            <a:picLocks noChangeAspect="1" noChangeArrowheads="1"/>
          </p:cNvPicPr>
          <p:nvPr/>
        </p:nvPicPr>
        <p:blipFill>
          <a:blip r:embed="rId10"/>
          <a:srcRect/>
          <a:stretch>
            <a:fillRect/>
          </a:stretch>
        </p:blipFill>
        <p:spPr bwMode="auto">
          <a:xfrm>
            <a:off x="3505200" y="0"/>
            <a:ext cx="2362200" cy="1501775"/>
          </a:xfrm>
          <a:prstGeom prst="rect">
            <a:avLst/>
          </a:prstGeom>
          <a:noFill/>
          <a:ln w="9525">
            <a:noFill/>
            <a:miter lim="800000"/>
            <a:headEnd/>
            <a:tailEnd/>
          </a:ln>
        </p:spPr>
      </p:pic>
      <p:pic>
        <p:nvPicPr>
          <p:cNvPr id="7184" name="Picture 16"/>
          <p:cNvPicPr>
            <a:picLocks noChangeAspect="1" noChangeArrowheads="1"/>
          </p:cNvPicPr>
          <p:nvPr/>
        </p:nvPicPr>
        <p:blipFill>
          <a:blip r:embed="rId11"/>
          <a:srcRect/>
          <a:stretch>
            <a:fillRect/>
          </a:stretch>
        </p:blipFill>
        <p:spPr bwMode="auto">
          <a:xfrm>
            <a:off x="4495800" y="0"/>
            <a:ext cx="1905000" cy="1550988"/>
          </a:xfrm>
          <a:prstGeom prst="rect">
            <a:avLst/>
          </a:prstGeom>
          <a:noFill/>
          <a:ln w="9525">
            <a:noFill/>
            <a:miter lim="800000"/>
            <a:headEnd/>
            <a:tailEnd/>
          </a:ln>
        </p:spPr>
      </p:pic>
      <p:pic>
        <p:nvPicPr>
          <p:cNvPr id="7185" name="Picture 17"/>
          <p:cNvPicPr>
            <a:picLocks noChangeAspect="1" noChangeArrowheads="1"/>
          </p:cNvPicPr>
          <p:nvPr/>
        </p:nvPicPr>
        <p:blipFill>
          <a:blip r:embed="rId12"/>
          <a:srcRect/>
          <a:stretch>
            <a:fillRect/>
          </a:stretch>
        </p:blipFill>
        <p:spPr bwMode="auto">
          <a:xfrm>
            <a:off x="7239000" y="762000"/>
            <a:ext cx="1905000" cy="1779588"/>
          </a:xfrm>
          <a:prstGeom prst="rect">
            <a:avLst/>
          </a:prstGeom>
          <a:noFill/>
          <a:ln w="9525">
            <a:noFill/>
            <a:miter lim="800000"/>
            <a:headEnd/>
            <a:tailEnd/>
          </a:ln>
        </p:spPr>
      </p:pic>
      <p:pic>
        <p:nvPicPr>
          <p:cNvPr id="7186" name="Picture 18"/>
          <p:cNvPicPr>
            <a:picLocks noChangeAspect="1" noChangeArrowheads="1"/>
          </p:cNvPicPr>
          <p:nvPr/>
        </p:nvPicPr>
        <p:blipFill>
          <a:blip r:embed="rId13"/>
          <a:srcRect/>
          <a:stretch>
            <a:fillRect/>
          </a:stretch>
        </p:blipFill>
        <p:spPr bwMode="auto">
          <a:xfrm>
            <a:off x="3962400" y="685800"/>
            <a:ext cx="2057400" cy="900113"/>
          </a:xfrm>
          <a:prstGeom prst="rect">
            <a:avLst/>
          </a:prstGeom>
          <a:noFill/>
          <a:ln w="9525" algn="ctr">
            <a:solidFill>
              <a:srgbClr val="FF6600"/>
            </a:solidFill>
            <a:miter lim="800000"/>
            <a:headEnd/>
            <a:tailEnd/>
          </a:ln>
        </p:spPr>
      </p:pic>
      <p:pic>
        <p:nvPicPr>
          <p:cNvPr id="7187" name="Picture 19"/>
          <p:cNvPicPr>
            <a:picLocks noChangeAspect="1" noChangeArrowheads="1"/>
          </p:cNvPicPr>
          <p:nvPr/>
        </p:nvPicPr>
        <p:blipFill>
          <a:blip r:embed="rId14"/>
          <a:srcRect/>
          <a:stretch>
            <a:fillRect/>
          </a:stretch>
        </p:blipFill>
        <p:spPr bwMode="auto">
          <a:xfrm>
            <a:off x="5029200" y="457200"/>
            <a:ext cx="1524000" cy="1106488"/>
          </a:xfrm>
          <a:prstGeom prst="rect">
            <a:avLst/>
          </a:prstGeom>
          <a:noFill/>
          <a:ln w="9525">
            <a:solidFill>
              <a:srgbClr val="00CCFF"/>
            </a:solidFill>
            <a:miter lim="800000"/>
            <a:headEnd/>
            <a:tailEnd/>
          </a:ln>
        </p:spPr>
      </p:pic>
      <p:pic>
        <p:nvPicPr>
          <p:cNvPr id="7188" name="Picture 20"/>
          <p:cNvPicPr>
            <a:picLocks noChangeAspect="1" noChangeArrowheads="1"/>
          </p:cNvPicPr>
          <p:nvPr/>
        </p:nvPicPr>
        <p:blipFill>
          <a:blip r:embed="rId15"/>
          <a:srcRect/>
          <a:stretch>
            <a:fillRect/>
          </a:stretch>
        </p:blipFill>
        <p:spPr bwMode="auto">
          <a:xfrm>
            <a:off x="6781800" y="1143000"/>
            <a:ext cx="2362200" cy="1662113"/>
          </a:xfrm>
          <a:prstGeom prst="rect">
            <a:avLst/>
          </a:prstGeom>
          <a:noFill/>
          <a:ln w="9525">
            <a:noFill/>
            <a:miter lim="800000"/>
            <a:headEnd/>
            <a:tailEnd/>
          </a:ln>
        </p:spPr>
      </p:pic>
      <p:pic>
        <p:nvPicPr>
          <p:cNvPr id="7189" name="Picture 21"/>
          <p:cNvPicPr>
            <a:picLocks noChangeAspect="1" noChangeArrowheads="1"/>
          </p:cNvPicPr>
          <p:nvPr/>
        </p:nvPicPr>
        <p:blipFill>
          <a:blip r:embed="rId16"/>
          <a:srcRect/>
          <a:stretch>
            <a:fillRect/>
          </a:stretch>
        </p:blipFill>
        <p:spPr bwMode="auto">
          <a:xfrm>
            <a:off x="6858000" y="1981200"/>
            <a:ext cx="2286000" cy="1646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152400"/>
            <a:ext cx="9144000" cy="609600"/>
          </a:xfrm>
        </p:spPr>
        <p:txBody>
          <a:bodyPr/>
          <a:lstStyle/>
          <a:p>
            <a:r>
              <a:rPr lang="en-US" sz="2400" dirty="0" smtClean="0"/>
              <a:t>Looking for Moby</a:t>
            </a:r>
            <a:endParaRPr lang="en-US" sz="2000" dirty="0">
              <a:solidFill>
                <a:schemeClr val="tx1"/>
              </a:solidFill>
            </a:endParaRPr>
          </a:p>
        </p:txBody>
      </p:sp>
      <p:pic>
        <p:nvPicPr>
          <p:cNvPr id="25603" name="Picture 3"/>
          <p:cNvPicPr>
            <a:picLocks noChangeAspect="1" noChangeArrowheads="1"/>
          </p:cNvPicPr>
          <p:nvPr/>
        </p:nvPicPr>
        <p:blipFill>
          <a:blip r:embed="rId3"/>
          <a:srcRect/>
          <a:stretch>
            <a:fillRect/>
          </a:stretch>
        </p:blipFill>
        <p:spPr bwMode="auto">
          <a:xfrm>
            <a:off x="0" y="838200"/>
            <a:ext cx="4010025" cy="2419350"/>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a:srcRect/>
          <a:stretch>
            <a:fillRect/>
          </a:stretch>
        </p:blipFill>
        <p:spPr bwMode="auto">
          <a:xfrm>
            <a:off x="4495800" y="838200"/>
            <a:ext cx="4648200" cy="2614613"/>
          </a:xfrm>
          <a:prstGeom prst="rect">
            <a:avLst/>
          </a:prstGeom>
          <a:noFill/>
          <a:ln w="9525">
            <a:noFill/>
            <a:miter lim="800000"/>
            <a:headEnd/>
            <a:tailEnd/>
          </a:ln>
          <a:effectLst/>
        </p:spPr>
      </p:pic>
      <p:sp>
        <p:nvSpPr>
          <p:cNvPr id="25605" name="Text Box 5"/>
          <p:cNvSpPr txBox="1">
            <a:spLocks noChangeArrowheads="1"/>
          </p:cNvSpPr>
          <p:nvPr/>
        </p:nvSpPr>
        <p:spPr bwMode="auto">
          <a:xfrm>
            <a:off x="1143000" y="838200"/>
            <a:ext cx="4343400" cy="366713"/>
          </a:xfrm>
          <a:prstGeom prst="rect">
            <a:avLst/>
          </a:prstGeom>
          <a:solidFill>
            <a:srgbClr val="FF9900">
              <a:alpha val="84000"/>
            </a:srgbClr>
          </a:solidFill>
          <a:ln w="9525" algn="ctr">
            <a:noFill/>
            <a:miter lim="800000"/>
            <a:headEnd/>
            <a:tailEnd/>
          </a:ln>
          <a:effectLst/>
        </p:spPr>
        <p:txBody>
          <a:bodyPr>
            <a:spAutoFit/>
          </a:bodyPr>
          <a:lstStyle/>
          <a:p>
            <a:pPr algn="ctr">
              <a:spcBef>
                <a:spcPct val="50000"/>
              </a:spcBef>
            </a:pPr>
            <a:r>
              <a:rPr lang="en-US" b="1"/>
              <a:t>UVA ILL 2005/2006 Data</a:t>
            </a:r>
          </a:p>
        </p:txBody>
      </p:sp>
      <p:pic>
        <p:nvPicPr>
          <p:cNvPr id="25606" name="Picture 6"/>
          <p:cNvPicPr>
            <a:picLocks noChangeAspect="1" noChangeArrowheads="1"/>
          </p:cNvPicPr>
          <p:nvPr/>
        </p:nvPicPr>
        <p:blipFill>
          <a:blip r:embed="rId5"/>
          <a:srcRect/>
          <a:stretch>
            <a:fillRect/>
          </a:stretch>
        </p:blipFill>
        <p:spPr bwMode="auto">
          <a:xfrm>
            <a:off x="1143000" y="1219200"/>
            <a:ext cx="4343400" cy="2160588"/>
          </a:xfrm>
          <a:prstGeom prst="rect">
            <a:avLst/>
          </a:prstGeom>
          <a:noFill/>
          <a:ln w="9525" algn="ctr">
            <a:solidFill>
              <a:srgbClr val="FF6600"/>
            </a:solidFill>
            <a:miter lim="800000"/>
            <a:headEnd/>
            <a:tailEnd/>
          </a:ln>
          <a:effectLst/>
        </p:spPr>
      </p:pic>
      <p:pic>
        <p:nvPicPr>
          <p:cNvPr id="25607" name="Picture 7"/>
          <p:cNvPicPr>
            <a:picLocks noChangeAspect="1" noChangeArrowheads="1"/>
          </p:cNvPicPr>
          <p:nvPr/>
        </p:nvPicPr>
        <p:blipFill>
          <a:blip r:embed="rId6"/>
          <a:srcRect/>
          <a:stretch>
            <a:fillRect/>
          </a:stretch>
        </p:blipFill>
        <p:spPr bwMode="auto">
          <a:xfrm>
            <a:off x="0" y="3505200"/>
            <a:ext cx="4953000" cy="3352800"/>
          </a:xfrm>
          <a:prstGeom prst="rect">
            <a:avLst/>
          </a:prstGeom>
          <a:noFill/>
          <a:ln w="9525">
            <a:noFill/>
            <a:miter lim="800000"/>
            <a:headEnd/>
            <a:tailEnd/>
          </a:ln>
          <a:effectLst/>
        </p:spPr>
      </p:pic>
      <p:pic>
        <p:nvPicPr>
          <p:cNvPr id="25608" name="Picture 8"/>
          <p:cNvPicPr>
            <a:picLocks noChangeAspect="1" noChangeArrowheads="1"/>
          </p:cNvPicPr>
          <p:nvPr/>
        </p:nvPicPr>
        <p:blipFill>
          <a:blip r:embed="rId7"/>
          <a:srcRect/>
          <a:stretch>
            <a:fillRect/>
          </a:stretch>
        </p:blipFill>
        <p:spPr bwMode="auto">
          <a:xfrm>
            <a:off x="5715000" y="3136900"/>
            <a:ext cx="3429000" cy="1966913"/>
          </a:xfrm>
          <a:prstGeom prst="rect">
            <a:avLst/>
          </a:prstGeom>
          <a:noFill/>
          <a:ln w="9525">
            <a:solidFill>
              <a:schemeClr val="tx1"/>
            </a:solidFill>
            <a:miter lim="800000"/>
            <a:headEnd/>
            <a:tailEnd/>
          </a:ln>
          <a:effectLst/>
        </p:spPr>
      </p:pic>
      <p:pic>
        <p:nvPicPr>
          <p:cNvPr id="25609" name="Picture 9"/>
          <p:cNvPicPr>
            <a:picLocks noChangeAspect="1" noChangeArrowheads="1"/>
          </p:cNvPicPr>
          <p:nvPr/>
        </p:nvPicPr>
        <p:blipFill>
          <a:blip r:embed="rId8"/>
          <a:srcRect/>
          <a:stretch>
            <a:fillRect/>
          </a:stretch>
        </p:blipFill>
        <p:spPr bwMode="auto">
          <a:xfrm>
            <a:off x="5029200" y="4237038"/>
            <a:ext cx="4114800" cy="2620962"/>
          </a:xfrm>
          <a:prstGeom prst="rect">
            <a:avLst/>
          </a:prstGeom>
          <a:noFill/>
          <a:ln w="9525">
            <a:solidFill>
              <a:srgbClr val="993300"/>
            </a:solidFill>
            <a:miter lim="800000"/>
            <a:headEnd/>
            <a:tailEnd/>
          </a:ln>
          <a:effectLst/>
        </p:spPr>
      </p:pic>
      <p:pic>
        <p:nvPicPr>
          <p:cNvPr id="25610" name="Picture 10"/>
          <p:cNvPicPr>
            <a:picLocks noChangeAspect="1" noChangeArrowheads="1"/>
          </p:cNvPicPr>
          <p:nvPr/>
        </p:nvPicPr>
        <p:blipFill>
          <a:blip r:embed="rId9"/>
          <a:srcRect/>
          <a:stretch>
            <a:fillRect/>
          </a:stretch>
        </p:blipFill>
        <p:spPr bwMode="auto">
          <a:xfrm>
            <a:off x="2514600" y="3429000"/>
            <a:ext cx="4452938" cy="2921000"/>
          </a:xfrm>
          <a:prstGeom prst="rect">
            <a:avLst/>
          </a:prstGeom>
          <a:noFill/>
          <a:ln w="9525">
            <a:noFill/>
            <a:miter lim="800000"/>
            <a:headEnd/>
            <a:tailEnd/>
          </a:ln>
          <a:effectLst/>
        </p:spPr>
      </p:pic>
      <p:sp>
        <p:nvSpPr>
          <p:cNvPr id="11" name="Rounded Rectangle 10"/>
          <p:cNvSpPr/>
          <p:nvPr/>
        </p:nvSpPr>
        <p:spPr>
          <a:xfrm>
            <a:off x="2057400" y="3352800"/>
            <a:ext cx="5562600" cy="1143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2006/2007</a:t>
            </a:r>
          </a:p>
          <a:p>
            <a:pPr algn="ctr"/>
            <a:r>
              <a:rPr lang="en-US" sz="2400" dirty="0" smtClean="0">
                <a:solidFill>
                  <a:schemeClr val="tx1"/>
                </a:solidFill>
              </a:rPr>
              <a:t>Over 23% were found in Google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dissolve">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606"/>
                                        </p:tgtEl>
                                        <p:attrNameLst>
                                          <p:attrName>style.visibility</p:attrName>
                                        </p:attrNameLst>
                                      </p:cBhvr>
                                      <p:to>
                                        <p:strVal val="visible"/>
                                      </p:to>
                                    </p:set>
                                    <p:anim calcmode="lin" valueType="num">
                                      <p:cBhvr additive="base">
                                        <p:cTn id="12" dur="500" fill="hold"/>
                                        <p:tgtEl>
                                          <p:spTgt spid="25606"/>
                                        </p:tgtEl>
                                        <p:attrNameLst>
                                          <p:attrName>ppt_x</p:attrName>
                                        </p:attrNameLst>
                                      </p:cBhvr>
                                      <p:tavLst>
                                        <p:tav tm="0">
                                          <p:val>
                                            <p:strVal val="#ppt_x"/>
                                          </p:val>
                                        </p:tav>
                                        <p:tav tm="100000">
                                          <p:val>
                                            <p:strVal val="#ppt_x"/>
                                          </p:val>
                                        </p:tav>
                                      </p:tavLst>
                                    </p:anim>
                                    <p:anim calcmode="lin" valueType="num">
                                      <p:cBhvr additive="base">
                                        <p:cTn id="13" dur="500" fill="hold"/>
                                        <p:tgtEl>
                                          <p:spTgt spid="25606"/>
                                        </p:tgtEl>
                                        <p:attrNameLst>
                                          <p:attrName>ppt_y</p:attrName>
                                        </p:attrNameLst>
                                      </p:cBhvr>
                                      <p:tavLst>
                                        <p:tav tm="0">
                                          <p:val>
                                            <p:strVal val="1+#ppt_h/2"/>
                                          </p:val>
                                        </p:tav>
                                        <p:tav tm="100000">
                                          <p:val>
                                            <p:strVal val="#ppt_y"/>
                                          </p:val>
                                        </p:tav>
                                      </p:tavLst>
                                    </p:anim>
                                  </p:childTnLst>
                                </p:cTn>
                              </p:par>
                              <p:par>
                                <p:cTn id="14" presetID="9" presetClass="entr" presetSubtype="0" fill="hold" grpId="0" nodeType="withEffect">
                                  <p:stCondLst>
                                    <p:cond delay="0"/>
                                  </p:stCondLst>
                                  <p:childTnLst>
                                    <p:set>
                                      <p:cBhvr>
                                        <p:cTn id="15" dur="1" fill="hold">
                                          <p:stCondLst>
                                            <p:cond delay="0"/>
                                          </p:stCondLst>
                                        </p:cTn>
                                        <p:tgtEl>
                                          <p:spTgt spid="25605"/>
                                        </p:tgtEl>
                                        <p:attrNameLst>
                                          <p:attrName>style.visibility</p:attrName>
                                        </p:attrNameLst>
                                      </p:cBhvr>
                                      <p:to>
                                        <p:strVal val="visible"/>
                                      </p:to>
                                    </p:set>
                                    <p:animEffect transition="in" filter="dissolve">
                                      <p:cBhvr>
                                        <p:cTn id="16" dur="500"/>
                                        <p:tgtEl>
                                          <p:spTgt spid="2560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5607"/>
                                        </p:tgtEl>
                                        <p:attrNameLst>
                                          <p:attrName>style.visibility</p:attrName>
                                        </p:attrNameLst>
                                      </p:cBhvr>
                                      <p:to>
                                        <p:strVal val="visible"/>
                                      </p:to>
                                    </p:set>
                                    <p:anim calcmode="lin" valueType="num">
                                      <p:cBhvr additive="base">
                                        <p:cTn id="21" dur="500" fill="hold"/>
                                        <p:tgtEl>
                                          <p:spTgt spid="25607"/>
                                        </p:tgtEl>
                                        <p:attrNameLst>
                                          <p:attrName>ppt_x</p:attrName>
                                        </p:attrNameLst>
                                      </p:cBhvr>
                                      <p:tavLst>
                                        <p:tav tm="0">
                                          <p:val>
                                            <p:strVal val="#ppt_x"/>
                                          </p:val>
                                        </p:tav>
                                        <p:tav tm="100000">
                                          <p:val>
                                            <p:strVal val="#ppt_x"/>
                                          </p:val>
                                        </p:tav>
                                      </p:tavLst>
                                    </p:anim>
                                    <p:anim calcmode="lin" valueType="num">
                                      <p:cBhvr additive="base">
                                        <p:cTn id="22" dur="500" fill="hold"/>
                                        <p:tgtEl>
                                          <p:spTgt spid="25607"/>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25608"/>
                                        </p:tgtEl>
                                        <p:attrNameLst>
                                          <p:attrName>style.visibility</p:attrName>
                                        </p:attrNameLst>
                                      </p:cBhvr>
                                      <p:to>
                                        <p:strVal val="visible"/>
                                      </p:to>
                                    </p:set>
                                    <p:anim calcmode="lin" valueType="num">
                                      <p:cBhvr additive="base">
                                        <p:cTn id="26" dur="1000" fill="hold"/>
                                        <p:tgtEl>
                                          <p:spTgt spid="25608"/>
                                        </p:tgtEl>
                                        <p:attrNameLst>
                                          <p:attrName>ppt_x</p:attrName>
                                        </p:attrNameLst>
                                      </p:cBhvr>
                                      <p:tavLst>
                                        <p:tav tm="0">
                                          <p:val>
                                            <p:strVal val="#ppt_x"/>
                                          </p:val>
                                        </p:tav>
                                        <p:tav tm="100000">
                                          <p:val>
                                            <p:strVal val="#ppt_x"/>
                                          </p:val>
                                        </p:tav>
                                      </p:tavLst>
                                    </p:anim>
                                    <p:anim calcmode="lin" valueType="num">
                                      <p:cBhvr additive="base">
                                        <p:cTn id="27" dur="1000" fill="hold"/>
                                        <p:tgtEl>
                                          <p:spTgt spid="25608"/>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25609"/>
                                        </p:tgtEl>
                                        <p:attrNameLst>
                                          <p:attrName>style.visibility</p:attrName>
                                        </p:attrNameLst>
                                      </p:cBhvr>
                                      <p:to>
                                        <p:strVal val="visible"/>
                                      </p:to>
                                    </p:set>
                                    <p:anim calcmode="lin" valueType="num">
                                      <p:cBhvr additive="base">
                                        <p:cTn id="31" dur="1000" fill="hold"/>
                                        <p:tgtEl>
                                          <p:spTgt spid="25609"/>
                                        </p:tgtEl>
                                        <p:attrNameLst>
                                          <p:attrName>ppt_x</p:attrName>
                                        </p:attrNameLst>
                                      </p:cBhvr>
                                      <p:tavLst>
                                        <p:tav tm="0">
                                          <p:val>
                                            <p:strVal val="#ppt_x"/>
                                          </p:val>
                                        </p:tav>
                                        <p:tav tm="100000">
                                          <p:val>
                                            <p:strVal val="#ppt_x"/>
                                          </p:val>
                                        </p:tav>
                                      </p:tavLst>
                                    </p:anim>
                                    <p:anim calcmode="lin" valueType="num">
                                      <p:cBhvr additive="base">
                                        <p:cTn id="32" dur="1000" fill="hold"/>
                                        <p:tgtEl>
                                          <p:spTgt spid="25609"/>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9" presetClass="entr" presetSubtype="0" fill="hold" nodeType="afterEffect">
                                  <p:stCondLst>
                                    <p:cond delay="500"/>
                                  </p:stCondLst>
                                  <p:childTnLst>
                                    <p:set>
                                      <p:cBhvr>
                                        <p:cTn id="35" dur="1" fill="hold">
                                          <p:stCondLst>
                                            <p:cond delay="0"/>
                                          </p:stCondLst>
                                        </p:cTn>
                                        <p:tgtEl>
                                          <p:spTgt spid="25610"/>
                                        </p:tgtEl>
                                        <p:attrNameLst>
                                          <p:attrName>style.visibility</p:attrName>
                                        </p:attrNameLst>
                                      </p:cBhvr>
                                      <p:to>
                                        <p:strVal val="visible"/>
                                      </p:to>
                                    </p:set>
                                    <p:animEffect transition="in" filter="dissolve">
                                      <p:cBhvr>
                                        <p:cTn id="36" dur="1000"/>
                                        <p:tgtEl>
                                          <p:spTgt spid="256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04800" y="76200"/>
            <a:ext cx="8458200" cy="609600"/>
          </a:xfrm>
        </p:spPr>
        <p:txBody>
          <a:bodyPr/>
          <a:lstStyle/>
          <a:p>
            <a:pPr eaLnBrk="1" hangingPunct="1"/>
            <a:r>
              <a:rPr lang="en-US" sz="2400" smtClean="0"/>
              <a:t>What makes sense with dollar books?</a:t>
            </a:r>
            <a:endParaRPr lang="en-US" sz="2000" smtClean="0"/>
          </a:p>
        </p:txBody>
      </p:sp>
      <p:pic>
        <p:nvPicPr>
          <p:cNvPr id="9219" name="Picture 3"/>
          <p:cNvPicPr>
            <a:picLocks noChangeAspect="1" noChangeArrowheads="1"/>
          </p:cNvPicPr>
          <p:nvPr/>
        </p:nvPicPr>
        <p:blipFill>
          <a:blip r:embed="rId3"/>
          <a:srcRect/>
          <a:stretch>
            <a:fillRect/>
          </a:stretch>
        </p:blipFill>
        <p:spPr bwMode="auto">
          <a:xfrm>
            <a:off x="0" y="762000"/>
            <a:ext cx="9144000" cy="6019800"/>
          </a:xfrm>
          <a:prstGeom prst="rect">
            <a:avLst/>
          </a:prstGeom>
          <a:noFill/>
          <a:ln w="9525">
            <a:noFill/>
            <a:miter lim="800000"/>
            <a:headEnd/>
            <a:tailEnd/>
          </a:ln>
        </p:spPr>
      </p:pic>
      <p:sp>
        <p:nvSpPr>
          <p:cNvPr id="9220" name="Text Box 4"/>
          <p:cNvSpPr txBox="1">
            <a:spLocks noChangeArrowheads="1"/>
          </p:cNvSpPr>
          <p:nvPr/>
        </p:nvSpPr>
        <p:spPr bwMode="auto">
          <a:xfrm>
            <a:off x="838200" y="2209800"/>
            <a:ext cx="4191000" cy="779463"/>
          </a:xfrm>
          <a:prstGeom prst="rect">
            <a:avLst/>
          </a:prstGeom>
          <a:solidFill>
            <a:srgbClr val="FFFF99">
              <a:alpha val="92155"/>
            </a:srgbClr>
          </a:solidFill>
          <a:ln w="9525">
            <a:noFill/>
            <a:miter lim="800000"/>
            <a:headEnd/>
            <a:tailEnd/>
          </a:ln>
        </p:spPr>
        <p:txBody>
          <a:bodyPr>
            <a:spAutoFit/>
          </a:bodyPr>
          <a:lstStyle/>
          <a:p>
            <a:pPr>
              <a:spcBef>
                <a:spcPct val="50000"/>
              </a:spcBef>
            </a:pPr>
            <a:r>
              <a:rPr lang="en-US">
                <a:latin typeface="Calibri" pitchFamily="34" charset="0"/>
              </a:rPr>
              <a:t>Sample of 52 D.E. ILL requests:</a:t>
            </a:r>
          </a:p>
          <a:p>
            <a:pPr>
              <a:spcBef>
                <a:spcPct val="50000"/>
              </a:spcBef>
            </a:pPr>
            <a:r>
              <a:rPr lang="en-US">
                <a:latin typeface="Calibri" pitchFamily="34" charset="0"/>
              </a:rPr>
              <a:t>50% available to purchase in Amazon</a:t>
            </a:r>
          </a:p>
        </p:txBody>
      </p:sp>
      <p:sp>
        <p:nvSpPr>
          <p:cNvPr id="21509" name="AutoShape 5"/>
          <p:cNvSpPr>
            <a:spLocks noChangeArrowheads="1"/>
          </p:cNvSpPr>
          <p:nvPr/>
        </p:nvSpPr>
        <p:spPr bwMode="auto">
          <a:xfrm>
            <a:off x="2819400" y="3505200"/>
            <a:ext cx="3886200" cy="609600"/>
          </a:xfrm>
          <a:prstGeom prst="rightArrow">
            <a:avLst>
              <a:gd name="adj1" fmla="val 50000"/>
              <a:gd name="adj2" fmla="val 159375"/>
            </a:avLst>
          </a:prstGeom>
          <a:solidFill>
            <a:srgbClr val="FF0000">
              <a:alpha val="85097"/>
            </a:srgbClr>
          </a:solidFill>
          <a:ln w="9525">
            <a:solidFill>
              <a:schemeClr val="tx1"/>
            </a:solidFill>
            <a:miter lim="800000"/>
            <a:headEnd/>
            <a:tailEnd/>
          </a:ln>
        </p:spPr>
        <p:txBody>
          <a:bodyPr wrap="none" anchor="ctr"/>
          <a:lstStyle/>
          <a:p>
            <a:pPr algn="ctr"/>
            <a:r>
              <a:rPr lang="en-US" sz="1400" b="1">
                <a:latin typeface="Calibri" pitchFamily="34" charset="0"/>
              </a:rPr>
              <a:t>Avg. cost to acquire &amp; catalog: $83.10</a:t>
            </a:r>
          </a:p>
        </p:txBody>
      </p:sp>
      <p:sp>
        <p:nvSpPr>
          <p:cNvPr id="21510" name="AutoShape 6"/>
          <p:cNvSpPr>
            <a:spLocks noChangeArrowheads="1"/>
          </p:cNvSpPr>
          <p:nvPr/>
        </p:nvSpPr>
        <p:spPr bwMode="auto">
          <a:xfrm flipH="1">
            <a:off x="5029200" y="5334000"/>
            <a:ext cx="3810000" cy="609600"/>
          </a:xfrm>
          <a:prstGeom prst="rightArrow">
            <a:avLst>
              <a:gd name="adj1" fmla="val 50000"/>
              <a:gd name="adj2" fmla="val 156250"/>
            </a:avLst>
          </a:prstGeom>
          <a:solidFill>
            <a:srgbClr val="FF6600">
              <a:alpha val="87842"/>
            </a:srgbClr>
          </a:solidFill>
          <a:ln w="9525">
            <a:solidFill>
              <a:schemeClr val="tx1"/>
            </a:solidFill>
            <a:miter lim="800000"/>
            <a:headEnd/>
            <a:tailEnd/>
          </a:ln>
        </p:spPr>
        <p:txBody>
          <a:bodyPr wrap="none" anchor="ctr"/>
          <a:lstStyle/>
          <a:p>
            <a:pPr algn="ctr"/>
            <a:r>
              <a:rPr lang="en-US" sz="1400" b="1">
                <a:latin typeface="Calibri" pitchFamily="34" charset="0"/>
              </a:rPr>
              <a:t>Est. cost of ILL &amp; D.E. Service: $26.78</a:t>
            </a:r>
          </a:p>
        </p:txBody>
      </p:sp>
      <p:sp>
        <p:nvSpPr>
          <p:cNvPr id="21511" name="AutoShape 7"/>
          <p:cNvSpPr>
            <a:spLocks noChangeArrowheads="1"/>
          </p:cNvSpPr>
          <p:nvPr/>
        </p:nvSpPr>
        <p:spPr bwMode="auto">
          <a:xfrm flipH="1">
            <a:off x="4572000" y="5638800"/>
            <a:ext cx="3733800" cy="609600"/>
          </a:xfrm>
          <a:prstGeom prst="rightArrow">
            <a:avLst>
              <a:gd name="adj1" fmla="val 50000"/>
              <a:gd name="adj2" fmla="val 153125"/>
            </a:avLst>
          </a:prstGeom>
          <a:solidFill>
            <a:srgbClr val="FF9900">
              <a:alpha val="85097"/>
            </a:srgbClr>
          </a:solidFill>
          <a:ln w="9525">
            <a:solidFill>
              <a:schemeClr val="tx1"/>
            </a:solidFill>
            <a:miter lim="800000"/>
            <a:headEnd/>
            <a:tailEnd/>
          </a:ln>
        </p:spPr>
        <p:txBody>
          <a:bodyPr wrap="none" anchor="ctr"/>
          <a:lstStyle/>
          <a:p>
            <a:pPr algn="ctr"/>
            <a:r>
              <a:rPr lang="en-US" sz="1400" b="1">
                <a:latin typeface="Calibri" pitchFamily="34" charset="0"/>
              </a:rPr>
              <a:t>Avg. cost for ILL: $17.50 </a:t>
            </a:r>
          </a:p>
        </p:txBody>
      </p:sp>
      <p:sp>
        <p:nvSpPr>
          <p:cNvPr id="21512" name="AutoShape 8"/>
          <p:cNvSpPr>
            <a:spLocks noChangeArrowheads="1"/>
          </p:cNvSpPr>
          <p:nvPr/>
        </p:nvSpPr>
        <p:spPr bwMode="auto">
          <a:xfrm flipH="1">
            <a:off x="4191000" y="5943600"/>
            <a:ext cx="4419600" cy="609600"/>
          </a:xfrm>
          <a:prstGeom prst="rightArrow">
            <a:avLst>
              <a:gd name="adj1" fmla="val 50000"/>
              <a:gd name="adj2" fmla="val 181250"/>
            </a:avLst>
          </a:prstGeom>
          <a:solidFill>
            <a:srgbClr val="FFCC00">
              <a:alpha val="83136"/>
            </a:srgbClr>
          </a:solidFill>
          <a:ln w="9525">
            <a:solidFill>
              <a:schemeClr val="tx1"/>
            </a:solidFill>
            <a:miter lim="800000"/>
            <a:headEnd/>
            <a:tailEnd/>
          </a:ln>
        </p:spPr>
        <p:txBody>
          <a:bodyPr wrap="none" anchor="ctr"/>
          <a:lstStyle/>
          <a:p>
            <a:pPr algn="ctr"/>
            <a:r>
              <a:rPr lang="en-US" sz="1400" b="1">
                <a:latin typeface="Calibri" pitchFamily="34" charset="0"/>
              </a:rPr>
              <a:t>Avg. cost for Consortia Circulation: $2.04-14.70</a:t>
            </a:r>
            <a:r>
              <a:rPr lang="en-US">
                <a:latin typeface="Calibri" pitchFamily="34" charset="0"/>
              </a:rPr>
              <a:t> </a:t>
            </a:r>
          </a:p>
        </p:txBody>
      </p:sp>
      <p:sp>
        <p:nvSpPr>
          <p:cNvPr id="21513" name="Oval 9"/>
          <p:cNvSpPr>
            <a:spLocks noChangeArrowheads="1"/>
          </p:cNvSpPr>
          <p:nvPr/>
        </p:nvSpPr>
        <p:spPr bwMode="auto">
          <a:xfrm>
            <a:off x="990600" y="4267200"/>
            <a:ext cx="2057400" cy="1066800"/>
          </a:xfrm>
          <a:prstGeom prst="ellipse">
            <a:avLst/>
          </a:prstGeom>
          <a:solidFill>
            <a:srgbClr val="FFFF00">
              <a:alpha val="67842"/>
            </a:srgbClr>
          </a:solidFill>
          <a:ln w="9525">
            <a:solidFill>
              <a:schemeClr val="tx1"/>
            </a:solidFill>
            <a:round/>
            <a:headEnd/>
            <a:tailEnd/>
          </a:ln>
        </p:spPr>
        <p:txBody>
          <a:bodyPr wrap="none" anchor="ctr"/>
          <a:lstStyle/>
          <a:p>
            <a:pPr algn="ctr"/>
            <a:r>
              <a:rPr lang="en-US" sz="2000" b="1">
                <a:latin typeface="Calibri" pitchFamily="34" charset="0"/>
              </a:rPr>
              <a:t>Almost 6%</a:t>
            </a:r>
          </a:p>
          <a:p>
            <a:pPr algn="ctr"/>
            <a:r>
              <a:rPr lang="en-US" sz="2000" b="1">
                <a:latin typeface="Calibri" pitchFamily="34" charset="0"/>
              </a:rPr>
              <a:t>for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0-#ppt_w/2"/>
                                          </p:val>
                                        </p:tav>
                                        <p:tav tm="100000">
                                          <p:val>
                                            <p:strVal val="#ppt_x"/>
                                          </p:val>
                                        </p:tav>
                                      </p:tavLst>
                                    </p:anim>
                                    <p:anim calcmode="lin" valueType="num">
                                      <p:cBhvr additive="base">
                                        <p:cTn id="8" dur="500" fill="hold"/>
                                        <p:tgtEl>
                                          <p:spTgt spid="2150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1512"/>
                                        </p:tgtEl>
                                        <p:attrNameLst>
                                          <p:attrName>style.visibility</p:attrName>
                                        </p:attrNameLst>
                                      </p:cBhvr>
                                      <p:to>
                                        <p:strVal val="visible"/>
                                      </p:to>
                                    </p:set>
                                    <p:anim calcmode="lin" valueType="num">
                                      <p:cBhvr additive="base">
                                        <p:cTn id="12" dur="500" fill="hold"/>
                                        <p:tgtEl>
                                          <p:spTgt spid="21512"/>
                                        </p:tgtEl>
                                        <p:attrNameLst>
                                          <p:attrName>ppt_x</p:attrName>
                                        </p:attrNameLst>
                                      </p:cBhvr>
                                      <p:tavLst>
                                        <p:tav tm="0">
                                          <p:val>
                                            <p:strVal val="1+#ppt_w/2"/>
                                          </p:val>
                                        </p:tav>
                                        <p:tav tm="100000">
                                          <p:val>
                                            <p:strVal val="#ppt_x"/>
                                          </p:val>
                                        </p:tav>
                                      </p:tavLst>
                                    </p:anim>
                                    <p:anim calcmode="lin" valueType="num">
                                      <p:cBhvr additive="base">
                                        <p:cTn id="13" dur="500" fill="hold"/>
                                        <p:tgtEl>
                                          <p:spTgt spid="215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1511"/>
                                        </p:tgtEl>
                                        <p:attrNameLst>
                                          <p:attrName>style.visibility</p:attrName>
                                        </p:attrNameLst>
                                      </p:cBhvr>
                                      <p:to>
                                        <p:strVal val="visible"/>
                                      </p:to>
                                    </p:set>
                                    <p:anim calcmode="lin" valueType="num">
                                      <p:cBhvr additive="base">
                                        <p:cTn id="17" dur="500" fill="hold"/>
                                        <p:tgtEl>
                                          <p:spTgt spid="21511"/>
                                        </p:tgtEl>
                                        <p:attrNameLst>
                                          <p:attrName>ppt_x</p:attrName>
                                        </p:attrNameLst>
                                      </p:cBhvr>
                                      <p:tavLst>
                                        <p:tav tm="0">
                                          <p:val>
                                            <p:strVal val="1+#ppt_w/2"/>
                                          </p:val>
                                        </p:tav>
                                        <p:tav tm="100000">
                                          <p:val>
                                            <p:strVal val="#ppt_x"/>
                                          </p:val>
                                        </p:tav>
                                      </p:tavLst>
                                    </p:anim>
                                    <p:anim calcmode="lin" valueType="num">
                                      <p:cBhvr additive="base">
                                        <p:cTn id="18" dur="500" fill="hold"/>
                                        <p:tgtEl>
                                          <p:spTgt spid="215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1510"/>
                                        </p:tgtEl>
                                        <p:attrNameLst>
                                          <p:attrName>style.visibility</p:attrName>
                                        </p:attrNameLst>
                                      </p:cBhvr>
                                      <p:to>
                                        <p:strVal val="visible"/>
                                      </p:to>
                                    </p:set>
                                    <p:anim calcmode="lin" valueType="num">
                                      <p:cBhvr additive="base">
                                        <p:cTn id="22" dur="500" fill="hold"/>
                                        <p:tgtEl>
                                          <p:spTgt spid="21510"/>
                                        </p:tgtEl>
                                        <p:attrNameLst>
                                          <p:attrName>ppt_x</p:attrName>
                                        </p:attrNameLst>
                                      </p:cBhvr>
                                      <p:tavLst>
                                        <p:tav tm="0">
                                          <p:val>
                                            <p:strVal val="1+#ppt_w/2"/>
                                          </p:val>
                                        </p:tav>
                                        <p:tav tm="100000">
                                          <p:val>
                                            <p:strVal val="#ppt_x"/>
                                          </p:val>
                                        </p:tav>
                                      </p:tavLst>
                                    </p:anim>
                                    <p:anim calcmode="lin" valueType="num">
                                      <p:cBhvr additive="base">
                                        <p:cTn id="23" dur="500" fill="hold"/>
                                        <p:tgtEl>
                                          <p:spTgt spid="215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1513"/>
                                        </p:tgtEl>
                                        <p:attrNameLst>
                                          <p:attrName>style.visibility</p:attrName>
                                        </p:attrNameLst>
                                      </p:cBhvr>
                                      <p:to>
                                        <p:strVal val="visible"/>
                                      </p:to>
                                    </p:set>
                                    <p:anim calcmode="lin" valueType="num">
                                      <p:cBhvr>
                                        <p:cTn id="27" dur="500" fill="hold"/>
                                        <p:tgtEl>
                                          <p:spTgt spid="21513"/>
                                        </p:tgtEl>
                                        <p:attrNameLst>
                                          <p:attrName>ppt_w</p:attrName>
                                        </p:attrNameLst>
                                      </p:cBhvr>
                                      <p:tavLst>
                                        <p:tav tm="0">
                                          <p:val>
                                            <p:fltVal val="0"/>
                                          </p:val>
                                        </p:tav>
                                        <p:tav tm="100000">
                                          <p:val>
                                            <p:strVal val="#ppt_w"/>
                                          </p:val>
                                        </p:tav>
                                      </p:tavLst>
                                    </p:anim>
                                    <p:anim calcmode="lin" valueType="num">
                                      <p:cBhvr>
                                        <p:cTn id="28" dur="500" fill="hold"/>
                                        <p:tgtEl>
                                          <p:spTgt spid="215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P spid="215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63562"/>
          </a:xfrm>
        </p:spPr>
        <p:txBody>
          <a:bodyPr>
            <a:normAutofit fontScale="90000"/>
          </a:bodyPr>
          <a:lstStyle/>
          <a:p>
            <a:pPr eaLnBrk="1" hangingPunct="1"/>
            <a:r>
              <a:rPr lang="en-US" smtClean="0"/>
              <a:t>Resource Sharing</a:t>
            </a:r>
          </a:p>
        </p:txBody>
      </p:sp>
      <p:sp>
        <p:nvSpPr>
          <p:cNvPr id="4" name="Title 1"/>
          <p:cNvSpPr txBox="1">
            <a:spLocks/>
          </p:cNvSpPr>
          <p:nvPr/>
        </p:nvSpPr>
        <p:spPr bwMode="auto">
          <a:xfrm>
            <a:off x="381000" y="350838"/>
            <a:ext cx="8229600" cy="563562"/>
          </a:xfrm>
          <a:prstGeom prst="rect">
            <a:avLst/>
          </a:prstGeom>
          <a:solidFill>
            <a:srgbClr val="FFFF00"/>
          </a:solidFill>
          <a:ln w="9525">
            <a:noFill/>
            <a:miter lim="800000"/>
            <a:headEnd/>
            <a:tailEnd/>
          </a:ln>
        </p:spPr>
        <p:txBody>
          <a:bodyPr anchor="ctr"/>
          <a:lstStyle/>
          <a:p>
            <a:pPr algn="ctr">
              <a:defRPr/>
            </a:pPr>
            <a:r>
              <a:rPr lang="en-US" sz="4400" dirty="0">
                <a:latin typeface="+mj-lt"/>
                <a:ea typeface="+mj-ea"/>
                <a:cs typeface="+mj-cs"/>
              </a:rPr>
              <a:t>Resource Shopping</a:t>
            </a:r>
          </a:p>
        </p:txBody>
      </p:sp>
      <p:pic>
        <p:nvPicPr>
          <p:cNvPr id="104450" name="Picture 2"/>
          <p:cNvPicPr>
            <a:picLocks noChangeAspect="1" noChangeArrowheads="1"/>
          </p:cNvPicPr>
          <p:nvPr/>
        </p:nvPicPr>
        <p:blipFill>
          <a:blip r:embed="rId3"/>
          <a:srcRect/>
          <a:stretch>
            <a:fillRect/>
          </a:stretch>
        </p:blipFill>
        <p:spPr bwMode="auto">
          <a:xfrm>
            <a:off x="2286000" y="949325"/>
            <a:ext cx="4419600" cy="2784475"/>
          </a:xfrm>
          <a:prstGeom prst="rect">
            <a:avLst/>
          </a:prstGeom>
          <a:noFill/>
          <a:ln w="9525">
            <a:noFill/>
            <a:miter lim="800000"/>
            <a:headEnd/>
            <a:tailEnd/>
          </a:ln>
        </p:spPr>
      </p:pic>
      <p:pic>
        <p:nvPicPr>
          <p:cNvPr id="10245" name="Picture 3"/>
          <p:cNvPicPr>
            <a:picLocks noChangeAspect="1" noChangeArrowheads="1"/>
          </p:cNvPicPr>
          <p:nvPr/>
        </p:nvPicPr>
        <p:blipFill>
          <a:blip r:embed="rId4"/>
          <a:srcRect/>
          <a:stretch>
            <a:fillRect/>
          </a:stretch>
        </p:blipFill>
        <p:spPr bwMode="auto">
          <a:xfrm>
            <a:off x="447675" y="1497013"/>
            <a:ext cx="1457325" cy="2236787"/>
          </a:xfrm>
          <a:prstGeom prst="rect">
            <a:avLst/>
          </a:prstGeom>
          <a:noFill/>
          <a:ln w="9525">
            <a:noFill/>
            <a:miter lim="800000"/>
            <a:headEnd/>
            <a:tailEnd/>
          </a:ln>
        </p:spPr>
      </p:pic>
      <p:pic>
        <p:nvPicPr>
          <p:cNvPr id="10246" name="Picture 4"/>
          <p:cNvPicPr>
            <a:picLocks noChangeAspect="1" noChangeArrowheads="1"/>
          </p:cNvPicPr>
          <p:nvPr/>
        </p:nvPicPr>
        <p:blipFill>
          <a:blip r:embed="rId5"/>
          <a:srcRect/>
          <a:stretch>
            <a:fillRect/>
          </a:stretch>
        </p:blipFill>
        <p:spPr bwMode="auto">
          <a:xfrm>
            <a:off x="7162800" y="1576388"/>
            <a:ext cx="1443038" cy="2157412"/>
          </a:xfrm>
          <a:prstGeom prst="rect">
            <a:avLst/>
          </a:prstGeom>
          <a:noFill/>
          <a:ln w="9525">
            <a:noFill/>
            <a:miter lim="800000"/>
            <a:headEnd/>
            <a:tailEnd/>
          </a:ln>
        </p:spPr>
      </p:pic>
      <p:sp>
        <p:nvSpPr>
          <p:cNvPr id="13" name="Rounded Rectangle 12"/>
          <p:cNvSpPr/>
          <p:nvPr/>
        </p:nvSpPr>
        <p:spPr>
          <a:xfrm>
            <a:off x="457200" y="5105400"/>
            <a:ext cx="1295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t>Save</a:t>
            </a:r>
            <a:endParaRPr lang="en-US" b="1" dirty="0"/>
          </a:p>
          <a:p>
            <a:pPr algn="ctr">
              <a:defRPr/>
            </a:pPr>
            <a:r>
              <a:rPr lang="en-US" b="1" dirty="0"/>
              <a:t>Over 26%</a:t>
            </a:r>
          </a:p>
        </p:txBody>
      </p:sp>
      <p:sp>
        <p:nvSpPr>
          <p:cNvPr id="14" name="Rounded Rectangle 13"/>
          <p:cNvSpPr/>
          <p:nvPr/>
        </p:nvSpPr>
        <p:spPr>
          <a:xfrm>
            <a:off x="7239000" y="5029200"/>
            <a:ext cx="1295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Save</a:t>
            </a:r>
          </a:p>
          <a:p>
            <a:pPr algn="ctr">
              <a:defRPr/>
            </a:pPr>
            <a:r>
              <a:rPr lang="en-US" b="1" dirty="0"/>
              <a:t>Over 46%</a:t>
            </a:r>
          </a:p>
        </p:txBody>
      </p:sp>
      <p:sp>
        <p:nvSpPr>
          <p:cNvPr id="15" name="TextBox 14"/>
          <p:cNvSpPr txBox="1">
            <a:spLocks noChangeArrowheads="1"/>
          </p:cNvSpPr>
          <p:nvPr/>
        </p:nvSpPr>
        <p:spPr bwMode="auto">
          <a:xfrm>
            <a:off x="2057400" y="4038600"/>
            <a:ext cx="4953000" cy="2523768"/>
          </a:xfrm>
          <a:prstGeom prst="rect">
            <a:avLst/>
          </a:prstGeom>
          <a:noFill/>
          <a:ln w="9525">
            <a:noFill/>
            <a:miter lim="800000"/>
            <a:headEnd/>
            <a:tailEnd/>
          </a:ln>
        </p:spPr>
        <p:txBody>
          <a:bodyPr>
            <a:spAutoFit/>
          </a:bodyPr>
          <a:lstStyle/>
          <a:p>
            <a:r>
              <a:rPr lang="en-US" sz="2000" dirty="0"/>
              <a:t>In 2004, OCLC ILL traffic’s frequently requested titles included:</a:t>
            </a:r>
          </a:p>
          <a:p>
            <a:r>
              <a:rPr lang="en-US" sz="2000" dirty="0" smtClean="0"/>
              <a:t>3,187 </a:t>
            </a:r>
            <a:r>
              <a:rPr lang="en-US" sz="2000" dirty="0"/>
              <a:t>requests for </a:t>
            </a:r>
            <a:r>
              <a:rPr lang="en-US" sz="2000" u="sng" dirty="0"/>
              <a:t>The </a:t>
            </a:r>
            <a:r>
              <a:rPr lang="en-US" sz="2000" u="sng" dirty="0" err="1"/>
              <a:t>DaVinci</a:t>
            </a:r>
            <a:r>
              <a:rPr lang="en-US" sz="2000" u="sng" dirty="0"/>
              <a:t> Code</a:t>
            </a:r>
          </a:p>
          <a:p>
            <a:r>
              <a:rPr lang="en-US" sz="2000" dirty="0" smtClean="0"/>
              <a:t>1,197 </a:t>
            </a:r>
            <a:r>
              <a:rPr lang="en-US" sz="2000" dirty="0"/>
              <a:t>requests for </a:t>
            </a:r>
            <a:r>
              <a:rPr lang="en-US" sz="2000" u="sng" dirty="0"/>
              <a:t>The Secret Life of Bees</a:t>
            </a:r>
          </a:p>
          <a:p>
            <a:endParaRPr lang="en-US" sz="2000" u="sng" dirty="0"/>
          </a:p>
          <a:p>
            <a:r>
              <a:rPr lang="en-US" sz="2000" dirty="0" smtClean="0"/>
              <a:t>Average </a:t>
            </a:r>
            <a:r>
              <a:rPr lang="en-US" sz="2000" dirty="0"/>
              <a:t>ILL cost </a:t>
            </a:r>
            <a:r>
              <a:rPr lang="en-US" sz="2000" dirty="0" smtClean="0"/>
              <a:t>$</a:t>
            </a:r>
            <a:r>
              <a:rPr lang="en-US" sz="2000" b="1" dirty="0" smtClean="0"/>
              <a:t>17.50</a:t>
            </a:r>
            <a:r>
              <a:rPr lang="en-US" sz="2000" dirty="0" smtClean="0"/>
              <a:t> for borrowing library Almost </a:t>
            </a:r>
            <a:r>
              <a:rPr lang="en-US" sz="2000" b="1" dirty="0" smtClean="0"/>
              <a:t>$30 </a:t>
            </a:r>
            <a:r>
              <a:rPr lang="en-US" sz="2000" dirty="0" smtClean="0"/>
              <a:t>for borrowing + lending libraries     </a:t>
            </a:r>
            <a:r>
              <a:rPr lang="en-US" dirty="0" smtClean="0"/>
              <a:t>(ARL </a:t>
            </a:r>
            <a:r>
              <a:rPr lang="en-US" dirty="0"/>
              <a:t>2002</a:t>
            </a:r>
            <a:r>
              <a:rPr lang="en-US" dirty="0" smtClean="0"/>
              <a:t>)</a:t>
            </a:r>
            <a:endParaRPr lang="en-US" dirty="0"/>
          </a:p>
        </p:txBody>
      </p:sp>
      <p:sp>
        <p:nvSpPr>
          <p:cNvPr id="10" name="TextBox 9"/>
          <p:cNvSpPr txBox="1"/>
          <p:nvPr/>
        </p:nvSpPr>
        <p:spPr>
          <a:xfrm>
            <a:off x="457200" y="4114800"/>
            <a:ext cx="1524000" cy="646331"/>
          </a:xfrm>
          <a:prstGeom prst="rect">
            <a:avLst/>
          </a:prstGeom>
          <a:noFill/>
        </p:spPr>
        <p:txBody>
          <a:bodyPr wrap="square" rtlCol="0">
            <a:spAutoFit/>
          </a:bodyPr>
          <a:lstStyle/>
          <a:p>
            <a:r>
              <a:rPr lang="en-US" b="1" dirty="0" smtClean="0"/>
              <a:t>$22.94 New</a:t>
            </a:r>
          </a:p>
          <a:p>
            <a:r>
              <a:rPr lang="en-US" b="1" dirty="0" smtClean="0"/>
              <a:t>$12.94 Used</a:t>
            </a:r>
            <a:endParaRPr lang="en-US" b="1" dirty="0"/>
          </a:p>
        </p:txBody>
      </p:sp>
      <p:sp>
        <p:nvSpPr>
          <p:cNvPr id="12" name="TextBox 11"/>
          <p:cNvSpPr txBox="1"/>
          <p:nvPr/>
        </p:nvSpPr>
        <p:spPr>
          <a:xfrm>
            <a:off x="7086600" y="3962400"/>
            <a:ext cx="1524000" cy="646331"/>
          </a:xfrm>
          <a:prstGeom prst="rect">
            <a:avLst/>
          </a:prstGeom>
          <a:noFill/>
        </p:spPr>
        <p:txBody>
          <a:bodyPr wrap="square" rtlCol="0">
            <a:spAutoFit/>
          </a:bodyPr>
          <a:lstStyle/>
          <a:p>
            <a:r>
              <a:rPr lang="en-US" b="1" dirty="0" smtClean="0"/>
              <a:t>$13.79 New</a:t>
            </a:r>
          </a:p>
          <a:p>
            <a:r>
              <a:rPr lang="en-US" b="1" dirty="0" smtClean="0"/>
              <a:t>$9.44 Used</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104450"/>
                                        </p:tgtEl>
                                        <p:attrNameLst>
                                          <p:attrName>style.visibility</p:attrName>
                                        </p:attrNameLst>
                                      </p:cBhvr>
                                      <p:to>
                                        <p:strVal val="visible"/>
                                      </p:to>
                                    </p:set>
                                    <p:animEffect transition="in" filter="dissolve">
                                      <p:cBhvr>
                                        <p:cTn id="11" dur="500"/>
                                        <p:tgtEl>
                                          <p:spTgt spid="104450"/>
                                        </p:tgtEl>
                                      </p:cBhvr>
                                    </p:animEffect>
                                  </p:childTnLst>
                                </p:cTn>
                              </p:par>
                            </p:childTnLst>
                          </p:cTn>
                        </p:par>
                        <p:par>
                          <p:cTn id="12" fill="hold">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par>
                          <p:cTn id="20" fill="hold">
                            <p:stCondLst>
                              <p:cond delay="1500"/>
                            </p:stCondLst>
                            <p:childTnLst>
                              <p:par>
                                <p:cTn id="21" presetID="9"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rtlCol="0">
            <a:normAutofit fontScale="90000"/>
          </a:bodyPr>
          <a:lstStyle/>
          <a:p>
            <a:pPr eaLnBrk="1" fontAlgn="auto" hangingPunct="1">
              <a:spcAft>
                <a:spcPts val="0"/>
              </a:spcAft>
              <a:defRPr/>
            </a:pPr>
            <a:r>
              <a:rPr lang="en-US" dirty="0" smtClean="0"/>
              <a:t>April 6, 2008 a day in the life of ILL…</a:t>
            </a:r>
            <a:endParaRPr lang="en-US" dirty="0"/>
          </a:p>
        </p:txBody>
      </p:sp>
      <p:sp>
        <p:nvSpPr>
          <p:cNvPr id="11267" name="TextBox 4"/>
          <p:cNvSpPr txBox="1">
            <a:spLocks noChangeArrowheads="1"/>
          </p:cNvSpPr>
          <p:nvPr/>
        </p:nvSpPr>
        <p:spPr bwMode="auto">
          <a:xfrm>
            <a:off x="258763" y="838200"/>
            <a:ext cx="8961437" cy="5786199"/>
          </a:xfrm>
          <a:prstGeom prst="rect">
            <a:avLst/>
          </a:prstGeom>
          <a:noFill/>
          <a:ln w="9525">
            <a:noFill/>
            <a:miter lim="800000"/>
            <a:headEnd/>
            <a:tailEnd/>
          </a:ln>
        </p:spPr>
        <p:txBody>
          <a:bodyPr>
            <a:spAutoFit/>
          </a:bodyPr>
          <a:lstStyle/>
          <a:p>
            <a:r>
              <a:rPr lang="en-US" b="1" dirty="0">
                <a:latin typeface="Calibri" pitchFamily="34" charset="0"/>
              </a:rPr>
              <a:t>On April 6, 2008, 110 borrowing requests for loans came into SUNY Geneseo, of these…</a:t>
            </a:r>
          </a:p>
          <a:p>
            <a:r>
              <a:rPr lang="en-US" dirty="0">
                <a:latin typeface="Calibri" pitchFamily="34" charset="0"/>
              </a:rPr>
              <a:t> </a:t>
            </a:r>
          </a:p>
          <a:p>
            <a:r>
              <a:rPr lang="en-US" sz="2000" dirty="0">
                <a:latin typeface="Calibri" pitchFamily="34" charset="0"/>
              </a:rPr>
              <a:t>20.9% or 23 items could not be purchased from Amazon</a:t>
            </a:r>
          </a:p>
          <a:p>
            <a:r>
              <a:rPr lang="en-US" sz="2000" dirty="0">
                <a:latin typeface="Calibri" pitchFamily="34" charset="0"/>
              </a:rPr>
              <a:t>79.1% or 87 items could be purchase from Amazon</a:t>
            </a:r>
          </a:p>
          <a:p>
            <a:r>
              <a:rPr lang="en-US" sz="800" dirty="0">
                <a:latin typeface="Calibri" pitchFamily="34" charset="0"/>
              </a:rPr>
              <a:t>	</a:t>
            </a:r>
          </a:p>
          <a:p>
            <a:pPr lvl="1"/>
            <a:r>
              <a:rPr lang="en-US" sz="2000" dirty="0" smtClean="0">
                <a:latin typeface="Calibri" pitchFamily="34" charset="0"/>
              </a:rPr>
              <a:t>If monograph budgets didn’t matter…</a:t>
            </a:r>
          </a:p>
          <a:p>
            <a:pPr lvl="1"/>
            <a:r>
              <a:rPr lang="en-US" sz="2000" dirty="0" smtClean="0">
                <a:latin typeface="Calibri" pitchFamily="34" charset="0"/>
              </a:rPr>
              <a:t>Of </a:t>
            </a:r>
            <a:r>
              <a:rPr lang="en-US" sz="2000" dirty="0">
                <a:latin typeface="Calibri" pitchFamily="34" charset="0"/>
              </a:rPr>
              <a:t>those 87 items that could be purchased from Amazon:</a:t>
            </a:r>
          </a:p>
          <a:p>
            <a:pPr lvl="1"/>
            <a:r>
              <a:rPr lang="en-US" sz="2000" dirty="0">
                <a:latin typeface="Calibri" pitchFamily="34" charset="0"/>
              </a:rPr>
              <a:t>Purchased used for a grand total of $2,224.71 coming to $25.57 per item.</a:t>
            </a:r>
          </a:p>
          <a:p>
            <a:pPr lvl="1"/>
            <a:r>
              <a:rPr lang="en-US" sz="2000" dirty="0">
                <a:latin typeface="Calibri" pitchFamily="34" charset="0"/>
              </a:rPr>
              <a:t>Purchase new (3 could only be purchased used) for a grand total of $2,851.27 coming to $32.77 per item.</a:t>
            </a:r>
          </a:p>
          <a:p>
            <a:endParaRPr lang="en-US" sz="800" dirty="0">
              <a:latin typeface="Calibri" pitchFamily="34" charset="0"/>
            </a:endParaRPr>
          </a:p>
          <a:p>
            <a:r>
              <a:rPr lang="en-US" sz="2000" dirty="0" smtClean="0">
                <a:latin typeface="Calibri" pitchFamily="34" charset="0"/>
              </a:rPr>
              <a:t>However…</a:t>
            </a:r>
          </a:p>
          <a:p>
            <a:r>
              <a:rPr lang="en-US" sz="2000" b="1" dirty="0" smtClean="0">
                <a:latin typeface="Calibri" pitchFamily="34" charset="0"/>
              </a:rPr>
              <a:t>Over </a:t>
            </a:r>
            <a:r>
              <a:rPr lang="en-US" sz="2000" b="1" dirty="0">
                <a:latin typeface="Calibri" pitchFamily="34" charset="0"/>
              </a:rPr>
              <a:t>1/3 could be purchased used for less than $10 (almost 1/5 for less than $5).</a:t>
            </a:r>
          </a:p>
          <a:p>
            <a:r>
              <a:rPr lang="en-US" sz="2000" b="1" dirty="0">
                <a:latin typeface="Calibri" pitchFamily="34" charset="0"/>
              </a:rPr>
              <a:t>Over 1/5 could be purchased new for less than $10</a:t>
            </a:r>
            <a:r>
              <a:rPr lang="en-US" sz="2000" dirty="0">
                <a:latin typeface="Calibri" pitchFamily="34" charset="0"/>
              </a:rPr>
              <a:t>.</a:t>
            </a:r>
          </a:p>
          <a:p>
            <a:r>
              <a:rPr lang="en-US" sz="2000" dirty="0">
                <a:latin typeface="Calibri" pitchFamily="34" charset="0"/>
              </a:rPr>
              <a:t>46% could be purchased for under the ARL unit cost for borrowing: $17.50</a:t>
            </a:r>
          </a:p>
          <a:p>
            <a:endParaRPr lang="en-US" sz="800" b="1" dirty="0">
              <a:latin typeface="Calibri" pitchFamily="34" charset="0"/>
            </a:endParaRPr>
          </a:p>
          <a:p>
            <a:r>
              <a:rPr lang="en-US" sz="2000" b="1" dirty="0">
                <a:latin typeface="Calibri" pitchFamily="34" charset="0"/>
              </a:rPr>
              <a:t>2 DVD requests could be filled for under $6 each (used), or under $10 each (new).</a:t>
            </a:r>
          </a:p>
          <a:p>
            <a:r>
              <a:rPr lang="en-US" sz="2000" dirty="0">
                <a:latin typeface="Calibri" pitchFamily="34" charset="0"/>
              </a:rPr>
              <a:t>2 Music CD requests could be filled for under $9 each (used), or under $14 each (new).</a:t>
            </a:r>
          </a:p>
          <a:p>
            <a:endParaRPr lang="en-US" dirty="0">
              <a:latin typeface="Calibri" pitchFamily="34" charset="0"/>
            </a:endParaRPr>
          </a:p>
        </p:txBody>
      </p:sp>
      <p:sp>
        <p:nvSpPr>
          <p:cNvPr id="4" name="TextBox 3"/>
          <p:cNvSpPr txBox="1"/>
          <p:nvPr/>
        </p:nvSpPr>
        <p:spPr>
          <a:xfrm>
            <a:off x="304800" y="6172200"/>
            <a:ext cx="8458200" cy="523220"/>
          </a:xfrm>
          <a:prstGeom prst="rect">
            <a:avLst/>
          </a:prstGeom>
          <a:solidFill>
            <a:schemeClr val="accent3">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t>When should we evaluate buying options?</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a:bodyPr>
          <a:lstStyle/>
          <a:p>
            <a:r>
              <a:rPr lang="en-US" sz="2800" dirty="0" smtClean="0"/>
              <a:t>IDS Project 2006/2007 Data: </a:t>
            </a:r>
            <a:r>
              <a:rPr lang="en-US" sz="2800" b="1" dirty="0" smtClean="0"/>
              <a:t>Unfilled within IDS Libraries</a:t>
            </a:r>
            <a:endParaRPr lang="en-US" sz="2800" b="1" dirty="0"/>
          </a:p>
        </p:txBody>
      </p:sp>
      <p:sp>
        <p:nvSpPr>
          <p:cNvPr id="3" name="TextBox 2"/>
          <p:cNvSpPr txBox="1"/>
          <p:nvPr/>
        </p:nvSpPr>
        <p:spPr>
          <a:xfrm>
            <a:off x="381000" y="990600"/>
            <a:ext cx="8229600" cy="2862322"/>
          </a:xfrm>
          <a:prstGeom prst="rect">
            <a:avLst/>
          </a:prstGeom>
          <a:noFill/>
        </p:spPr>
        <p:txBody>
          <a:bodyPr wrap="square" rtlCol="0">
            <a:spAutoFit/>
          </a:bodyPr>
          <a:lstStyle/>
          <a:p>
            <a:r>
              <a:rPr lang="en-US" sz="2000" b="1" dirty="0" smtClean="0"/>
              <a:t>Articles	</a:t>
            </a:r>
            <a:r>
              <a:rPr lang="en-US" sz="2000" dirty="0" smtClean="0"/>
              <a:t>					Subscription Cost</a:t>
            </a:r>
          </a:p>
          <a:p>
            <a:r>
              <a:rPr lang="en-US" sz="2000" dirty="0" smtClean="0"/>
              <a:t>79 requests for Early Child development and Care 	    </a:t>
            </a:r>
            <a:r>
              <a:rPr lang="en-US" sz="2000" dirty="0" smtClean="0"/>
              <a:t>    </a:t>
            </a:r>
            <a:r>
              <a:rPr lang="en-US" sz="2000" dirty="0" smtClean="0"/>
              <a:t>$2,973</a:t>
            </a:r>
          </a:p>
          <a:p>
            <a:r>
              <a:rPr lang="en-US" sz="2000" dirty="0" smtClean="0"/>
              <a:t>57 requests for Terrorism and Political Violence	           $610</a:t>
            </a:r>
          </a:p>
          <a:p>
            <a:r>
              <a:rPr lang="en-US" sz="2000" dirty="0" smtClean="0"/>
              <a:t>51 requests for Archives of general psychiatry	           $490</a:t>
            </a:r>
          </a:p>
          <a:p>
            <a:endParaRPr lang="en-US" sz="2000" dirty="0" smtClean="0"/>
          </a:p>
          <a:p>
            <a:r>
              <a:rPr lang="en-US" sz="2000" b="1" dirty="0" smtClean="0"/>
              <a:t>Loans</a:t>
            </a:r>
            <a:r>
              <a:rPr lang="en-US" sz="2000" dirty="0" smtClean="0"/>
              <a:t>							   New Cost</a:t>
            </a:r>
          </a:p>
          <a:p>
            <a:r>
              <a:rPr lang="en-US" sz="2000" dirty="0" smtClean="0"/>
              <a:t>15 requests for Synthesis and optimization of digital circuits	    $135.69</a:t>
            </a:r>
          </a:p>
          <a:p>
            <a:r>
              <a:rPr lang="en-US" sz="2000" dirty="0" smtClean="0"/>
              <a:t>  7 requests for Treatise on harmony			      $10.10</a:t>
            </a:r>
          </a:p>
          <a:p>
            <a:r>
              <a:rPr lang="en-US" sz="2000" dirty="0" smtClean="0"/>
              <a:t>  6 requests for The pursuit of </a:t>
            </a:r>
            <a:r>
              <a:rPr lang="en-US" sz="2000" dirty="0" err="1" smtClean="0"/>
              <a:t>happyness</a:t>
            </a:r>
            <a:r>
              <a:rPr lang="en-US" sz="2000" dirty="0" smtClean="0"/>
              <a:t>			        $3.24 </a:t>
            </a:r>
            <a:endParaRPr lang="en-US" sz="2000" dirty="0"/>
          </a:p>
        </p:txBody>
      </p:sp>
      <p:sp>
        <p:nvSpPr>
          <p:cNvPr id="4" name="TextBox 3"/>
          <p:cNvSpPr txBox="1"/>
          <p:nvPr/>
        </p:nvSpPr>
        <p:spPr>
          <a:xfrm>
            <a:off x="457200" y="4191000"/>
            <a:ext cx="7620000" cy="1631216"/>
          </a:xfrm>
          <a:prstGeom prst="rect">
            <a:avLst/>
          </a:prstGeom>
          <a:noFill/>
        </p:spPr>
        <p:txBody>
          <a:bodyPr wrap="square" rtlCol="0">
            <a:spAutoFit/>
          </a:bodyPr>
          <a:lstStyle/>
          <a:p>
            <a:r>
              <a:rPr lang="en-US" sz="2800" b="1" dirty="0" smtClean="0"/>
              <a:t>What does this data mean to us?  Options:</a:t>
            </a:r>
          </a:p>
          <a:p>
            <a:pPr marL="514350" indent="-514350">
              <a:buFont typeface="Arial" pitchFamily="34" charset="0"/>
              <a:buChar char="•"/>
            </a:pPr>
            <a:r>
              <a:rPr lang="en-US" sz="2400" dirty="0" smtClean="0"/>
              <a:t>Coordinated Collection Development</a:t>
            </a:r>
          </a:p>
          <a:p>
            <a:pPr marL="514350" indent="-514350">
              <a:buFont typeface="Arial" pitchFamily="34" charset="0"/>
              <a:buChar char="•"/>
            </a:pPr>
            <a:r>
              <a:rPr lang="en-US" sz="2400" dirty="0" smtClean="0"/>
              <a:t>Shared Collections, including shared leased collections</a:t>
            </a:r>
          </a:p>
          <a:p>
            <a:pPr marL="514350" indent="-514350">
              <a:buFont typeface="Arial" pitchFamily="34" charset="0"/>
              <a:buChar char="•"/>
            </a:pPr>
            <a:r>
              <a:rPr lang="en-US" sz="2400" dirty="0" smtClean="0"/>
              <a:t>Workflow and Service opportunities</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6172200" y="1174750"/>
            <a:ext cx="2971800" cy="1955800"/>
          </a:xfrm>
          <a:prstGeom prst="rect">
            <a:avLst/>
          </a:prstGeom>
          <a:noFill/>
          <a:ln w="9525">
            <a:noFill/>
            <a:miter lim="800000"/>
            <a:headEnd/>
            <a:tailEnd/>
          </a:ln>
        </p:spPr>
      </p:pic>
      <p:pic>
        <p:nvPicPr>
          <p:cNvPr id="16387" name="Picture 3"/>
          <p:cNvPicPr>
            <a:picLocks noChangeAspect="1" noChangeArrowheads="1"/>
          </p:cNvPicPr>
          <p:nvPr/>
        </p:nvPicPr>
        <p:blipFill>
          <a:blip r:embed="rId4"/>
          <a:srcRect/>
          <a:stretch>
            <a:fillRect/>
          </a:stretch>
        </p:blipFill>
        <p:spPr bwMode="auto">
          <a:xfrm>
            <a:off x="3124200" y="685800"/>
            <a:ext cx="2971800" cy="2416175"/>
          </a:xfrm>
          <a:prstGeom prst="rect">
            <a:avLst/>
          </a:prstGeom>
          <a:noFill/>
          <a:ln w="9525">
            <a:noFill/>
            <a:miter lim="800000"/>
            <a:headEnd/>
            <a:tailEnd/>
          </a:ln>
        </p:spPr>
      </p:pic>
      <p:sp>
        <p:nvSpPr>
          <p:cNvPr id="37892" name="Rectangle 4"/>
          <p:cNvSpPr>
            <a:spLocks noGrp="1" noChangeArrowheads="1"/>
          </p:cNvSpPr>
          <p:nvPr>
            <p:ph type="ctrTitle"/>
          </p:nvPr>
        </p:nvSpPr>
        <p:spPr>
          <a:xfrm>
            <a:off x="152400" y="152400"/>
            <a:ext cx="8839200" cy="381000"/>
          </a:xfrm>
        </p:spPr>
        <p:txBody>
          <a:bodyPr rtlCol="0">
            <a:normAutofit fontScale="90000"/>
          </a:bodyPr>
          <a:lstStyle/>
          <a:p>
            <a:pPr algn="l" eaLnBrk="1" fontAlgn="auto" hangingPunct="1">
              <a:spcAft>
                <a:spcPts val="0"/>
              </a:spcAft>
              <a:defRPr/>
            </a:pPr>
            <a:r>
              <a:rPr lang="en-US" sz="2800"/>
              <a:t>Goal for transforming workflow:</a:t>
            </a:r>
            <a:r>
              <a:rPr lang="en-US" sz="3600"/>
              <a:t> </a:t>
            </a:r>
            <a:r>
              <a:rPr lang="en-US" sz="2000"/>
              <a:t>Options blur functional divides</a:t>
            </a:r>
          </a:p>
        </p:txBody>
      </p:sp>
      <p:pic>
        <p:nvPicPr>
          <p:cNvPr id="16389" name="Picture 5"/>
          <p:cNvPicPr>
            <a:picLocks noChangeAspect="1" noChangeArrowheads="1"/>
          </p:cNvPicPr>
          <p:nvPr/>
        </p:nvPicPr>
        <p:blipFill>
          <a:blip r:embed="rId5"/>
          <a:srcRect/>
          <a:stretch>
            <a:fillRect/>
          </a:stretch>
        </p:blipFill>
        <p:spPr bwMode="auto">
          <a:xfrm>
            <a:off x="3733800" y="3657600"/>
            <a:ext cx="4343400" cy="3098800"/>
          </a:xfrm>
          <a:prstGeom prst="rect">
            <a:avLst/>
          </a:prstGeom>
          <a:noFill/>
          <a:ln w="9525">
            <a:solidFill>
              <a:srgbClr val="FF9900"/>
            </a:solidFill>
            <a:miter lim="800000"/>
            <a:headEnd/>
            <a:tailEnd/>
          </a:ln>
        </p:spPr>
      </p:pic>
      <p:pic>
        <p:nvPicPr>
          <p:cNvPr id="16390" name="Picture 6"/>
          <p:cNvPicPr>
            <a:picLocks noChangeAspect="1" noChangeArrowheads="1"/>
          </p:cNvPicPr>
          <p:nvPr/>
        </p:nvPicPr>
        <p:blipFill>
          <a:blip r:embed="rId6"/>
          <a:srcRect/>
          <a:stretch>
            <a:fillRect/>
          </a:stretch>
        </p:blipFill>
        <p:spPr bwMode="auto">
          <a:xfrm>
            <a:off x="0" y="685800"/>
            <a:ext cx="3048000" cy="2316163"/>
          </a:xfrm>
          <a:prstGeom prst="rect">
            <a:avLst/>
          </a:prstGeom>
          <a:noFill/>
          <a:ln w="9525">
            <a:noFill/>
            <a:miter lim="800000"/>
            <a:headEnd/>
            <a:tailEnd/>
          </a:ln>
        </p:spPr>
      </p:pic>
      <p:sp>
        <p:nvSpPr>
          <p:cNvPr id="16391" name="AutoShape 7"/>
          <p:cNvSpPr>
            <a:spLocks noChangeArrowheads="1"/>
          </p:cNvSpPr>
          <p:nvPr/>
        </p:nvSpPr>
        <p:spPr bwMode="auto">
          <a:xfrm>
            <a:off x="2362200" y="2438400"/>
            <a:ext cx="1066800" cy="685800"/>
          </a:xfrm>
          <a:prstGeom prst="rightArrow">
            <a:avLst>
              <a:gd name="adj1" fmla="val 50000"/>
              <a:gd name="adj2" fmla="val 38889"/>
            </a:avLst>
          </a:prstGeom>
          <a:solidFill>
            <a:srgbClr val="CCFFCC">
              <a:alpha val="34117"/>
            </a:srgbClr>
          </a:solidFill>
          <a:ln w="9525">
            <a:solidFill>
              <a:schemeClr val="tx1"/>
            </a:solidFill>
            <a:miter lim="800000"/>
            <a:headEnd/>
            <a:tailEnd/>
          </a:ln>
        </p:spPr>
        <p:txBody>
          <a:bodyPr wrap="none" anchor="ctr"/>
          <a:lstStyle/>
          <a:p>
            <a:endParaRPr lang="en-US">
              <a:latin typeface="Calibri" pitchFamily="34" charset="0"/>
            </a:endParaRPr>
          </a:p>
        </p:txBody>
      </p:sp>
      <p:sp>
        <p:nvSpPr>
          <p:cNvPr id="16392" name="AutoShape 8"/>
          <p:cNvSpPr>
            <a:spLocks noChangeArrowheads="1"/>
          </p:cNvSpPr>
          <p:nvPr/>
        </p:nvSpPr>
        <p:spPr bwMode="auto">
          <a:xfrm>
            <a:off x="5410200" y="2438400"/>
            <a:ext cx="1066800" cy="685800"/>
          </a:xfrm>
          <a:prstGeom prst="rightArrow">
            <a:avLst>
              <a:gd name="adj1" fmla="val 50000"/>
              <a:gd name="adj2" fmla="val 38889"/>
            </a:avLst>
          </a:prstGeom>
          <a:solidFill>
            <a:srgbClr val="CCFFCC">
              <a:alpha val="34117"/>
            </a:srgbClr>
          </a:solidFill>
          <a:ln w="9525">
            <a:solidFill>
              <a:schemeClr val="tx1"/>
            </a:solidFill>
            <a:miter lim="800000"/>
            <a:headEnd/>
            <a:tailEnd/>
          </a:ln>
        </p:spPr>
        <p:txBody>
          <a:bodyPr wrap="none" anchor="ctr"/>
          <a:lstStyle/>
          <a:p>
            <a:endParaRPr lang="en-US">
              <a:latin typeface="Calibri" pitchFamily="34" charset="0"/>
            </a:endParaRPr>
          </a:p>
        </p:txBody>
      </p:sp>
      <p:sp>
        <p:nvSpPr>
          <p:cNvPr id="16393" name="AutoShape 9"/>
          <p:cNvSpPr>
            <a:spLocks noChangeArrowheads="1"/>
          </p:cNvSpPr>
          <p:nvPr/>
        </p:nvSpPr>
        <p:spPr bwMode="auto">
          <a:xfrm>
            <a:off x="1752600" y="3048000"/>
            <a:ext cx="6705600" cy="533400"/>
          </a:xfrm>
          <a:prstGeom prst="curvedUpArrow">
            <a:avLst>
              <a:gd name="adj1" fmla="val 251429"/>
              <a:gd name="adj2" fmla="val 502857"/>
              <a:gd name="adj3" fmla="val 33333"/>
            </a:avLst>
          </a:prstGeom>
          <a:solidFill>
            <a:schemeClr val="accent1">
              <a:alpha val="20000"/>
            </a:schemeClr>
          </a:solidFill>
          <a:ln w="9525">
            <a:solidFill>
              <a:schemeClr val="tx1"/>
            </a:solidFill>
            <a:miter lim="800000"/>
            <a:headEnd/>
            <a:tailEnd/>
          </a:ln>
        </p:spPr>
        <p:txBody>
          <a:bodyPr wrap="none" anchor="ctr"/>
          <a:lstStyle/>
          <a:p>
            <a:endParaRPr lang="en-US">
              <a:latin typeface="Calibri" pitchFamily="34" charset="0"/>
            </a:endParaRPr>
          </a:p>
        </p:txBody>
      </p:sp>
      <p:sp>
        <p:nvSpPr>
          <p:cNvPr id="16394" name="Oval 10"/>
          <p:cNvSpPr>
            <a:spLocks noChangeArrowheads="1"/>
          </p:cNvSpPr>
          <p:nvPr/>
        </p:nvSpPr>
        <p:spPr bwMode="auto">
          <a:xfrm>
            <a:off x="228600" y="3962400"/>
            <a:ext cx="3352800" cy="2895600"/>
          </a:xfrm>
          <a:prstGeom prst="ellipse">
            <a:avLst/>
          </a:prstGeom>
          <a:solidFill>
            <a:srgbClr val="FFFF99">
              <a:alpha val="54117"/>
            </a:srgbClr>
          </a:solidFill>
          <a:ln w="9525">
            <a:solidFill>
              <a:schemeClr val="tx1"/>
            </a:solidFill>
            <a:round/>
            <a:headEnd/>
            <a:tailEnd/>
          </a:ln>
        </p:spPr>
        <p:txBody>
          <a:bodyPr wrap="none" anchor="ctr"/>
          <a:lstStyle/>
          <a:p>
            <a:pPr>
              <a:buFont typeface="Arial" charset="0"/>
              <a:buChar char="•"/>
            </a:pPr>
            <a:r>
              <a:rPr lang="en-US">
                <a:latin typeface="Calibri" pitchFamily="34" charset="0"/>
              </a:rPr>
              <a:t>Just in Time Acquisition</a:t>
            </a:r>
          </a:p>
          <a:p>
            <a:r>
              <a:rPr lang="en-US">
                <a:latin typeface="Calibri" pitchFamily="34" charset="0"/>
              </a:rPr>
              <a:t>   (buy for Library) &amp; attach </a:t>
            </a:r>
          </a:p>
          <a:p>
            <a:r>
              <a:rPr lang="en-US">
                <a:latin typeface="Calibri" pitchFamily="34" charset="0"/>
              </a:rPr>
              <a:t>   OCLC symbol, or</a:t>
            </a:r>
          </a:p>
          <a:p>
            <a:pPr>
              <a:buFont typeface="Arial" charset="0"/>
              <a:buChar char="•"/>
            </a:pPr>
            <a:r>
              <a:rPr lang="en-US">
                <a:latin typeface="Calibri" pitchFamily="34" charset="0"/>
              </a:rPr>
              <a:t>Refer to selector, or</a:t>
            </a:r>
          </a:p>
          <a:p>
            <a:pPr>
              <a:buFont typeface="Arial" charset="0"/>
              <a:buChar char="•"/>
            </a:pPr>
            <a:r>
              <a:rPr lang="en-US">
                <a:latin typeface="Calibri" pitchFamily="34" charset="0"/>
              </a:rPr>
              <a:t>Buy for user</a:t>
            </a:r>
          </a:p>
          <a:p>
            <a:pPr>
              <a:buFont typeface="Arial" charset="0"/>
              <a:buChar char="•"/>
            </a:pPr>
            <a:r>
              <a:rPr lang="en-US">
                <a:latin typeface="Calibri" pitchFamily="34" charset="0"/>
              </a:rPr>
              <a:t>Rent for user</a:t>
            </a:r>
          </a:p>
        </p:txBody>
      </p:sp>
      <p:sp>
        <p:nvSpPr>
          <p:cNvPr id="16395" name="AutoShape 11"/>
          <p:cNvSpPr>
            <a:spLocks noChangeArrowheads="1"/>
          </p:cNvSpPr>
          <p:nvPr/>
        </p:nvSpPr>
        <p:spPr bwMode="auto">
          <a:xfrm>
            <a:off x="3276600" y="3276600"/>
            <a:ext cx="990600" cy="1447800"/>
          </a:xfrm>
          <a:prstGeom prst="curvedLeftArrow">
            <a:avLst>
              <a:gd name="adj1" fmla="val 29231"/>
              <a:gd name="adj2" fmla="val 58462"/>
              <a:gd name="adj3" fmla="val 33333"/>
            </a:avLst>
          </a:prstGeom>
          <a:solidFill>
            <a:schemeClr val="accent1">
              <a:alpha val="21960"/>
            </a:schemeClr>
          </a:solidFill>
          <a:ln w="9525">
            <a:solidFill>
              <a:schemeClr val="tx1"/>
            </a:solidFill>
            <a:miter lim="800000"/>
            <a:headEnd/>
            <a:tailEnd/>
          </a:ln>
        </p:spPr>
        <p:txBody>
          <a:bodyPr wrap="none" anchor="ctr"/>
          <a:lstStyle/>
          <a:p>
            <a:endParaRPr lang="en-US">
              <a:latin typeface="Calibri" pitchFamily="34" charset="0"/>
            </a:endParaRPr>
          </a:p>
        </p:txBody>
      </p:sp>
      <p:sp>
        <p:nvSpPr>
          <p:cNvPr id="12" name="Down Arrow 11"/>
          <p:cNvSpPr/>
          <p:nvPr/>
        </p:nvSpPr>
        <p:spPr>
          <a:xfrm>
            <a:off x="8077200" y="2209800"/>
            <a:ext cx="381000" cy="45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t>
            </a:r>
          </a:p>
        </p:txBody>
      </p:sp>
      <p:pic>
        <p:nvPicPr>
          <p:cNvPr id="13" name="Picture 6"/>
          <p:cNvPicPr>
            <a:picLocks noChangeAspect="1" noChangeArrowheads="1"/>
          </p:cNvPicPr>
          <p:nvPr/>
        </p:nvPicPr>
        <p:blipFill>
          <a:blip r:embed="rId7"/>
          <a:srcRect t="7430" r="80247"/>
          <a:stretch>
            <a:fillRect/>
          </a:stretch>
        </p:blipFill>
        <p:spPr bwMode="auto">
          <a:xfrm>
            <a:off x="7877175" y="1447800"/>
            <a:ext cx="1266825"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8" name="Picture 6"/>
          <p:cNvPicPr>
            <a:picLocks noChangeAspect="1" noChangeArrowheads="1"/>
          </p:cNvPicPr>
          <p:nvPr/>
        </p:nvPicPr>
        <p:blipFill>
          <a:blip r:embed="rId3"/>
          <a:srcRect/>
          <a:stretch>
            <a:fillRect/>
          </a:stretch>
        </p:blipFill>
        <p:spPr bwMode="auto">
          <a:xfrm>
            <a:off x="2209800" y="3724275"/>
            <a:ext cx="4286250" cy="3133725"/>
          </a:xfrm>
          <a:prstGeom prst="rect">
            <a:avLst/>
          </a:prstGeom>
          <a:noFill/>
          <a:ln w="9525">
            <a:noFill/>
            <a:miter lim="800000"/>
            <a:headEnd/>
            <a:tailEnd/>
          </a:ln>
          <a:effectLst/>
        </p:spPr>
      </p:pic>
      <p:sp>
        <p:nvSpPr>
          <p:cNvPr id="4" name="TextBox 3"/>
          <p:cNvSpPr txBox="1"/>
          <p:nvPr/>
        </p:nvSpPr>
        <p:spPr>
          <a:xfrm>
            <a:off x="5562600" y="1905000"/>
            <a:ext cx="3429000" cy="1508105"/>
          </a:xfrm>
          <a:prstGeom prst="rect">
            <a:avLst/>
          </a:prstGeom>
          <a:noFill/>
        </p:spPr>
        <p:txBody>
          <a:bodyPr wrap="square" rtlCol="0">
            <a:spAutoFit/>
          </a:bodyPr>
          <a:lstStyle/>
          <a:p>
            <a:r>
              <a:rPr lang="en-US" sz="2000" b="1" dirty="0" smtClean="0"/>
              <a:t>QUICK Features</a:t>
            </a:r>
          </a:p>
          <a:p>
            <a:pPr marL="457200" indent="-457200">
              <a:buFont typeface="Arial" pitchFamily="34" charset="0"/>
              <a:buChar char="•"/>
            </a:pPr>
            <a:r>
              <a:rPr lang="en-US" b="1" dirty="0" smtClean="0"/>
              <a:t>Return postage/envelope enclosed</a:t>
            </a:r>
          </a:p>
          <a:p>
            <a:pPr marL="457200" indent="-457200">
              <a:buFont typeface="Arial" pitchFamily="34" charset="0"/>
              <a:buChar char="•"/>
            </a:pPr>
            <a:r>
              <a:rPr lang="en-US" b="1" dirty="0" smtClean="0"/>
              <a:t>Users/Library have option to buy the book</a:t>
            </a:r>
            <a:endParaRPr lang="en-US" b="1" dirty="0"/>
          </a:p>
        </p:txBody>
      </p:sp>
      <p:sp>
        <p:nvSpPr>
          <p:cNvPr id="5" name="Rectangle 4"/>
          <p:cNvSpPr/>
          <p:nvPr/>
        </p:nvSpPr>
        <p:spPr>
          <a:xfrm>
            <a:off x="228600" y="228600"/>
            <a:ext cx="6477000" cy="677108"/>
          </a:xfrm>
          <a:prstGeom prst="rect">
            <a:avLst/>
          </a:prstGeom>
        </p:spPr>
        <p:txBody>
          <a:bodyPr wrap="square">
            <a:spAutoFit/>
          </a:bodyPr>
          <a:lstStyle/>
          <a:p>
            <a:r>
              <a:rPr lang="en-US" sz="2000" b="1" dirty="0" smtClean="0"/>
              <a:t>Better World Books </a:t>
            </a:r>
            <a:r>
              <a:rPr lang="en-US" sz="2000" dirty="0" smtClean="0"/>
              <a:t>- OCLC Symbol </a:t>
            </a:r>
            <a:r>
              <a:rPr lang="en-US" sz="2000" b="1" dirty="0" smtClean="0"/>
              <a:t>QUICK</a:t>
            </a:r>
            <a:endParaRPr lang="en-US" sz="2000" b="1" dirty="0" smtClean="0">
              <a:hlinkClick r:id="rId4"/>
            </a:endParaRPr>
          </a:p>
          <a:p>
            <a:r>
              <a:rPr lang="en-US" dirty="0" smtClean="0">
                <a:hlinkClick r:id="rId4"/>
              </a:rPr>
              <a:t>http://www.betterworldbooks.com/Programs/Library.aspx</a:t>
            </a:r>
            <a:r>
              <a:rPr lang="en-US" dirty="0" smtClean="0"/>
              <a:t> </a:t>
            </a:r>
            <a:endParaRPr lang="en-US" dirty="0"/>
          </a:p>
        </p:txBody>
      </p:sp>
      <p:pic>
        <p:nvPicPr>
          <p:cNvPr id="64514" name="Picture 2"/>
          <p:cNvPicPr>
            <a:picLocks noChangeAspect="1" noChangeArrowheads="1"/>
          </p:cNvPicPr>
          <p:nvPr/>
        </p:nvPicPr>
        <p:blipFill>
          <a:blip r:embed="rId5"/>
          <a:srcRect/>
          <a:stretch>
            <a:fillRect/>
          </a:stretch>
        </p:blipFill>
        <p:spPr bwMode="auto">
          <a:xfrm>
            <a:off x="533400" y="1295400"/>
            <a:ext cx="1711234" cy="457200"/>
          </a:xfrm>
          <a:prstGeom prst="rect">
            <a:avLst/>
          </a:prstGeom>
          <a:noFill/>
          <a:ln w="9525">
            <a:noFill/>
            <a:miter lim="800000"/>
            <a:headEnd/>
            <a:tailEnd/>
          </a:ln>
          <a:effectLst/>
        </p:spPr>
      </p:pic>
      <p:pic>
        <p:nvPicPr>
          <p:cNvPr id="64516" name="Picture 4"/>
          <p:cNvPicPr>
            <a:picLocks noChangeAspect="1" noChangeArrowheads="1"/>
          </p:cNvPicPr>
          <p:nvPr/>
        </p:nvPicPr>
        <p:blipFill>
          <a:blip r:embed="rId6"/>
          <a:srcRect/>
          <a:stretch>
            <a:fillRect/>
          </a:stretch>
        </p:blipFill>
        <p:spPr bwMode="auto">
          <a:xfrm>
            <a:off x="6934200" y="533400"/>
            <a:ext cx="1905000" cy="952500"/>
          </a:xfrm>
          <a:prstGeom prst="rect">
            <a:avLst/>
          </a:prstGeom>
          <a:noFill/>
          <a:ln w="9525">
            <a:noFill/>
            <a:miter lim="800000"/>
            <a:headEnd/>
            <a:tailEnd/>
          </a:ln>
          <a:effectLst/>
        </p:spPr>
      </p:pic>
      <p:pic>
        <p:nvPicPr>
          <p:cNvPr id="64517" name="Picture 5" descr="C:\Program Files\Microsoft Office\MEDIA\CAGCAT10\j0299125.wmf"/>
          <p:cNvPicPr>
            <a:picLocks noChangeAspect="1" noChangeArrowheads="1"/>
          </p:cNvPicPr>
          <p:nvPr/>
        </p:nvPicPr>
        <p:blipFill>
          <a:blip r:embed="rId7"/>
          <a:srcRect/>
          <a:stretch>
            <a:fillRect/>
          </a:stretch>
        </p:blipFill>
        <p:spPr bwMode="auto">
          <a:xfrm>
            <a:off x="4495800" y="2438400"/>
            <a:ext cx="596449" cy="978713"/>
          </a:xfrm>
          <a:prstGeom prst="rect">
            <a:avLst/>
          </a:prstGeom>
          <a:noFill/>
        </p:spPr>
      </p:pic>
      <p:cxnSp>
        <p:nvCxnSpPr>
          <p:cNvPr id="11" name="Straight Arrow Connector 10"/>
          <p:cNvCxnSpPr>
            <a:stCxn id="64516" idx="1"/>
          </p:cNvCxnSpPr>
          <p:nvPr/>
        </p:nvCxnSpPr>
        <p:spPr>
          <a:xfrm rot="10800000" flipV="1">
            <a:off x="2255520" y="1009650"/>
            <a:ext cx="4678680" cy="51435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3" name="Straight Arrow Connector 12"/>
          <p:cNvCxnSpPr/>
          <p:nvPr/>
        </p:nvCxnSpPr>
        <p:spPr>
          <a:xfrm flipV="1">
            <a:off x="2133600" y="1447800"/>
            <a:ext cx="4724400" cy="2286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7" name="Rectangle 16"/>
          <p:cNvSpPr/>
          <p:nvPr/>
        </p:nvSpPr>
        <p:spPr>
          <a:xfrm>
            <a:off x="4191000" y="1230868"/>
            <a:ext cx="1761316" cy="369332"/>
          </a:xfrm>
          <a:prstGeom prst="rect">
            <a:avLst/>
          </a:prstGeom>
        </p:spPr>
        <p:txBody>
          <a:bodyPr wrap="none">
            <a:spAutoFit/>
          </a:bodyPr>
          <a:lstStyle/>
          <a:p>
            <a:r>
              <a:rPr lang="en-US" b="1" dirty="0" smtClean="0"/>
              <a:t>$10 to borrow… </a:t>
            </a:r>
            <a:endParaRPr lang="en-US" dirty="0"/>
          </a:p>
        </p:txBody>
      </p:sp>
      <p:sp>
        <p:nvSpPr>
          <p:cNvPr id="18" name="Right Arrow 17"/>
          <p:cNvSpPr/>
          <p:nvPr/>
        </p:nvSpPr>
        <p:spPr>
          <a:xfrm rot="1299953">
            <a:off x="1503423" y="2210765"/>
            <a:ext cx="29718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Direct Delivery</a:t>
            </a:r>
            <a:endParaRPr lang="en-US" sz="1400" dirty="0"/>
          </a:p>
        </p:txBody>
      </p:sp>
      <p:sp>
        <p:nvSpPr>
          <p:cNvPr id="21" name="TextBox 20"/>
          <p:cNvSpPr txBox="1"/>
          <p:nvPr/>
        </p:nvSpPr>
        <p:spPr>
          <a:xfrm>
            <a:off x="2590800" y="3429000"/>
            <a:ext cx="4267200" cy="369332"/>
          </a:xfrm>
          <a:prstGeom prst="rect">
            <a:avLst/>
          </a:prstGeom>
          <a:noFill/>
        </p:spPr>
        <p:txBody>
          <a:bodyPr wrap="square" rtlCol="0">
            <a:spAutoFit/>
          </a:bodyPr>
          <a:lstStyle/>
          <a:p>
            <a:r>
              <a:rPr lang="en-US" dirty="0" smtClean="0"/>
              <a:t>Real Example: $17.24 for user to buy</a:t>
            </a:r>
            <a:endParaRPr lang="en-US" dirty="0"/>
          </a:p>
        </p:txBody>
      </p:sp>
      <p:pic>
        <p:nvPicPr>
          <p:cNvPr id="64513" name="Picture 1"/>
          <p:cNvPicPr>
            <a:picLocks noChangeAspect="1" noChangeArrowheads="1"/>
          </p:cNvPicPr>
          <p:nvPr/>
        </p:nvPicPr>
        <p:blipFill>
          <a:blip r:embed="rId8"/>
          <a:srcRect/>
          <a:stretch>
            <a:fillRect/>
          </a:stretch>
        </p:blipFill>
        <p:spPr bwMode="auto">
          <a:xfrm>
            <a:off x="1828800" y="3505200"/>
            <a:ext cx="5301749" cy="3352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4513"/>
                                        </p:tgtEl>
                                        <p:attrNameLst>
                                          <p:attrName>style.visibility</p:attrName>
                                        </p:attrNameLst>
                                      </p:cBhvr>
                                      <p:to>
                                        <p:strVal val="visible"/>
                                      </p:to>
                                    </p:set>
                                    <p:animEffect transition="in" filter="wipe(down)">
                                      <p:cBhvr>
                                        <p:cTn id="16" dur="500"/>
                                        <p:tgtEl>
                                          <p:spTgt spid="64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228600"/>
            <a:ext cx="9144000" cy="609600"/>
          </a:xfrm>
        </p:spPr>
        <p:txBody>
          <a:bodyPr rtlCol="0">
            <a:normAutofit/>
          </a:bodyPr>
          <a:lstStyle/>
          <a:p>
            <a:pPr eaLnBrk="1" fontAlgn="auto" hangingPunct="1">
              <a:spcAft>
                <a:spcPts val="0"/>
              </a:spcAft>
              <a:defRPr/>
            </a:pPr>
            <a:r>
              <a:rPr lang="en-US" sz="2800" dirty="0" smtClean="0"/>
              <a:t>Article Pay Per View – Dialog Again?</a:t>
            </a:r>
            <a:endParaRPr lang="en-US" sz="2000" dirty="0"/>
          </a:p>
        </p:txBody>
      </p:sp>
      <p:pic>
        <p:nvPicPr>
          <p:cNvPr id="15363" name="Picture 3"/>
          <p:cNvPicPr>
            <a:picLocks noChangeAspect="1" noChangeArrowheads="1"/>
          </p:cNvPicPr>
          <p:nvPr/>
        </p:nvPicPr>
        <p:blipFill>
          <a:blip r:embed="rId3"/>
          <a:srcRect/>
          <a:stretch>
            <a:fillRect/>
          </a:stretch>
        </p:blipFill>
        <p:spPr bwMode="auto">
          <a:xfrm>
            <a:off x="0" y="838200"/>
            <a:ext cx="3810000" cy="2514600"/>
          </a:xfrm>
          <a:prstGeom prst="rect">
            <a:avLst/>
          </a:prstGeom>
          <a:noFill/>
          <a:ln w="9525" algn="ctr">
            <a:solidFill>
              <a:srgbClr val="0000FF"/>
            </a:solidFill>
            <a:miter lim="800000"/>
            <a:headEnd/>
            <a:tailEnd/>
          </a:ln>
        </p:spPr>
      </p:pic>
      <p:pic>
        <p:nvPicPr>
          <p:cNvPr id="15364" name="Picture 4"/>
          <p:cNvPicPr>
            <a:picLocks noChangeAspect="1" noChangeArrowheads="1"/>
          </p:cNvPicPr>
          <p:nvPr/>
        </p:nvPicPr>
        <p:blipFill>
          <a:blip r:embed="rId4"/>
          <a:srcRect/>
          <a:stretch>
            <a:fillRect/>
          </a:stretch>
        </p:blipFill>
        <p:spPr bwMode="auto">
          <a:xfrm>
            <a:off x="0" y="3124200"/>
            <a:ext cx="3238500" cy="3025775"/>
          </a:xfrm>
          <a:prstGeom prst="rect">
            <a:avLst/>
          </a:prstGeom>
          <a:noFill/>
          <a:ln w="9525">
            <a:noFill/>
            <a:miter lim="800000"/>
            <a:headEnd/>
            <a:tailEnd/>
          </a:ln>
        </p:spPr>
      </p:pic>
      <p:pic>
        <p:nvPicPr>
          <p:cNvPr id="15365" name="Picture 5"/>
          <p:cNvPicPr>
            <a:picLocks noChangeAspect="1" noChangeArrowheads="1"/>
          </p:cNvPicPr>
          <p:nvPr/>
        </p:nvPicPr>
        <p:blipFill>
          <a:blip r:embed="rId5"/>
          <a:srcRect/>
          <a:stretch>
            <a:fillRect/>
          </a:stretch>
        </p:blipFill>
        <p:spPr bwMode="auto">
          <a:xfrm>
            <a:off x="4953000" y="838200"/>
            <a:ext cx="4191000" cy="3117850"/>
          </a:xfrm>
          <a:prstGeom prst="rect">
            <a:avLst/>
          </a:prstGeom>
          <a:noFill/>
          <a:ln w="9525">
            <a:solidFill>
              <a:schemeClr val="bg2"/>
            </a:solidFill>
            <a:miter lim="800000"/>
            <a:headEnd/>
            <a:tailEnd/>
          </a:ln>
        </p:spPr>
      </p:pic>
      <p:pic>
        <p:nvPicPr>
          <p:cNvPr id="15366" name="Picture 6"/>
          <p:cNvPicPr>
            <a:picLocks noChangeAspect="1" noChangeArrowheads="1"/>
          </p:cNvPicPr>
          <p:nvPr/>
        </p:nvPicPr>
        <p:blipFill>
          <a:blip r:embed="rId6"/>
          <a:srcRect/>
          <a:stretch>
            <a:fillRect/>
          </a:stretch>
        </p:blipFill>
        <p:spPr bwMode="auto">
          <a:xfrm>
            <a:off x="4529138" y="3124200"/>
            <a:ext cx="4614862" cy="3276600"/>
          </a:xfrm>
          <a:prstGeom prst="rect">
            <a:avLst/>
          </a:prstGeom>
          <a:noFill/>
          <a:ln w="9525">
            <a:solidFill>
              <a:srgbClr val="C0C0C0"/>
            </a:solidFill>
            <a:miter lim="800000"/>
            <a:headEnd/>
            <a:tailEnd/>
          </a:ln>
        </p:spPr>
      </p:pic>
      <p:pic>
        <p:nvPicPr>
          <p:cNvPr id="15369" name="Picture 9"/>
          <p:cNvPicPr>
            <a:picLocks noChangeAspect="1" noChangeArrowheads="1"/>
          </p:cNvPicPr>
          <p:nvPr/>
        </p:nvPicPr>
        <p:blipFill>
          <a:blip r:embed="rId7"/>
          <a:srcRect/>
          <a:stretch>
            <a:fillRect/>
          </a:stretch>
        </p:blipFill>
        <p:spPr bwMode="auto">
          <a:xfrm>
            <a:off x="1066800" y="1219200"/>
            <a:ext cx="3886200" cy="2543175"/>
          </a:xfrm>
          <a:prstGeom prst="rect">
            <a:avLst/>
          </a:prstGeom>
          <a:noFill/>
          <a:ln w="9525">
            <a:solidFill>
              <a:srgbClr val="99CC00"/>
            </a:solidFill>
            <a:miter lim="800000"/>
            <a:headEnd/>
            <a:tailEnd/>
          </a:ln>
        </p:spPr>
      </p:pic>
      <p:pic>
        <p:nvPicPr>
          <p:cNvPr id="15370" name="Picture 10"/>
          <p:cNvPicPr>
            <a:picLocks noChangeAspect="1" noChangeArrowheads="1"/>
          </p:cNvPicPr>
          <p:nvPr/>
        </p:nvPicPr>
        <p:blipFill>
          <a:blip r:embed="rId8"/>
          <a:srcRect/>
          <a:stretch>
            <a:fillRect/>
          </a:stretch>
        </p:blipFill>
        <p:spPr bwMode="auto">
          <a:xfrm>
            <a:off x="1143000" y="4481513"/>
            <a:ext cx="4824413" cy="2376487"/>
          </a:xfrm>
          <a:prstGeom prst="rect">
            <a:avLst/>
          </a:prstGeom>
          <a:noFill/>
          <a:ln w="9525">
            <a:solidFill>
              <a:srgbClr val="FF0000"/>
            </a:solidFill>
            <a:miter lim="800000"/>
            <a:headEnd/>
            <a:tailEnd/>
          </a:ln>
        </p:spPr>
      </p:pic>
      <p:pic>
        <p:nvPicPr>
          <p:cNvPr id="15371" name="Picture 11"/>
          <p:cNvPicPr>
            <a:picLocks noChangeAspect="1" noChangeArrowheads="1"/>
          </p:cNvPicPr>
          <p:nvPr/>
        </p:nvPicPr>
        <p:blipFill>
          <a:blip r:embed="rId9"/>
          <a:srcRect/>
          <a:stretch>
            <a:fillRect/>
          </a:stretch>
        </p:blipFill>
        <p:spPr bwMode="auto">
          <a:xfrm>
            <a:off x="4724400" y="2209800"/>
            <a:ext cx="4419600" cy="3568700"/>
          </a:xfrm>
          <a:prstGeom prst="rect">
            <a:avLst/>
          </a:prstGeom>
          <a:noFill/>
          <a:ln w="9525">
            <a:noFill/>
            <a:miter lim="800000"/>
            <a:headEnd/>
            <a:tailEnd/>
          </a:ln>
        </p:spPr>
      </p:pic>
      <p:pic>
        <p:nvPicPr>
          <p:cNvPr id="15367" name="Picture 7"/>
          <p:cNvPicPr>
            <a:picLocks noChangeAspect="1" noChangeArrowheads="1"/>
          </p:cNvPicPr>
          <p:nvPr/>
        </p:nvPicPr>
        <p:blipFill>
          <a:blip r:embed="rId10"/>
          <a:srcRect/>
          <a:stretch>
            <a:fillRect/>
          </a:stretch>
        </p:blipFill>
        <p:spPr bwMode="auto">
          <a:xfrm>
            <a:off x="533400" y="914400"/>
            <a:ext cx="8077200" cy="4738688"/>
          </a:xfrm>
          <a:prstGeom prst="rect">
            <a:avLst/>
          </a:prstGeom>
          <a:noFill/>
          <a:ln w="9525">
            <a:solidFill>
              <a:srgbClr val="99CC00"/>
            </a:solidFill>
            <a:miter lim="800000"/>
            <a:headEnd/>
            <a:tailEnd/>
          </a:ln>
        </p:spPr>
      </p:pic>
      <p:sp>
        <p:nvSpPr>
          <p:cNvPr id="15368" name="Oval 8"/>
          <p:cNvSpPr>
            <a:spLocks noChangeArrowheads="1"/>
          </p:cNvSpPr>
          <p:nvPr/>
        </p:nvSpPr>
        <p:spPr bwMode="auto">
          <a:xfrm>
            <a:off x="3810000" y="3429000"/>
            <a:ext cx="4419600" cy="2057400"/>
          </a:xfrm>
          <a:prstGeom prst="ellipse">
            <a:avLst/>
          </a:prstGeom>
          <a:solidFill>
            <a:srgbClr val="FFFF99">
              <a:alpha val="78038"/>
            </a:srgbClr>
          </a:solidFill>
          <a:ln w="9525">
            <a:solidFill>
              <a:schemeClr val="tx1"/>
            </a:solidFill>
            <a:round/>
            <a:headEnd/>
            <a:tailEnd/>
          </a:ln>
        </p:spPr>
        <p:txBody>
          <a:bodyPr wrap="none" anchor="ctr"/>
          <a:lstStyle/>
          <a:p>
            <a:r>
              <a:rPr lang="en-US" sz="2000">
                <a:latin typeface="Calibri" pitchFamily="34" charset="0"/>
              </a:rPr>
              <a:t>Amazon $5.95</a:t>
            </a:r>
          </a:p>
          <a:p>
            <a:r>
              <a:rPr lang="en-US" sz="2000">
                <a:latin typeface="Calibri" pitchFamily="34" charset="0"/>
              </a:rPr>
              <a:t>Avg. ILL Cost $17.50</a:t>
            </a:r>
          </a:p>
          <a:p>
            <a:r>
              <a:rPr lang="en-US" sz="2000">
                <a:latin typeface="Calibri" pitchFamily="34" charset="0"/>
              </a:rPr>
              <a:t>CCC Royalty Fee $32</a:t>
            </a:r>
          </a:p>
          <a:p>
            <a:r>
              <a:rPr lang="en-US" sz="2000">
                <a:latin typeface="Calibri" pitchFamily="34" charset="0"/>
              </a:rPr>
              <a:t>Science Direct Download $30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ssolve">
                                      <p:cBhvr>
                                        <p:cTn id="7" dur="500"/>
                                        <p:tgtEl>
                                          <p:spTgt spid="1536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363"/>
                                        </p:tgtEl>
                                        <p:attrNameLst>
                                          <p:attrName>style.visibility</p:attrName>
                                        </p:attrNameLst>
                                      </p:cBhvr>
                                      <p:to>
                                        <p:strVal val="visible"/>
                                      </p:to>
                                    </p:set>
                                    <p:animEffect transition="in" filter="dissolve">
                                      <p:cBhvr>
                                        <p:cTn id="11" dur="500"/>
                                        <p:tgtEl>
                                          <p:spTgt spid="1536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366"/>
                                        </p:tgtEl>
                                        <p:attrNameLst>
                                          <p:attrName>style.visibility</p:attrName>
                                        </p:attrNameLst>
                                      </p:cBhvr>
                                      <p:to>
                                        <p:strVal val="visible"/>
                                      </p:to>
                                    </p:set>
                                    <p:animEffect transition="in" filter="dissolve">
                                      <p:cBhvr>
                                        <p:cTn id="15" dur="500"/>
                                        <p:tgtEl>
                                          <p:spTgt spid="1536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5364"/>
                                        </p:tgtEl>
                                        <p:attrNameLst>
                                          <p:attrName>style.visibility</p:attrName>
                                        </p:attrNameLst>
                                      </p:cBhvr>
                                      <p:to>
                                        <p:strVal val="visible"/>
                                      </p:to>
                                    </p:set>
                                    <p:animEffect transition="in" filter="dissolve">
                                      <p:cBhvr>
                                        <p:cTn id="19" dur="500"/>
                                        <p:tgtEl>
                                          <p:spTgt spid="1536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5369"/>
                                        </p:tgtEl>
                                        <p:attrNameLst>
                                          <p:attrName>style.visibility</p:attrName>
                                        </p:attrNameLst>
                                      </p:cBhvr>
                                      <p:to>
                                        <p:strVal val="visible"/>
                                      </p:to>
                                    </p:set>
                                    <p:animEffect transition="in" filter="dissolve">
                                      <p:cBhvr>
                                        <p:cTn id="24" dur="500"/>
                                        <p:tgtEl>
                                          <p:spTgt spid="15369"/>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15370"/>
                                        </p:tgtEl>
                                        <p:attrNameLst>
                                          <p:attrName>style.visibility</p:attrName>
                                        </p:attrNameLst>
                                      </p:cBhvr>
                                      <p:to>
                                        <p:strVal val="visible"/>
                                      </p:to>
                                    </p:set>
                                    <p:animEffect transition="in" filter="dissolve">
                                      <p:cBhvr>
                                        <p:cTn id="28" dur="500"/>
                                        <p:tgtEl>
                                          <p:spTgt spid="15370"/>
                                        </p:tgtEl>
                                      </p:cBhvr>
                                    </p:animEffect>
                                  </p:childTnLst>
                                </p:cTn>
                              </p:par>
                            </p:childTnLst>
                          </p:cTn>
                        </p:par>
                        <p:par>
                          <p:cTn id="29" fill="hold">
                            <p:stCondLst>
                              <p:cond delay="1000"/>
                            </p:stCondLst>
                            <p:childTnLst>
                              <p:par>
                                <p:cTn id="30" presetID="9" presetClass="entr" presetSubtype="0" fill="hold" nodeType="afterEffect">
                                  <p:stCondLst>
                                    <p:cond delay="0"/>
                                  </p:stCondLst>
                                  <p:childTnLst>
                                    <p:set>
                                      <p:cBhvr>
                                        <p:cTn id="31" dur="1" fill="hold">
                                          <p:stCondLst>
                                            <p:cond delay="0"/>
                                          </p:stCondLst>
                                        </p:cTn>
                                        <p:tgtEl>
                                          <p:spTgt spid="15371"/>
                                        </p:tgtEl>
                                        <p:attrNameLst>
                                          <p:attrName>style.visibility</p:attrName>
                                        </p:attrNameLst>
                                      </p:cBhvr>
                                      <p:to>
                                        <p:strVal val="visible"/>
                                      </p:to>
                                    </p:set>
                                    <p:animEffect transition="in" filter="dissolve">
                                      <p:cBhvr>
                                        <p:cTn id="32" dur="500"/>
                                        <p:tgtEl>
                                          <p:spTgt spid="1537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367"/>
                                        </p:tgtEl>
                                        <p:attrNameLst>
                                          <p:attrName>style.visibility</p:attrName>
                                        </p:attrNameLst>
                                      </p:cBhvr>
                                      <p:to>
                                        <p:strVal val="visible"/>
                                      </p:to>
                                    </p:set>
                                    <p:animEffect transition="in" filter="dissolve">
                                      <p:cBhvr>
                                        <p:cTn id="37" dur="500"/>
                                        <p:tgtEl>
                                          <p:spTgt spid="15367"/>
                                        </p:tgtEl>
                                      </p:cBhvr>
                                    </p:animEffect>
                                  </p:childTnLst>
                                </p:cTn>
                              </p:par>
                            </p:childTnLst>
                          </p:cTn>
                        </p:par>
                        <p:par>
                          <p:cTn id="38" fill="hold">
                            <p:stCondLst>
                              <p:cond delay="500"/>
                            </p:stCondLst>
                            <p:childTnLst>
                              <p:par>
                                <p:cTn id="39" presetID="23" presetClass="entr" presetSubtype="16" fill="hold" grpId="0" nodeType="afterEffect">
                                  <p:stCondLst>
                                    <p:cond delay="0"/>
                                  </p:stCondLst>
                                  <p:childTnLst>
                                    <p:set>
                                      <p:cBhvr>
                                        <p:cTn id="40" dur="1" fill="hold">
                                          <p:stCondLst>
                                            <p:cond delay="0"/>
                                          </p:stCondLst>
                                        </p:cTn>
                                        <p:tgtEl>
                                          <p:spTgt spid="15368"/>
                                        </p:tgtEl>
                                        <p:attrNameLst>
                                          <p:attrName>style.visibility</p:attrName>
                                        </p:attrNameLst>
                                      </p:cBhvr>
                                      <p:to>
                                        <p:strVal val="visible"/>
                                      </p:to>
                                    </p:set>
                                    <p:anim calcmode="lin" valueType="num">
                                      <p:cBhvr>
                                        <p:cTn id="41" dur="1000" fill="hold"/>
                                        <p:tgtEl>
                                          <p:spTgt spid="15368"/>
                                        </p:tgtEl>
                                        <p:attrNameLst>
                                          <p:attrName>ppt_w</p:attrName>
                                        </p:attrNameLst>
                                      </p:cBhvr>
                                      <p:tavLst>
                                        <p:tav tm="0">
                                          <p:val>
                                            <p:fltVal val="0"/>
                                          </p:val>
                                        </p:tav>
                                        <p:tav tm="100000">
                                          <p:val>
                                            <p:strVal val="#ppt_w"/>
                                          </p:val>
                                        </p:tav>
                                      </p:tavLst>
                                    </p:anim>
                                    <p:anim calcmode="lin" valueType="num">
                                      <p:cBhvr>
                                        <p:cTn id="42" dur="1000" fill="hold"/>
                                        <p:tgtEl>
                                          <p:spTgt spid="153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28600" y="152400"/>
            <a:ext cx="8686800" cy="533400"/>
          </a:xfrm>
        </p:spPr>
        <p:txBody>
          <a:bodyPr/>
          <a:lstStyle/>
          <a:p>
            <a:pPr algn="l" eaLnBrk="1" hangingPunct="1"/>
            <a:r>
              <a:rPr lang="en-US" sz="2800" smtClean="0">
                <a:latin typeface="Book Antiqua" pitchFamily="18" charset="0"/>
              </a:rPr>
              <a:t>Collection Development &amp; Resource Sharing</a:t>
            </a:r>
          </a:p>
        </p:txBody>
      </p:sp>
      <p:sp>
        <p:nvSpPr>
          <p:cNvPr id="12291" name="Text Box 3"/>
          <p:cNvSpPr txBox="1">
            <a:spLocks noChangeArrowheads="1"/>
          </p:cNvSpPr>
          <p:nvPr/>
        </p:nvSpPr>
        <p:spPr bwMode="auto">
          <a:xfrm>
            <a:off x="3810000" y="914400"/>
            <a:ext cx="4876800" cy="1846659"/>
          </a:xfrm>
          <a:prstGeom prst="rect">
            <a:avLst/>
          </a:prstGeom>
          <a:noFill/>
          <a:ln w="9525">
            <a:noFill/>
            <a:miter lim="800000"/>
            <a:headEnd/>
            <a:tailEnd/>
          </a:ln>
        </p:spPr>
        <p:txBody>
          <a:bodyPr>
            <a:spAutoFit/>
          </a:bodyPr>
          <a:lstStyle/>
          <a:p>
            <a:pPr marL="342900" indent="-342900">
              <a:spcBef>
                <a:spcPct val="50000"/>
              </a:spcBef>
            </a:pPr>
            <a:r>
              <a:rPr lang="en-US" sz="2400" b="1" dirty="0">
                <a:latin typeface="Book Antiqua" pitchFamily="18" charset="0"/>
              </a:rPr>
              <a:t>What is our current strategy?</a:t>
            </a:r>
          </a:p>
          <a:p>
            <a:pPr marL="342900" indent="-342900">
              <a:spcBef>
                <a:spcPct val="50000"/>
              </a:spcBef>
            </a:pPr>
            <a:r>
              <a:rPr lang="en-US" sz="2000" dirty="0">
                <a:latin typeface="Book Antiqua" pitchFamily="18" charset="0"/>
              </a:rPr>
              <a:t>Framework</a:t>
            </a:r>
            <a:r>
              <a:rPr lang="en-US" sz="2000" dirty="0" smtClean="0">
                <a:latin typeface="Book Antiqua" pitchFamily="18" charset="0"/>
              </a:rPr>
              <a:t>: Who’s on First?</a:t>
            </a:r>
            <a:endParaRPr lang="en-US" sz="2000" dirty="0">
              <a:latin typeface="Book Antiqua" pitchFamily="18" charset="0"/>
            </a:endParaRPr>
          </a:p>
          <a:p>
            <a:pPr marL="342900" indent="-342900">
              <a:spcBef>
                <a:spcPct val="50000"/>
              </a:spcBef>
              <a:buFontTx/>
              <a:buChar char="•"/>
            </a:pPr>
            <a:r>
              <a:rPr lang="en-US" sz="2000" dirty="0" smtClean="0">
                <a:latin typeface="Book Antiqua" pitchFamily="18" charset="0"/>
              </a:rPr>
              <a:t>ILL </a:t>
            </a:r>
            <a:r>
              <a:rPr lang="en-US" sz="2000" dirty="0">
                <a:latin typeface="Book Antiqua" pitchFamily="18" charset="0"/>
              </a:rPr>
              <a:t>or Acquisition?</a:t>
            </a:r>
          </a:p>
          <a:p>
            <a:pPr marL="342900" indent="-342900">
              <a:spcBef>
                <a:spcPct val="50000"/>
              </a:spcBef>
              <a:buFontTx/>
              <a:buChar char="•"/>
            </a:pPr>
            <a:r>
              <a:rPr lang="en-US" sz="2000" dirty="0">
                <a:latin typeface="Book Antiqua" pitchFamily="18" charset="0"/>
              </a:rPr>
              <a:t>Separate </a:t>
            </a:r>
            <a:r>
              <a:rPr lang="en-US" sz="2000" dirty="0" smtClean="0">
                <a:latin typeface="Book Antiqua" pitchFamily="18" charset="0"/>
              </a:rPr>
              <a:t>workflows</a:t>
            </a:r>
            <a:endParaRPr lang="en-US" sz="2000" dirty="0">
              <a:latin typeface="Book Antiqua" pitchFamily="18" charset="0"/>
            </a:endParaRPr>
          </a:p>
        </p:txBody>
      </p:sp>
      <p:pic>
        <p:nvPicPr>
          <p:cNvPr id="12292" name="Picture 4" descr="MCj00901410000[1]"/>
          <p:cNvPicPr>
            <a:picLocks noChangeAspect="1" noChangeArrowheads="1"/>
          </p:cNvPicPr>
          <p:nvPr/>
        </p:nvPicPr>
        <p:blipFill>
          <a:blip r:embed="rId3"/>
          <a:srcRect/>
          <a:stretch>
            <a:fillRect/>
          </a:stretch>
        </p:blipFill>
        <p:spPr bwMode="auto">
          <a:xfrm>
            <a:off x="381000" y="838200"/>
            <a:ext cx="2971800" cy="1885950"/>
          </a:xfrm>
          <a:prstGeom prst="rect">
            <a:avLst/>
          </a:prstGeom>
          <a:noFill/>
          <a:ln w="9525">
            <a:noFill/>
            <a:miter lim="800000"/>
            <a:headEnd/>
            <a:tailEnd/>
          </a:ln>
        </p:spPr>
      </p:pic>
      <p:sp>
        <p:nvSpPr>
          <p:cNvPr id="66565" name="Text Box 5"/>
          <p:cNvSpPr txBox="1">
            <a:spLocks noChangeArrowheads="1"/>
          </p:cNvSpPr>
          <p:nvPr/>
        </p:nvSpPr>
        <p:spPr bwMode="auto">
          <a:xfrm>
            <a:off x="228600" y="3429000"/>
            <a:ext cx="8763000" cy="2787650"/>
          </a:xfrm>
          <a:prstGeom prst="rect">
            <a:avLst/>
          </a:prstGeom>
          <a:noFill/>
          <a:ln w="9525">
            <a:noFill/>
            <a:miter lim="800000"/>
            <a:headEnd/>
            <a:tailEnd/>
          </a:ln>
        </p:spPr>
        <p:txBody>
          <a:bodyPr>
            <a:spAutoFit/>
          </a:bodyPr>
          <a:lstStyle/>
          <a:p>
            <a:pPr>
              <a:spcBef>
                <a:spcPct val="50000"/>
              </a:spcBef>
            </a:pPr>
            <a:r>
              <a:rPr lang="en-US" sz="2200" b="1" dirty="0">
                <a:latin typeface="Book Antiqua" pitchFamily="18" charset="0"/>
              </a:rPr>
              <a:t>What is the service relationship between Acquisition, Collection Development and Resource Sharing?</a:t>
            </a:r>
          </a:p>
          <a:p>
            <a:pPr>
              <a:spcBef>
                <a:spcPct val="50000"/>
              </a:spcBef>
            </a:pPr>
            <a:r>
              <a:rPr lang="en-US" sz="2200" i="1" dirty="0">
                <a:latin typeface="Book Antiqua" pitchFamily="18" charset="0"/>
              </a:rPr>
              <a:t>It’s changing…</a:t>
            </a:r>
          </a:p>
          <a:p>
            <a:pPr>
              <a:spcBef>
                <a:spcPct val="50000"/>
              </a:spcBef>
            </a:pPr>
            <a:r>
              <a:rPr lang="en-US" sz="2200" dirty="0">
                <a:latin typeface="Book Antiqua" pitchFamily="18" charset="0"/>
              </a:rPr>
              <a:t>What service model &amp; unit functional relationships make sense?</a:t>
            </a:r>
          </a:p>
          <a:p>
            <a:pPr>
              <a:lnSpc>
                <a:spcPct val="90000"/>
              </a:lnSpc>
              <a:spcBef>
                <a:spcPct val="50000"/>
              </a:spcBef>
            </a:pPr>
            <a:r>
              <a:rPr lang="en-US" i="1" dirty="0">
                <a:latin typeface="Book Antiqua" pitchFamily="18" charset="0"/>
              </a:rPr>
              <a:t>See:  ALA (2002), Levine-Clark (2004), &amp; Holley (2005)</a:t>
            </a:r>
          </a:p>
          <a:p>
            <a:pPr>
              <a:lnSpc>
                <a:spcPct val="90000"/>
              </a:lnSpc>
              <a:spcBef>
                <a:spcPct val="50000"/>
              </a:spcBef>
            </a:pPr>
            <a:r>
              <a:rPr lang="en-US" b="1" i="1" dirty="0">
                <a:latin typeface="Book Antiqua" pitchFamily="18" charset="0"/>
              </a:rPr>
              <a:t>“for monographs, purchase may be a reasonable substitute for interlibrary loan.” (Holley, 2005</a:t>
            </a:r>
            <a:r>
              <a:rPr lang="en-US" b="1" i="1" dirty="0" smtClean="0">
                <a:latin typeface="Book Antiqua" pitchFamily="18" charset="0"/>
              </a:rPr>
              <a:t>)  </a:t>
            </a:r>
            <a:endParaRPr lang="en-US" b="1" i="1"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dissolve">
                                      <p:cBhvr>
                                        <p:cTn id="7" dur="5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1"/>
                </a:solidFill>
                <a:effectLst/>
                <a:uLnTx/>
                <a:uFillTx/>
                <a:latin typeface="+mj-lt"/>
                <a:ea typeface="+mj-ea"/>
                <a:cs typeface="+mj-cs"/>
              </a:rPr>
              <a:t>Resource Sharing: Where Are Requests Taking Us?</a:t>
            </a:r>
            <a:endParaRPr kumimoji="0" lang="en-US" sz="3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Table 4"/>
          <p:cNvGraphicFramePr>
            <a:graphicFrameLocks noGrp="1"/>
          </p:cNvGraphicFramePr>
          <p:nvPr/>
        </p:nvGraphicFramePr>
        <p:xfrm>
          <a:off x="381000" y="914400"/>
          <a:ext cx="8382000" cy="5041540"/>
        </p:xfrm>
        <a:graphic>
          <a:graphicData uri="http://schemas.openxmlformats.org/drawingml/2006/table">
            <a:tbl>
              <a:tblPr/>
              <a:tblGrid>
                <a:gridCol w="1915886"/>
                <a:gridCol w="6466114"/>
              </a:tblGrid>
              <a:tr h="151125">
                <a:tc>
                  <a:txBody>
                    <a:bodyPr/>
                    <a:lstStyle/>
                    <a:p>
                      <a:pPr algn="ctr"/>
                      <a:r>
                        <a:rPr lang="en-US" sz="1800" dirty="0"/>
                        <a:t>SYLLABICATION:</a:t>
                      </a:r>
                    </a:p>
                  </a:txBody>
                  <a:tcPr marL="10378" marR="10378" marT="10378" marB="10378">
                    <a:lnL>
                      <a:noFill/>
                    </a:lnL>
                    <a:lnR>
                      <a:noFill/>
                    </a:lnR>
                    <a:lnT>
                      <a:noFill/>
                    </a:lnT>
                    <a:lnB>
                      <a:noFill/>
                    </a:lnB>
                    <a:solidFill>
                      <a:srgbClr val="FFFFFF"/>
                    </a:solidFill>
                  </a:tcPr>
                </a:tc>
                <a:tc>
                  <a:txBody>
                    <a:bodyPr/>
                    <a:lstStyle/>
                    <a:p>
                      <a:pPr algn="l"/>
                      <a:r>
                        <a:rPr lang="en-US" sz="1800" dirty="0" err="1"/>
                        <a:t>re·quest</a:t>
                      </a:r>
                      <a:endParaRPr lang="en-US" sz="1800" dirty="0"/>
                    </a:p>
                  </a:txBody>
                  <a:tcPr marL="10378" marR="10378" marT="10378" marB="10378">
                    <a:lnL>
                      <a:noFill/>
                    </a:lnL>
                    <a:lnR>
                      <a:noFill/>
                    </a:lnR>
                    <a:lnB>
                      <a:noFill/>
                    </a:lnB>
                    <a:solidFill>
                      <a:srgbClr val="FFFFFF"/>
                    </a:solidFill>
                  </a:tcPr>
                </a:tc>
              </a:tr>
              <a:tr h="1678684">
                <a:tc>
                  <a:txBody>
                    <a:bodyPr/>
                    <a:lstStyle/>
                    <a:p>
                      <a:pPr algn="ctr"/>
                      <a:r>
                        <a:rPr lang="en-US" sz="1800" dirty="0"/>
                        <a:t>TRANSITIVE VERB:</a:t>
                      </a:r>
                    </a:p>
                  </a:txBody>
                  <a:tcPr marL="10378" marR="10378" marT="10378" marB="10378">
                    <a:lnL>
                      <a:noFill/>
                    </a:lnL>
                    <a:lnR>
                      <a:noFill/>
                    </a:lnR>
                    <a:lnT>
                      <a:noFill/>
                    </a:lnT>
                    <a:lnB>
                      <a:noFill/>
                    </a:lnB>
                    <a:solidFill>
                      <a:srgbClr val="FFFFFF"/>
                    </a:solidFill>
                  </a:tcPr>
                </a:tc>
                <a:tc>
                  <a:txBody>
                    <a:bodyPr/>
                    <a:lstStyle/>
                    <a:p>
                      <a:pPr algn="l"/>
                      <a:r>
                        <a:rPr lang="en-US" sz="1800" dirty="0"/>
                        <a:t>Inflected forms: </a:t>
                      </a:r>
                      <a:r>
                        <a:rPr lang="en-US" sz="1800" b="1" dirty="0" err="1"/>
                        <a:t>re·quest·ed</a:t>
                      </a:r>
                      <a:r>
                        <a:rPr lang="en-US" sz="1800" dirty="0"/>
                        <a:t>, </a:t>
                      </a:r>
                      <a:r>
                        <a:rPr lang="en-US" sz="1800" b="1" dirty="0" err="1"/>
                        <a:t>re·quest·ing</a:t>
                      </a:r>
                      <a:r>
                        <a:rPr lang="en-US" sz="1800" dirty="0"/>
                        <a:t>, </a:t>
                      </a:r>
                      <a:r>
                        <a:rPr lang="en-US" sz="1800" b="1" dirty="0" err="1"/>
                        <a:t>re·quests</a:t>
                      </a:r>
                      <a:r>
                        <a:rPr lang="en-US" sz="1800" dirty="0"/>
                        <a:t/>
                      </a:r>
                      <a:br>
                        <a:rPr lang="en-US" sz="1800" dirty="0"/>
                      </a:br>
                      <a:r>
                        <a:rPr lang="en-US" sz="1800" b="1" dirty="0"/>
                        <a:t>1.</a:t>
                      </a:r>
                      <a:r>
                        <a:rPr lang="en-US" sz="1800" dirty="0"/>
                        <a:t> To express </a:t>
                      </a:r>
                      <a:r>
                        <a:rPr lang="en-US" sz="1800" b="0" dirty="0"/>
                        <a:t>a desire for</a:t>
                      </a:r>
                      <a:r>
                        <a:rPr lang="en-US" sz="1800" dirty="0"/>
                        <a:t>; ask for. Often used with an infinitive or clause: </a:t>
                      </a:r>
                      <a:r>
                        <a:rPr lang="en-US" sz="1800" i="1" dirty="0"/>
                        <a:t>requested information about the experiment; requested to see the evidence firsthand; requested that the bus driver stop at the next corner.</a:t>
                      </a:r>
                      <a:r>
                        <a:rPr lang="en-US" sz="1800" dirty="0"/>
                        <a:t> </a:t>
                      </a:r>
                      <a:endParaRPr lang="en-US" sz="1800" dirty="0" smtClean="0"/>
                    </a:p>
                    <a:p>
                      <a:pPr algn="l"/>
                      <a:r>
                        <a:rPr lang="en-US" sz="1800" b="1" dirty="0" smtClean="0"/>
                        <a:t>2</a:t>
                      </a:r>
                      <a:r>
                        <a:rPr lang="en-US" sz="1800" b="1" dirty="0"/>
                        <a:t>.</a:t>
                      </a:r>
                      <a:r>
                        <a:rPr lang="en-US" sz="1800" dirty="0"/>
                        <a:t> To ask (a person) to do something: </a:t>
                      </a:r>
                      <a:r>
                        <a:rPr lang="en-US" sz="1800" i="1" dirty="0"/>
                        <a:t>The police requested her to accompany them.</a:t>
                      </a:r>
                      <a:r>
                        <a:rPr lang="en-US" sz="1800" dirty="0"/>
                        <a:t> </a:t>
                      </a:r>
                    </a:p>
                  </a:txBody>
                  <a:tcPr marL="10378" marR="10378" marT="10378" marB="10378">
                    <a:lnL>
                      <a:noFill/>
                    </a:lnL>
                    <a:lnR>
                      <a:noFill/>
                    </a:lnR>
                    <a:lnT>
                      <a:noFill/>
                    </a:lnT>
                    <a:lnB>
                      <a:noFill/>
                    </a:lnB>
                    <a:solidFill>
                      <a:srgbClr val="FFFFFF"/>
                    </a:solidFill>
                  </a:tcPr>
                </a:tc>
              </a:tr>
              <a:tr h="260909">
                <a:tc>
                  <a:txBody>
                    <a:bodyPr/>
                    <a:lstStyle/>
                    <a:p>
                      <a:pPr algn="ctr"/>
                      <a:r>
                        <a:rPr lang="en-US" sz="1800" dirty="0"/>
                        <a:t>NOUN:</a:t>
                      </a:r>
                    </a:p>
                  </a:txBody>
                  <a:tcPr marL="10378" marR="10378" marT="10378" marB="10378">
                    <a:lnL>
                      <a:noFill/>
                    </a:lnL>
                    <a:lnR>
                      <a:noFill/>
                    </a:lnR>
                    <a:lnT>
                      <a:noFill/>
                    </a:lnT>
                    <a:lnB>
                      <a:noFill/>
                    </a:lnB>
                    <a:solidFill>
                      <a:srgbClr val="FFFFFF"/>
                    </a:solidFill>
                  </a:tcPr>
                </a:tc>
                <a:tc>
                  <a:txBody>
                    <a:bodyPr/>
                    <a:lstStyle/>
                    <a:p>
                      <a:pPr marL="342900" indent="-342900" algn="l">
                        <a:buAutoNum type="arabicPeriod"/>
                      </a:pPr>
                      <a:r>
                        <a:rPr lang="en-US" sz="1800" dirty="0" smtClean="0"/>
                        <a:t>The </a:t>
                      </a:r>
                      <a:r>
                        <a:rPr lang="en-US" sz="1800" dirty="0"/>
                        <a:t>act of asking. </a:t>
                      </a:r>
                      <a:endParaRPr lang="en-US" sz="1800" dirty="0" smtClean="0"/>
                    </a:p>
                    <a:p>
                      <a:pPr marL="342900" indent="-342900" algn="l">
                        <a:buAutoNum type="arabicPeriod"/>
                      </a:pPr>
                      <a:r>
                        <a:rPr lang="en-US" sz="1800" dirty="0" smtClean="0"/>
                        <a:t>Something </a:t>
                      </a:r>
                      <a:r>
                        <a:rPr lang="en-US" sz="1800" dirty="0"/>
                        <a:t>asked for. </a:t>
                      </a:r>
                    </a:p>
                  </a:txBody>
                  <a:tcPr marL="10378" marR="10378" marT="10378" marB="10378">
                    <a:lnL>
                      <a:noFill/>
                    </a:lnL>
                    <a:lnR>
                      <a:noFill/>
                    </a:lnR>
                    <a:lnT>
                      <a:noFill/>
                    </a:lnT>
                    <a:lnB>
                      <a:noFill/>
                    </a:lnB>
                    <a:solidFill>
                      <a:srgbClr val="FFFFFF"/>
                    </a:solidFill>
                  </a:tcPr>
                </a:tc>
              </a:tr>
              <a:tr h="1087945">
                <a:tc>
                  <a:txBody>
                    <a:bodyPr/>
                    <a:lstStyle/>
                    <a:p>
                      <a:pPr algn="ctr"/>
                      <a:r>
                        <a:rPr lang="en-US" sz="1800" dirty="0"/>
                        <a:t>IDIOMS:</a:t>
                      </a:r>
                    </a:p>
                  </a:txBody>
                  <a:tcPr marL="10378" marR="10378" marT="10378" marB="10378">
                    <a:lnL>
                      <a:noFill/>
                    </a:lnL>
                    <a:lnR>
                      <a:noFill/>
                    </a:lnR>
                    <a:lnT>
                      <a:noFill/>
                    </a:lnT>
                    <a:lnB>
                      <a:noFill/>
                    </a:lnB>
                    <a:solidFill>
                      <a:srgbClr val="FFFFFF"/>
                    </a:solidFill>
                  </a:tcPr>
                </a:tc>
                <a:tc>
                  <a:txBody>
                    <a:bodyPr/>
                    <a:lstStyle/>
                    <a:p>
                      <a:pPr algn="l"/>
                      <a:r>
                        <a:rPr lang="en-US" sz="1800" b="1" dirty="0"/>
                        <a:t>by request</a:t>
                      </a:r>
                      <a:r>
                        <a:rPr lang="en-US" sz="1800" dirty="0"/>
                        <a:t> In response to an expressed desire: </a:t>
                      </a:r>
                      <a:r>
                        <a:rPr lang="en-US" sz="1800" i="1" dirty="0"/>
                        <a:t>We are offering these scarves for sale again by request.</a:t>
                      </a:r>
                      <a:r>
                        <a:rPr lang="en-US" sz="1800" dirty="0"/>
                        <a:t> </a:t>
                      </a:r>
                      <a:r>
                        <a:rPr lang="en-US" sz="1800" b="1" dirty="0"/>
                        <a:t>in request</a:t>
                      </a:r>
                      <a:r>
                        <a:rPr lang="en-US" sz="1800" dirty="0"/>
                        <a:t> In great demand: </a:t>
                      </a:r>
                      <a:r>
                        <a:rPr lang="en-US" sz="1800" i="1" dirty="0"/>
                        <a:t>a pianist in great request.</a:t>
                      </a:r>
                      <a:r>
                        <a:rPr lang="en-US" sz="1800" dirty="0"/>
                        <a:t> </a:t>
                      </a:r>
                      <a:r>
                        <a:rPr lang="en-US" sz="1800" b="1" dirty="0"/>
                        <a:t>on</a:t>
                      </a:r>
                      <a:r>
                        <a:rPr lang="en-US" sz="1800" dirty="0"/>
                        <a:t> </a:t>
                      </a:r>
                      <a:r>
                        <a:rPr lang="en-US" sz="1800" b="1" dirty="0"/>
                        <a:t>(</a:t>
                      </a:r>
                      <a:r>
                        <a:rPr lang="en-US" sz="1800" dirty="0"/>
                        <a:t>or </a:t>
                      </a:r>
                      <a:r>
                        <a:rPr lang="en-US" sz="1800" b="1" dirty="0"/>
                        <a:t>upon)</a:t>
                      </a:r>
                      <a:r>
                        <a:rPr lang="en-US" sz="1800" dirty="0"/>
                        <a:t> </a:t>
                      </a:r>
                      <a:r>
                        <a:rPr lang="en-US" sz="1800" b="1" dirty="0"/>
                        <a:t>request</a:t>
                      </a:r>
                      <a:r>
                        <a:rPr lang="en-US" sz="1800" dirty="0"/>
                        <a:t> When asked for: </a:t>
                      </a:r>
                      <a:r>
                        <a:rPr lang="en-US" sz="1800" i="1" dirty="0"/>
                        <a:t>References are available on request.</a:t>
                      </a:r>
                      <a:r>
                        <a:rPr lang="en-US" sz="1800" dirty="0"/>
                        <a:t> </a:t>
                      </a:r>
                    </a:p>
                  </a:txBody>
                  <a:tcPr marL="10378" marR="10378" marT="10378" marB="10378">
                    <a:lnL>
                      <a:noFill/>
                    </a:lnL>
                    <a:lnR>
                      <a:noFill/>
                    </a:lnR>
                    <a:lnT>
                      <a:noFill/>
                    </a:lnT>
                    <a:lnB>
                      <a:noFill/>
                    </a:lnB>
                    <a:solidFill>
                      <a:srgbClr val="FFFFFF"/>
                    </a:solidFill>
                  </a:tcPr>
                </a:tc>
              </a:tr>
              <a:tr h="1087945">
                <a:tc>
                  <a:txBody>
                    <a:bodyPr/>
                    <a:lstStyle/>
                    <a:p>
                      <a:pPr algn="ctr"/>
                      <a:r>
                        <a:rPr lang="en-US" sz="1800" dirty="0"/>
                        <a:t>ETYMOLOGY:</a:t>
                      </a:r>
                    </a:p>
                  </a:txBody>
                  <a:tcPr marL="10378" marR="10378" marT="10378" marB="10378">
                    <a:lnL>
                      <a:noFill/>
                    </a:lnL>
                    <a:lnR>
                      <a:noFill/>
                    </a:lnR>
                    <a:lnT>
                      <a:noFill/>
                    </a:lnT>
                    <a:lnB>
                      <a:noFill/>
                    </a:lnB>
                    <a:solidFill>
                      <a:srgbClr val="FFFFFF"/>
                    </a:solidFill>
                  </a:tcPr>
                </a:tc>
                <a:tc>
                  <a:txBody>
                    <a:bodyPr/>
                    <a:lstStyle/>
                    <a:p>
                      <a:pPr algn="l"/>
                      <a:r>
                        <a:rPr lang="en-US" sz="1800" dirty="0"/>
                        <a:t>From Middle English </a:t>
                      </a:r>
                      <a:r>
                        <a:rPr lang="en-US" sz="1800" i="1" dirty="0" err="1"/>
                        <a:t>requeste</a:t>
                      </a:r>
                      <a:r>
                        <a:rPr lang="en-US" sz="1800" dirty="0"/>
                        <a:t>, the act of requesting, from Old French, from Vulgar Latin </a:t>
                      </a:r>
                      <a:r>
                        <a:rPr lang="en-US" sz="1800" baseline="30000" dirty="0"/>
                        <a:t>*</a:t>
                      </a:r>
                      <a:r>
                        <a:rPr lang="en-US" sz="1800" i="1" dirty="0"/>
                        <a:t>(</a:t>
                      </a:r>
                      <a:r>
                        <a:rPr lang="en-US" sz="1800" i="1" dirty="0" err="1"/>
                        <a:t>rs</a:t>
                      </a:r>
                      <a:r>
                        <a:rPr lang="en-US" sz="1800" i="1" dirty="0"/>
                        <a:t>) </a:t>
                      </a:r>
                      <a:r>
                        <a:rPr lang="en-US" sz="1800" i="1" dirty="0" err="1"/>
                        <a:t>requaesita</a:t>
                      </a:r>
                      <a:r>
                        <a:rPr lang="en-US" sz="1800" dirty="0"/>
                        <a:t>, (thing) requested, from alteration of Latin </a:t>
                      </a:r>
                      <a:r>
                        <a:rPr lang="en-US" sz="1800" i="1" dirty="0" err="1"/>
                        <a:t>requsta</a:t>
                      </a:r>
                      <a:r>
                        <a:rPr lang="en-US" sz="1800" dirty="0"/>
                        <a:t>, feminine past participle of </a:t>
                      </a:r>
                      <a:r>
                        <a:rPr lang="en-US" sz="1800" i="1" dirty="0" err="1"/>
                        <a:t>requrere</a:t>
                      </a:r>
                      <a:r>
                        <a:rPr lang="en-US" sz="1800" dirty="0"/>
                        <a:t>, to ask for. See </a:t>
                      </a:r>
                      <a:r>
                        <a:rPr lang="en-US" sz="1800" dirty="0">
                          <a:hlinkClick r:id="rId4" action="ppaction://hlinkfile"/>
                        </a:rPr>
                        <a:t>require</a:t>
                      </a:r>
                      <a:r>
                        <a:rPr lang="en-US" sz="1800" dirty="0"/>
                        <a:t>. </a:t>
                      </a:r>
                    </a:p>
                  </a:txBody>
                  <a:tcPr marL="10378" marR="10378" marT="10378" marB="10378">
                    <a:lnL>
                      <a:noFill/>
                    </a:lnL>
                    <a:lnR>
                      <a:noFill/>
                    </a:lnR>
                    <a:lnT>
                      <a:noFill/>
                    </a:lnT>
                    <a:lnB>
                      <a:noFill/>
                    </a:lnB>
                    <a:solidFill>
                      <a:srgbClr val="FFFFFF"/>
                    </a:solidFill>
                  </a:tcPr>
                </a:tc>
              </a:tr>
            </a:tbl>
          </a:graphicData>
        </a:graphic>
      </p:graphicFrame>
      <p:pic>
        <p:nvPicPr>
          <p:cNvPr id="108545" name="Picture 1" descr="http://www.bartleby.com/images/pron.jpg"/>
          <p:cNvPicPr>
            <a:picLocks noChangeAspect="1" noChangeArrowheads="1"/>
          </p:cNvPicPr>
          <p:nvPr/>
        </p:nvPicPr>
        <p:blipFill>
          <a:blip r:embed="rId5"/>
          <a:srcRect/>
          <a:stretch>
            <a:fillRect/>
          </a:stretch>
        </p:blipFill>
        <p:spPr bwMode="auto">
          <a:xfrm>
            <a:off x="0" y="0"/>
            <a:ext cx="123825" cy="200025"/>
          </a:xfrm>
          <a:prstGeom prst="rect">
            <a:avLst/>
          </a:prstGeom>
          <a:noFill/>
        </p:spPr>
      </p:pic>
      <p:pic>
        <p:nvPicPr>
          <p:cNvPr id="108546" name="Picture 2" descr="http://www.bartleby.com/images/pronunciation/ibreve.gif"/>
          <p:cNvPicPr>
            <a:picLocks noChangeAspect="1" noChangeArrowheads="1"/>
          </p:cNvPicPr>
          <p:nvPr/>
        </p:nvPicPr>
        <p:blipFill>
          <a:blip r:embed="rId6"/>
          <a:srcRect/>
          <a:stretch>
            <a:fillRect/>
          </a:stretch>
        </p:blipFill>
        <p:spPr bwMode="auto">
          <a:xfrm>
            <a:off x="0" y="0"/>
            <a:ext cx="66675" cy="142875"/>
          </a:xfrm>
          <a:prstGeom prst="rect">
            <a:avLst/>
          </a:prstGeom>
          <a:noFill/>
        </p:spPr>
      </p:pic>
      <p:pic>
        <p:nvPicPr>
          <p:cNvPr id="108547" name="Picture 3" descr="http://www.bartleby.com/images/pronunciation/ebreve.gif"/>
          <p:cNvPicPr>
            <a:picLocks noChangeAspect="1" noChangeArrowheads="1"/>
          </p:cNvPicPr>
          <p:nvPr/>
        </p:nvPicPr>
        <p:blipFill>
          <a:blip r:embed="rId7"/>
          <a:srcRect/>
          <a:stretch>
            <a:fillRect/>
          </a:stretch>
        </p:blipFill>
        <p:spPr bwMode="auto">
          <a:xfrm>
            <a:off x="0" y="0"/>
            <a:ext cx="66675" cy="142875"/>
          </a:xfrm>
          <a:prstGeom prst="rect">
            <a:avLst/>
          </a:prstGeom>
          <a:noFill/>
        </p:spPr>
      </p:pic>
      <p:pic>
        <p:nvPicPr>
          <p:cNvPr id="108548" name="Picture 4" descr="http://www.bartleby.com/images/pronunciation/prime.gif"/>
          <p:cNvPicPr>
            <a:picLocks noChangeAspect="1" noChangeArrowheads="1"/>
          </p:cNvPicPr>
          <p:nvPr/>
        </p:nvPicPr>
        <p:blipFill>
          <a:blip r:embed="rId8"/>
          <a:srcRect/>
          <a:stretch>
            <a:fillRect/>
          </a:stretch>
        </p:blipFill>
        <p:spPr bwMode="auto">
          <a:xfrm>
            <a:off x="0" y="0"/>
            <a:ext cx="38100" cy="209550"/>
          </a:xfrm>
          <a:prstGeom prst="rect">
            <a:avLst/>
          </a:prstGeom>
          <a:noFill/>
        </p:spPr>
      </p:pic>
      <p:pic>
        <p:nvPicPr>
          <p:cNvPr id="108549" name="Picture 5" descr="http://www.bartleby.com/images/pronunciation/emacr.gif"/>
          <p:cNvPicPr>
            <a:picLocks noChangeAspect="1" noChangeArrowheads="1"/>
          </p:cNvPicPr>
          <p:nvPr/>
        </p:nvPicPr>
        <p:blipFill>
          <a:blip r:embed="rId9"/>
          <a:srcRect/>
          <a:stretch>
            <a:fillRect/>
          </a:stretch>
        </p:blipFill>
        <p:spPr bwMode="auto">
          <a:xfrm>
            <a:off x="0" y="0"/>
            <a:ext cx="66675" cy="142875"/>
          </a:xfrm>
          <a:prstGeom prst="rect">
            <a:avLst/>
          </a:prstGeom>
          <a:noFill/>
        </p:spPr>
      </p:pic>
      <p:pic>
        <p:nvPicPr>
          <p:cNvPr id="108550" name="Picture 6" descr="http://www.bartleby.com/images/pronunciation/imacr.gif"/>
          <p:cNvPicPr>
            <a:picLocks noChangeAspect="1" noChangeArrowheads="1"/>
          </p:cNvPicPr>
          <p:nvPr/>
        </p:nvPicPr>
        <p:blipFill>
          <a:blip r:embed="rId10"/>
          <a:srcRect/>
          <a:stretch>
            <a:fillRect/>
          </a:stretch>
        </p:blipFill>
        <p:spPr bwMode="auto">
          <a:xfrm>
            <a:off x="0" y="0"/>
            <a:ext cx="57150" cy="142875"/>
          </a:xfrm>
          <a:prstGeom prst="rect">
            <a:avLst/>
          </a:prstGeom>
          <a:noFill/>
        </p:spPr>
      </p:pic>
      <p:pic>
        <p:nvPicPr>
          <p:cNvPr id="108551" name="Picture 7" descr="http://www.bartleby.com/images/pronunciation/imacr.gif"/>
          <p:cNvPicPr>
            <a:picLocks noChangeAspect="1" noChangeArrowheads="1"/>
          </p:cNvPicPr>
          <p:nvPr/>
        </p:nvPicPr>
        <p:blipFill>
          <a:blip r:embed="rId10"/>
          <a:srcRect/>
          <a:stretch>
            <a:fillRect/>
          </a:stretch>
        </p:blipFill>
        <p:spPr bwMode="auto">
          <a:xfrm>
            <a:off x="0" y="0"/>
            <a:ext cx="57150" cy="142875"/>
          </a:xfrm>
          <a:prstGeom prst="rect">
            <a:avLst/>
          </a:prstGeom>
          <a:noFill/>
        </p:spPr>
      </p:pic>
      <p:pic>
        <p:nvPicPr>
          <p:cNvPr id="108552" name="Picture 8" descr="http://www.bartleby.com/images/pronunciation/imacr.gif"/>
          <p:cNvPicPr>
            <a:picLocks noChangeAspect="1" noChangeArrowheads="1"/>
          </p:cNvPicPr>
          <p:nvPr/>
        </p:nvPicPr>
        <p:blipFill>
          <a:blip r:embed="rId10"/>
          <a:srcRect/>
          <a:stretch>
            <a:fillRect/>
          </a:stretch>
        </p:blipFill>
        <p:spPr bwMode="auto">
          <a:xfrm>
            <a:off x="0" y="0"/>
            <a:ext cx="57150" cy="142875"/>
          </a:xfrm>
          <a:prstGeom prst="rect">
            <a:avLst/>
          </a:prstGeom>
          <a:noFill/>
        </p:spPr>
      </p:pic>
      <p:pic>
        <p:nvPicPr>
          <p:cNvPr id="108553" name="Picture 9" descr="http://www.bartleby.com/images/pronunciation/prime.gif"/>
          <p:cNvPicPr>
            <a:picLocks noChangeAspect="1" noChangeArrowheads="1"/>
          </p:cNvPicPr>
          <p:nvPr/>
        </p:nvPicPr>
        <p:blipFill>
          <a:blip r:embed="rId8"/>
          <a:srcRect/>
          <a:stretch>
            <a:fillRect/>
          </a:stretch>
        </p:blipFill>
        <p:spPr bwMode="auto">
          <a:xfrm>
            <a:off x="0" y="0"/>
            <a:ext cx="38100" cy="209550"/>
          </a:xfrm>
          <a:prstGeom prst="rect">
            <a:avLst/>
          </a:prstGeom>
          <a:noFill/>
        </p:spPr>
      </p:pic>
      <p:sp>
        <p:nvSpPr>
          <p:cNvPr id="15" name="TextBox 14"/>
          <p:cNvSpPr txBox="1"/>
          <p:nvPr/>
        </p:nvSpPr>
        <p:spPr>
          <a:xfrm>
            <a:off x="5181600" y="6258580"/>
            <a:ext cx="3810000" cy="523220"/>
          </a:xfrm>
          <a:prstGeom prst="rect">
            <a:avLst/>
          </a:prstGeom>
          <a:noFill/>
        </p:spPr>
        <p:txBody>
          <a:bodyPr wrap="square" rtlCol="0">
            <a:spAutoFit/>
          </a:bodyPr>
          <a:lstStyle/>
          <a:p>
            <a:pPr algn="r"/>
            <a:r>
              <a:rPr lang="en-US" sz="1400" dirty="0" smtClean="0"/>
              <a:t>Cyril Oberlander, SUNY Geneseo</a:t>
            </a:r>
          </a:p>
          <a:p>
            <a:pPr algn="r"/>
            <a:r>
              <a:rPr lang="en-US" sz="1400" dirty="0" smtClean="0"/>
              <a:t>IDS Project Conference 2008</a:t>
            </a:r>
            <a:endParaRPr lang="en-US" sz="1400" dirty="0"/>
          </a:p>
        </p:txBody>
      </p:sp>
      <p:pic>
        <p:nvPicPr>
          <p:cNvPr id="17" name="Picture 4" descr="webreports11"/>
          <p:cNvPicPr>
            <a:picLocks noChangeAspect="1" noChangeArrowheads="1"/>
          </p:cNvPicPr>
          <p:nvPr/>
        </p:nvPicPr>
        <p:blipFill>
          <a:blip r:embed="rId11"/>
          <a:srcRect/>
          <a:stretch>
            <a:fillRect/>
          </a:stretch>
        </p:blipFill>
        <p:spPr bwMode="auto">
          <a:xfrm>
            <a:off x="228600" y="838200"/>
            <a:ext cx="8534400" cy="6019800"/>
          </a:xfrm>
          <a:prstGeom prst="rect">
            <a:avLst/>
          </a:prstGeom>
          <a:noFill/>
          <a:ln w="9525">
            <a:solidFill>
              <a:schemeClr val="tx1"/>
            </a:solidFill>
            <a:miter lim="800000"/>
            <a:headEnd/>
            <a:tailEnd/>
          </a:ln>
        </p:spPr>
      </p:pic>
      <p:pic>
        <p:nvPicPr>
          <p:cNvPr id="19" name="Picture 3" descr="urbanstudies"/>
          <p:cNvPicPr>
            <a:picLocks noChangeAspect="1" noChangeArrowheads="1"/>
          </p:cNvPicPr>
          <p:nvPr/>
        </p:nvPicPr>
        <p:blipFill>
          <a:blip r:embed="rId12"/>
          <a:srcRect/>
          <a:stretch>
            <a:fillRect/>
          </a:stretch>
        </p:blipFill>
        <p:spPr bwMode="auto">
          <a:xfrm>
            <a:off x="-1" y="730726"/>
            <a:ext cx="9017013" cy="6127274"/>
          </a:xfrm>
          <a:prstGeom prst="rect">
            <a:avLst/>
          </a:prstGeom>
          <a:noFill/>
          <a:ln w="9525">
            <a:noFill/>
            <a:miter lim="800000"/>
            <a:headEnd/>
            <a:tailEnd/>
          </a:ln>
        </p:spPr>
      </p:pic>
      <p:pic>
        <p:nvPicPr>
          <p:cNvPr id="21" name="Picture 282" descr="useranalysis"/>
          <p:cNvPicPr>
            <a:picLocks noChangeAspect="1" noChangeArrowheads="1"/>
          </p:cNvPicPr>
          <p:nvPr/>
        </p:nvPicPr>
        <p:blipFill>
          <a:blip r:embed="rId13"/>
          <a:srcRect/>
          <a:stretch>
            <a:fillRect/>
          </a:stretch>
        </p:blipFill>
        <p:spPr bwMode="auto">
          <a:xfrm>
            <a:off x="0" y="762000"/>
            <a:ext cx="9144000" cy="3962400"/>
          </a:xfrm>
          <a:prstGeom prst="rect">
            <a:avLst/>
          </a:prstGeom>
          <a:noFill/>
          <a:ln w="9525">
            <a:noFill/>
            <a:miter lim="800000"/>
            <a:headEnd/>
            <a:tailEnd/>
          </a:ln>
        </p:spPr>
      </p:pic>
      <p:graphicFrame>
        <p:nvGraphicFramePr>
          <p:cNvPr id="1026" name="Object 1029"/>
          <p:cNvGraphicFramePr>
            <a:graphicFrameLocks noChangeAspect="1"/>
          </p:cNvGraphicFramePr>
          <p:nvPr/>
        </p:nvGraphicFramePr>
        <p:xfrm>
          <a:off x="164958" y="685800"/>
          <a:ext cx="8659456" cy="6172200"/>
        </p:xfrm>
        <a:graphic>
          <a:graphicData uri="http://schemas.openxmlformats.org/presentationml/2006/ole">
            <p:oleObj spid="_x0000_s1026" r:id="rId14" imgW="6096000" imgH="4343400" progId="Word.Picture.8">
              <p:embed/>
            </p:oleObj>
          </a:graphicData>
        </a:graphic>
      </p:graphicFrame>
      <p:pic>
        <p:nvPicPr>
          <p:cNvPr id="1027" name="Picture 3"/>
          <p:cNvPicPr>
            <a:picLocks noChangeAspect="1" noChangeArrowheads="1"/>
          </p:cNvPicPr>
          <p:nvPr/>
        </p:nvPicPr>
        <p:blipFill>
          <a:blip r:embed="rId15"/>
          <a:srcRect/>
          <a:stretch>
            <a:fillRect/>
          </a:stretch>
        </p:blipFill>
        <p:spPr bwMode="auto">
          <a:xfrm>
            <a:off x="-207963" y="-55563"/>
            <a:ext cx="9561513" cy="69707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additive="base">
                                        <p:cTn id="24" dur="500" fill="hold"/>
                                        <p:tgtEl>
                                          <p:spTgt spid="1026"/>
                                        </p:tgtEl>
                                        <p:attrNameLst>
                                          <p:attrName>ppt_x</p:attrName>
                                        </p:attrNameLst>
                                      </p:cBhvr>
                                      <p:tavLst>
                                        <p:tav tm="0">
                                          <p:val>
                                            <p:strVal val="#ppt_x"/>
                                          </p:val>
                                        </p:tav>
                                        <p:tav tm="100000">
                                          <p:val>
                                            <p:strVal val="#ppt_x"/>
                                          </p:val>
                                        </p:tav>
                                      </p:tavLst>
                                    </p:anim>
                                    <p:anim calcmode="lin" valueType="num">
                                      <p:cBhvr additive="base">
                                        <p:cTn id="2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 calcmode="lin" valueType="num">
                                      <p:cBhvr additive="base">
                                        <p:cTn id="30" dur="500" fill="hold"/>
                                        <p:tgtEl>
                                          <p:spTgt spid="1027"/>
                                        </p:tgtEl>
                                        <p:attrNameLst>
                                          <p:attrName>ppt_x</p:attrName>
                                        </p:attrNameLst>
                                      </p:cBhvr>
                                      <p:tavLst>
                                        <p:tav tm="0">
                                          <p:val>
                                            <p:strVal val="#ppt_x"/>
                                          </p:val>
                                        </p:tav>
                                        <p:tav tm="100000">
                                          <p:val>
                                            <p:strVal val="#ppt_x"/>
                                          </p:val>
                                        </p:tav>
                                      </p:tavLst>
                                    </p:anim>
                                    <p:anim calcmode="lin" valueType="num">
                                      <p:cBhvr additive="base">
                                        <p:cTn id="31"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Get It </a:t>
            </a:r>
            <a:r>
              <a:rPr lang="en-US" sz="2200" dirty="0" smtClean="0"/>
              <a:t>or</a:t>
            </a:r>
            <a:r>
              <a:rPr lang="en-US" dirty="0" smtClean="0"/>
              <a:t> Purchase Request</a:t>
            </a:r>
            <a:endParaRPr lang="en-US" dirty="0"/>
          </a:p>
        </p:txBody>
      </p:sp>
      <p:pic>
        <p:nvPicPr>
          <p:cNvPr id="1026" name="Picture 2"/>
          <p:cNvPicPr>
            <a:picLocks noChangeAspect="1" noChangeArrowheads="1"/>
          </p:cNvPicPr>
          <p:nvPr/>
        </p:nvPicPr>
        <p:blipFill>
          <a:blip r:embed="rId3"/>
          <a:srcRect/>
          <a:stretch>
            <a:fillRect/>
          </a:stretch>
        </p:blipFill>
        <p:spPr bwMode="auto">
          <a:xfrm>
            <a:off x="6019800" y="685800"/>
            <a:ext cx="3048000" cy="167154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l="36275"/>
          <a:stretch>
            <a:fillRect/>
          </a:stretch>
        </p:blipFill>
        <p:spPr bwMode="auto">
          <a:xfrm>
            <a:off x="228600" y="762000"/>
            <a:ext cx="3078763" cy="1676400"/>
          </a:xfrm>
          <a:prstGeom prst="rect">
            <a:avLst/>
          </a:prstGeom>
          <a:noFill/>
          <a:ln w="9525">
            <a:noFill/>
            <a:miter lim="800000"/>
            <a:headEnd/>
            <a:tailEnd/>
          </a:ln>
          <a:effectLst/>
        </p:spPr>
      </p:pic>
      <p:sp>
        <p:nvSpPr>
          <p:cNvPr id="1028" name="Rectangle 4"/>
          <p:cNvSpPr>
            <a:spLocks noChangeArrowheads="1"/>
          </p:cNvSpPr>
          <p:nvPr/>
        </p:nvSpPr>
        <p:spPr bwMode="auto">
          <a:xfrm>
            <a:off x="228600" y="2667000"/>
            <a:ext cx="28194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Interlibrary Loan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Borrow Direct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Document Delivery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Get It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IDS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Information Delivery Service Request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Interlending</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Interlibrary Loan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InterLibrary</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Service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Place Requests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Request It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Requests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Resource Sharing</a:t>
            </a:r>
            <a:endParaRPr kumimoji="0" lang="en-US" sz="1400" b="0" i="0" u="none" strike="noStrike" cap="none" normalizeH="0" baseline="0" dirty="0" smtClean="0">
              <a:ln>
                <a:noFill/>
              </a:ln>
              <a:solidFill>
                <a:schemeClr val="tx1"/>
              </a:solidFill>
              <a:effectLst/>
              <a:latin typeface="Arial" pitchFamily="34" charset="0"/>
            </a:endParaRPr>
          </a:p>
        </p:txBody>
      </p:sp>
      <p:sp>
        <p:nvSpPr>
          <p:cNvPr id="1030" name="Rectangle 6"/>
          <p:cNvSpPr>
            <a:spLocks noChangeArrowheads="1"/>
          </p:cNvSpPr>
          <p:nvPr/>
        </p:nvSpPr>
        <p:spPr bwMode="auto">
          <a:xfrm>
            <a:off x="5943600" y="2381339"/>
            <a:ext cx="3352800" cy="4324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Just-in-Time Acquisitions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Acquisitions Order Forms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Book Order form</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Book Purchase Recommendation</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Book Purchase Request Form</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Book Request Form</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Book Suggestion Form</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Collection Development</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Library Collections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Library Order Recommendation</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Library Recommendation Form</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Materials Request</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Material Selections Policy</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New Materials Order</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Order Items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Recommendation</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Request</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Requests for Library Collection</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Recommend a Purchase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Request a Purchase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Suggest a Purchase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Suggest a Title for the Collection</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Suggest New Library Material</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Suggestions for Acquisition</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Titles to consider for Library Purchase</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Flowchart: Merge 7"/>
          <p:cNvSpPr/>
          <p:nvPr/>
        </p:nvSpPr>
        <p:spPr>
          <a:xfrm>
            <a:off x="2514600" y="2895600"/>
            <a:ext cx="3276600" cy="2438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Requests are opportunities</a:t>
            </a:r>
            <a:endParaRPr lang="en-US"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Parallel Partnerships</a:t>
            </a:r>
            <a:endParaRPr lang="en-US" dirty="0"/>
          </a:p>
        </p:txBody>
      </p:sp>
      <p:pic>
        <p:nvPicPr>
          <p:cNvPr id="3" name="Picture 15"/>
          <p:cNvPicPr>
            <a:picLocks noChangeAspect="1" noChangeArrowheads="1"/>
          </p:cNvPicPr>
          <p:nvPr/>
        </p:nvPicPr>
        <p:blipFill>
          <a:blip r:embed="rId3"/>
          <a:srcRect/>
          <a:stretch>
            <a:fillRect/>
          </a:stretch>
        </p:blipFill>
        <p:spPr bwMode="auto">
          <a:xfrm>
            <a:off x="0" y="1828800"/>
            <a:ext cx="9144000" cy="502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8600" y="1143000"/>
            <a:ext cx="8458200" cy="4586287"/>
          </a:xfrm>
          <a:prstGeom prst="rect">
            <a:avLst/>
          </a:prstGeom>
          <a:noFill/>
          <a:ln w="9525">
            <a:noFill/>
            <a:miter lim="800000"/>
            <a:headEnd/>
            <a:tailEnd/>
          </a:ln>
        </p:spPr>
        <p:txBody>
          <a:bodyPr>
            <a:spAutoFit/>
          </a:bodyPr>
          <a:lstStyle/>
          <a:p>
            <a:pPr marL="342900" indent="-342900">
              <a:spcBef>
                <a:spcPct val="50000"/>
              </a:spcBef>
            </a:pPr>
            <a:r>
              <a:rPr lang="en-US" sz="2400" b="1" dirty="0">
                <a:latin typeface="Calibri" pitchFamily="34" charset="0"/>
              </a:rPr>
              <a:t>Digitize on Demand </a:t>
            </a:r>
            <a:r>
              <a:rPr lang="en-US" sz="2400" dirty="0">
                <a:latin typeface="Calibri" pitchFamily="34" charset="0"/>
              </a:rPr>
              <a:t>for ILL &amp; Digital Library…</a:t>
            </a:r>
            <a:endParaRPr lang="en-US" sz="2400" i="1" dirty="0">
              <a:latin typeface="Calibri" pitchFamily="34" charset="0"/>
            </a:endParaRPr>
          </a:p>
          <a:p>
            <a:pPr marL="800100" lvl="1" indent="-342900">
              <a:spcBef>
                <a:spcPct val="50000"/>
              </a:spcBef>
            </a:pPr>
            <a:r>
              <a:rPr lang="en-US" sz="1600" dirty="0">
                <a:latin typeface="Calibri" pitchFamily="34" charset="0"/>
              </a:rPr>
              <a:t>“Small items that are too fragile to circulate on interlibrary loan are usually supplied through a photocopy. But photocopying often shortens the life of the original… LOC now scans this type of material and delivers the images via the Web… A scanned item will be accessible from this page for at least six months… then be permanently accessible from the Library of Congress catalog…, and an 856 tag will also be added for the DLC holdings record in OCLC.”</a:t>
            </a:r>
          </a:p>
          <a:p>
            <a:pPr marL="800100" lvl="1" indent="-342900">
              <a:spcBef>
                <a:spcPct val="50000"/>
              </a:spcBef>
            </a:pPr>
            <a:r>
              <a:rPr lang="en-US" sz="2000" dirty="0">
                <a:latin typeface="Calibri" pitchFamily="34" charset="0"/>
              </a:rPr>
              <a:t>Digital Interlibrary Loan, Library of Congress: </a:t>
            </a:r>
            <a:r>
              <a:rPr lang="en-US" sz="2000" dirty="0">
                <a:latin typeface="Calibri" pitchFamily="34" charset="0"/>
                <a:hlinkClick r:id="rId3"/>
              </a:rPr>
              <a:t>http://www.loc.gov/rr/loan/illscanhome.html</a:t>
            </a:r>
            <a:r>
              <a:rPr lang="en-US" sz="2000" dirty="0">
                <a:latin typeface="Calibri" pitchFamily="34" charset="0"/>
              </a:rPr>
              <a:t> </a:t>
            </a:r>
          </a:p>
          <a:p>
            <a:pPr marL="800100" lvl="1" indent="-342900">
              <a:spcBef>
                <a:spcPct val="50000"/>
              </a:spcBef>
            </a:pPr>
            <a:r>
              <a:rPr lang="en-US" sz="2000" dirty="0">
                <a:latin typeface="Calibri" pitchFamily="34" charset="0"/>
              </a:rPr>
              <a:t>Others doing this…</a:t>
            </a:r>
          </a:p>
          <a:p>
            <a:pPr marL="1257300" lvl="2" indent="-342900">
              <a:spcBef>
                <a:spcPct val="50000"/>
              </a:spcBef>
              <a:buFontTx/>
              <a:buChar char="•"/>
            </a:pPr>
            <a:r>
              <a:rPr lang="en-US" sz="2000" dirty="0">
                <a:latin typeface="Calibri" pitchFamily="34" charset="0"/>
              </a:rPr>
              <a:t>National Library of Australia, for public domain Australian works that are requested by ILL: </a:t>
            </a:r>
            <a:r>
              <a:rPr lang="en-US" sz="2000" dirty="0">
                <a:latin typeface="Calibri" pitchFamily="34" charset="0"/>
                <a:hlinkClick r:id="rId4"/>
              </a:rPr>
              <a:t>http://www.nla.gov.au/policy/digitisation.html</a:t>
            </a:r>
            <a:r>
              <a:rPr lang="en-US" sz="2000" dirty="0">
                <a:latin typeface="Calibri" pitchFamily="34" charset="0"/>
              </a:rPr>
              <a:t> </a:t>
            </a:r>
          </a:p>
          <a:p>
            <a:pPr marL="1257300" lvl="2" indent="-342900">
              <a:spcBef>
                <a:spcPct val="50000"/>
              </a:spcBef>
              <a:buFontTx/>
              <a:buChar char="•"/>
            </a:pPr>
            <a:r>
              <a:rPr lang="en-US" sz="2000" dirty="0">
                <a:latin typeface="Calibri" pitchFamily="34" charset="0"/>
              </a:rPr>
              <a:t>Europe </a:t>
            </a:r>
            <a:r>
              <a:rPr lang="en-US" sz="2000" dirty="0" err="1">
                <a:latin typeface="Calibri" pitchFamily="34" charset="0"/>
              </a:rPr>
              <a:t>eTen</a:t>
            </a:r>
            <a:r>
              <a:rPr lang="en-US" sz="2000" dirty="0">
                <a:latin typeface="Calibri" pitchFamily="34" charset="0"/>
              </a:rPr>
              <a:t> </a:t>
            </a:r>
            <a:r>
              <a:rPr lang="en-US" sz="2000" dirty="0" err="1">
                <a:latin typeface="Calibri" pitchFamily="34" charset="0"/>
              </a:rPr>
              <a:t>DoD</a:t>
            </a:r>
            <a:r>
              <a:rPr lang="en-US" sz="2000" dirty="0">
                <a:latin typeface="Calibri" pitchFamily="34" charset="0"/>
              </a:rPr>
              <a:t>: </a:t>
            </a:r>
            <a:r>
              <a:rPr lang="en-US" sz="2000" dirty="0">
                <a:latin typeface="Calibri" pitchFamily="34" charset="0"/>
                <a:hlinkClick r:id="rId5"/>
              </a:rPr>
              <a:t>http://www.uibk.ac.at/ub/dea/eten/</a:t>
            </a:r>
            <a:r>
              <a:rPr lang="en-US" sz="2000" dirty="0">
                <a:latin typeface="Calibri" pitchFamily="34" charset="0"/>
              </a:rPr>
              <a:t> </a:t>
            </a:r>
          </a:p>
        </p:txBody>
      </p:sp>
      <p:sp>
        <p:nvSpPr>
          <p:cNvPr id="26627" name="Rectangle 3"/>
          <p:cNvSpPr>
            <a:spLocks noGrp="1" noChangeArrowheads="1"/>
          </p:cNvSpPr>
          <p:nvPr>
            <p:ph type="ctrTitle"/>
          </p:nvPr>
        </p:nvSpPr>
        <p:spPr>
          <a:xfrm>
            <a:off x="228600" y="228600"/>
            <a:ext cx="8610600" cy="762000"/>
          </a:xfrm>
        </p:spPr>
        <p:txBody>
          <a:bodyPr>
            <a:noAutofit/>
          </a:bodyPr>
          <a:lstStyle/>
          <a:p>
            <a:pPr algn="l" eaLnBrk="1" hangingPunct="1"/>
            <a:r>
              <a:rPr lang="en-US" sz="2800" b="1" dirty="0" smtClean="0"/>
              <a:t>Example partnerships Digital Library &amp; ILL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0" y="0"/>
            <a:ext cx="9144000" cy="609600"/>
          </a:xfrm>
        </p:spPr>
        <p:txBody>
          <a:bodyPr/>
          <a:lstStyle/>
          <a:p>
            <a:pPr algn="l" eaLnBrk="1" hangingPunct="1"/>
            <a:r>
              <a:rPr lang="en-US" sz="2800" dirty="0" smtClean="0"/>
              <a:t>Digitizing and Printing – </a:t>
            </a:r>
            <a:r>
              <a:rPr lang="en-US" sz="2400" dirty="0" smtClean="0"/>
              <a:t>Borrowing options for medium rare </a:t>
            </a:r>
          </a:p>
        </p:txBody>
      </p:sp>
      <p:sp>
        <p:nvSpPr>
          <p:cNvPr id="27651" name="Text Box 3"/>
          <p:cNvSpPr txBox="1">
            <a:spLocks noChangeArrowheads="1"/>
          </p:cNvSpPr>
          <p:nvPr/>
        </p:nvSpPr>
        <p:spPr bwMode="auto">
          <a:xfrm>
            <a:off x="0" y="609600"/>
            <a:ext cx="9144000" cy="396875"/>
          </a:xfrm>
          <a:prstGeom prst="rect">
            <a:avLst/>
          </a:prstGeom>
          <a:noFill/>
          <a:ln w="9525">
            <a:noFill/>
            <a:miter lim="800000"/>
            <a:headEnd/>
            <a:tailEnd/>
          </a:ln>
        </p:spPr>
        <p:txBody>
          <a:bodyPr>
            <a:spAutoFit/>
          </a:bodyPr>
          <a:lstStyle/>
          <a:p>
            <a:r>
              <a:rPr lang="en-US" sz="2000" b="1">
                <a:latin typeface="Calibri" pitchFamily="34" charset="0"/>
              </a:rPr>
              <a:t>Print on Demand</a:t>
            </a:r>
            <a:r>
              <a:rPr lang="en-US">
                <a:latin typeface="Calibri" pitchFamily="34" charset="0"/>
              </a:rPr>
              <a:t> - a solution to rare material ILL, or another acquisitions program?</a:t>
            </a:r>
          </a:p>
        </p:txBody>
      </p:sp>
      <p:sp>
        <p:nvSpPr>
          <p:cNvPr id="27652" name="Rectangle 5"/>
          <p:cNvSpPr>
            <a:spLocks noChangeArrowheads="1"/>
          </p:cNvSpPr>
          <p:nvPr/>
        </p:nvSpPr>
        <p:spPr bwMode="auto">
          <a:xfrm>
            <a:off x="228600" y="1093788"/>
            <a:ext cx="8763000" cy="1922462"/>
          </a:xfrm>
          <a:prstGeom prst="rect">
            <a:avLst/>
          </a:prstGeom>
          <a:noFill/>
          <a:ln w="9525">
            <a:noFill/>
            <a:miter lim="800000"/>
            <a:headEnd/>
            <a:tailEnd/>
          </a:ln>
        </p:spPr>
        <p:txBody>
          <a:bodyPr anchor="ctr">
            <a:spAutoFit/>
          </a:bodyPr>
          <a:lstStyle/>
          <a:p>
            <a:r>
              <a:rPr lang="en-US">
                <a:latin typeface="Calibri" pitchFamily="34" charset="0"/>
              </a:rPr>
              <a:t>There are over 12K books from the Michigan Historical Reprint Series in Amazon; prices range between $12-$43.</a:t>
            </a:r>
          </a:p>
          <a:p>
            <a:endParaRPr lang="en-US" sz="1200">
              <a:latin typeface="Calibri" pitchFamily="34" charset="0"/>
            </a:endParaRPr>
          </a:p>
          <a:p>
            <a:r>
              <a:rPr lang="en-US">
                <a:latin typeface="Calibri" pitchFamily="34" charset="0"/>
              </a:rPr>
              <a:t>“Print-on-demand is an attractive alternative for scholars on a budget. Another top seller, the 1898 textbook "A Treatise on Universal Algebra with Applications" by Alfred North Whitehead, is available from Cornell for $35.99 versus $600 for the original from a used book dealer. “ </a:t>
            </a:r>
            <a:r>
              <a:rPr lang="en-US" sz="1400">
                <a:latin typeface="Calibri" pitchFamily="34" charset="0"/>
                <a:hlinkClick r:id="rId3"/>
              </a:rPr>
              <a:t>http://www.news.cornell.edu/stories/April07/LibAmazon.dea.html</a:t>
            </a:r>
            <a:r>
              <a:rPr lang="en-US" sz="1400">
                <a:latin typeface="Calibri" pitchFamily="34" charset="0"/>
              </a:rPr>
              <a:t>   </a:t>
            </a:r>
          </a:p>
        </p:txBody>
      </p:sp>
      <p:pic>
        <p:nvPicPr>
          <p:cNvPr id="27653" name="Picture 6"/>
          <p:cNvPicPr>
            <a:picLocks noChangeAspect="1" noChangeArrowheads="1"/>
          </p:cNvPicPr>
          <p:nvPr/>
        </p:nvPicPr>
        <p:blipFill>
          <a:blip r:embed="rId4"/>
          <a:srcRect/>
          <a:stretch>
            <a:fillRect/>
          </a:stretch>
        </p:blipFill>
        <p:spPr bwMode="auto">
          <a:xfrm>
            <a:off x="0" y="3089275"/>
            <a:ext cx="5943600" cy="3768725"/>
          </a:xfrm>
          <a:prstGeom prst="rect">
            <a:avLst/>
          </a:prstGeom>
          <a:noFill/>
          <a:ln w="9525">
            <a:noFill/>
            <a:miter lim="800000"/>
            <a:headEnd/>
            <a:tailEnd/>
          </a:ln>
        </p:spPr>
      </p:pic>
      <p:pic>
        <p:nvPicPr>
          <p:cNvPr id="27654" name="Picture 4"/>
          <p:cNvPicPr>
            <a:picLocks noChangeAspect="1" noChangeArrowheads="1"/>
          </p:cNvPicPr>
          <p:nvPr/>
        </p:nvPicPr>
        <p:blipFill>
          <a:blip r:embed="rId5"/>
          <a:srcRect/>
          <a:stretch>
            <a:fillRect/>
          </a:stretch>
        </p:blipFill>
        <p:spPr bwMode="auto">
          <a:xfrm>
            <a:off x="5521325" y="3124200"/>
            <a:ext cx="362267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228600" y="228600"/>
            <a:ext cx="8229600" cy="609600"/>
          </a:xfrm>
        </p:spPr>
        <p:txBody>
          <a:bodyPr>
            <a:normAutofit fontScale="90000"/>
          </a:bodyPr>
          <a:lstStyle/>
          <a:p>
            <a:pPr algn="l"/>
            <a:r>
              <a:rPr lang="en-US" sz="3200" dirty="0"/>
              <a:t>Reference, ILL, </a:t>
            </a:r>
            <a:r>
              <a:rPr lang="en-US" sz="3200" dirty="0" smtClean="0"/>
              <a:t>Collection Development Partnerships</a:t>
            </a:r>
            <a:endParaRPr lang="en-US" sz="3200" dirty="0"/>
          </a:p>
        </p:txBody>
      </p:sp>
      <p:sp>
        <p:nvSpPr>
          <p:cNvPr id="71683" name="Text Box 3"/>
          <p:cNvSpPr txBox="1">
            <a:spLocks noChangeArrowheads="1"/>
          </p:cNvSpPr>
          <p:nvPr/>
        </p:nvSpPr>
        <p:spPr bwMode="auto">
          <a:xfrm>
            <a:off x="685800" y="1066800"/>
            <a:ext cx="7467600" cy="4154984"/>
          </a:xfrm>
          <a:prstGeom prst="rect">
            <a:avLst/>
          </a:prstGeom>
          <a:noFill/>
          <a:ln w="9525">
            <a:noFill/>
            <a:miter lim="800000"/>
            <a:headEnd/>
            <a:tailEnd/>
          </a:ln>
          <a:effectLst/>
        </p:spPr>
        <p:txBody>
          <a:bodyPr wrap="square">
            <a:spAutoFit/>
          </a:bodyPr>
          <a:lstStyle/>
          <a:p>
            <a:pPr marL="457200" indent="-457200">
              <a:spcBef>
                <a:spcPct val="50000"/>
              </a:spcBef>
            </a:pPr>
            <a:r>
              <a:rPr lang="en-US" sz="2400" dirty="0" smtClean="0"/>
              <a:t>	Request for Grey/Gray </a:t>
            </a:r>
            <a:r>
              <a:rPr lang="en-US" sz="2400" dirty="0"/>
              <a:t>Literature or unpublished </a:t>
            </a:r>
            <a:r>
              <a:rPr lang="en-US" sz="2400" dirty="0" smtClean="0"/>
              <a:t>materials are golden opportunities for collection development, ILL, and reference.  </a:t>
            </a:r>
          </a:p>
          <a:p>
            <a:pPr marL="342900" indent="-342900">
              <a:spcBef>
                <a:spcPct val="50000"/>
              </a:spcBef>
            </a:pPr>
            <a:r>
              <a:rPr lang="en-US" sz="2400" dirty="0" smtClean="0"/>
              <a:t>How do we handle requests for </a:t>
            </a:r>
            <a:r>
              <a:rPr lang="en-US" sz="2400" dirty="0"/>
              <a:t>unpublished materials</a:t>
            </a:r>
            <a:r>
              <a:rPr lang="en-US" sz="2400" dirty="0" smtClean="0"/>
              <a:t>? </a:t>
            </a:r>
          </a:p>
          <a:p>
            <a:pPr marL="342900" indent="-342900">
              <a:spcBef>
                <a:spcPct val="50000"/>
              </a:spcBef>
              <a:buFontTx/>
              <a:buChar char="•"/>
            </a:pPr>
            <a:r>
              <a:rPr lang="en-US" sz="2400" dirty="0" smtClean="0"/>
              <a:t>Opportunities to teach  about scholarly publishing, connect user to subject librarian, or user to author?</a:t>
            </a:r>
            <a:endParaRPr lang="en-US" sz="2400" dirty="0"/>
          </a:p>
          <a:p>
            <a:pPr marL="342900" indent="-342900">
              <a:spcBef>
                <a:spcPct val="50000"/>
              </a:spcBef>
              <a:buFontTx/>
              <a:buChar char="•"/>
            </a:pPr>
            <a:r>
              <a:rPr lang="en-US" sz="2400" dirty="0" smtClean="0"/>
              <a:t>Do you treat the request as </a:t>
            </a:r>
            <a:r>
              <a:rPr lang="en-US" sz="2400" dirty="0"/>
              <a:t>copies; non-</a:t>
            </a:r>
            <a:r>
              <a:rPr lang="en-US" sz="2400" dirty="0" err="1"/>
              <a:t>returnables</a:t>
            </a:r>
            <a:r>
              <a:rPr lang="en-US" sz="2400" dirty="0"/>
              <a:t>?</a:t>
            </a:r>
          </a:p>
          <a:p>
            <a:pPr marL="342900" indent="-342900">
              <a:spcBef>
                <a:spcPct val="50000"/>
              </a:spcBef>
              <a:buFontTx/>
              <a:buChar char="•"/>
            </a:pPr>
            <a:r>
              <a:rPr lang="en-US" sz="2400" dirty="0"/>
              <a:t>Why </a:t>
            </a:r>
            <a:r>
              <a:rPr lang="en-US" sz="2400" dirty="0" smtClean="0"/>
              <a:t>not acquire and catalog, or request rights to digitally maintain an open access copy from the author? </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4800600" y="3962400"/>
            <a:ext cx="4343400" cy="2057400"/>
          </a:xfrm>
        </p:spPr>
        <p:txBody>
          <a:bodyPr/>
          <a:lstStyle/>
          <a:p>
            <a:r>
              <a:rPr lang="en-US" sz="2800"/>
              <a:t>“I wish that I could jump</a:t>
            </a:r>
            <a:br>
              <a:rPr lang="en-US" sz="2800"/>
            </a:br>
            <a:r>
              <a:rPr lang="en-US" sz="2800"/>
              <a:t>into a book…”</a:t>
            </a:r>
            <a:br>
              <a:rPr lang="en-US" sz="2800"/>
            </a:br>
            <a:r>
              <a:rPr lang="en-US" sz="1200"/>
              <a:t>Kate Oberlander</a:t>
            </a:r>
            <a:endParaRPr lang="en-US" sz="2800"/>
          </a:p>
        </p:txBody>
      </p:sp>
      <p:pic>
        <p:nvPicPr>
          <p:cNvPr id="173059" name="Picture 3"/>
          <p:cNvPicPr>
            <a:picLocks noChangeAspect="1" noChangeArrowheads="1"/>
          </p:cNvPicPr>
          <p:nvPr/>
        </p:nvPicPr>
        <p:blipFill>
          <a:blip r:embed="rId3"/>
          <a:srcRect/>
          <a:stretch>
            <a:fillRect/>
          </a:stretch>
        </p:blipFill>
        <p:spPr bwMode="auto">
          <a:xfrm>
            <a:off x="4267200" y="0"/>
            <a:ext cx="4876800" cy="3278188"/>
          </a:xfrm>
          <a:prstGeom prst="rect">
            <a:avLst/>
          </a:prstGeom>
          <a:noFill/>
          <a:ln w="9525" algn="ctr">
            <a:noFill/>
            <a:miter lim="800000"/>
            <a:headEnd/>
            <a:tailEnd/>
          </a:ln>
          <a:effectLst/>
        </p:spPr>
      </p:pic>
      <p:pic>
        <p:nvPicPr>
          <p:cNvPr id="173060" name="Picture 4"/>
          <p:cNvPicPr>
            <a:picLocks noChangeAspect="1" noChangeArrowheads="1"/>
          </p:cNvPicPr>
          <p:nvPr/>
        </p:nvPicPr>
        <p:blipFill>
          <a:blip r:embed="rId4"/>
          <a:srcRect/>
          <a:stretch>
            <a:fillRect/>
          </a:stretch>
        </p:blipFill>
        <p:spPr bwMode="auto">
          <a:xfrm>
            <a:off x="0" y="2857500"/>
            <a:ext cx="4800600" cy="4000500"/>
          </a:xfrm>
          <a:prstGeom prst="rect">
            <a:avLst/>
          </a:prstGeom>
          <a:noFill/>
          <a:ln w="9525" algn="ctr">
            <a:noFill/>
            <a:miter lim="800000"/>
            <a:headEnd/>
            <a:tailEnd/>
          </a:ln>
          <a:effectLst/>
        </p:spPr>
      </p:pic>
      <p:sp>
        <p:nvSpPr>
          <p:cNvPr id="173061" name="Text Box 5"/>
          <p:cNvSpPr txBox="1">
            <a:spLocks noChangeArrowheads="1"/>
          </p:cNvSpPr>
          <p:nvPr/>
        </p:nvSpPr>
        <p:spPr bwMode="auto">
          <a:xfrm>
            <a:off x="76200" y="465451"/>
            <a:ext cx="4038600" cy="1668149"/>
          </a:xfrm>
          <a:prstGeom prst="rect">
            <a:avLst/>
          </a:prstGeom>
          <a:noFill/>
          <a:ln w="9525">
            <a:noFill/>
            <a:miter lim="800000"/>
            <a:headEnd/>
            <a:tailEnd/>
          </a:ln>
          <a:effectLst/>
        </p:spPr>
        <p:txBody>
          <a:bodyPr>
            <a:spAutoFit/>
          </a:bodyPr>
          <a:lstStyle/>
          <a:p>
            <a:pPr>
              <a:lnSpc>
                <a:spcPct val="90000"/>
              </a:lnSpc>
              <a:spcBef>
                <a:spcPct val="50000"/>
              </a:spcBef>
            </a:pPr>
            <a:r>
              <a:rPr lang="en-US" sz="3200" dirty="0" smtClean="0"/>
              <a:t>Jumping ahead…</a:t>
            </a:r>
          </a:p>
          <a:p>
            <a:pPr>
              <a:lnSpc>
                <a:spcPct val="90000"/>
              </a:lnSpc>
              <a:spcBef>
                <a:spcPct val="50000"/>
              </a:spcBef>
            </a:pPr>
            <a:r>
              <a:rPr lang="en-US" sz="3200" dirty="0" smtClean="0"/>
              <a:t>Each request may be a glimpse into the future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3"/>
          </a:xfrm>
        </p:spPr>
        <p:txBody>
          <a:bodyPr rtlCol="0">
            <a:normAutofit fontScale="90000"/>
          </a:bodyPr>
          <a:lstStyle/>
          <a:p>
            <a:pPr eaLnBrk="1" fontAlgn="auto" hangingPunct="1">
              <a:spcAft>
                <a:spcPts val="0"/>
              </a:spcAft>
              <a:defRPr/>
            </a:pPr>
            <a:r>
              <a:rPr lang="en-US" dirty="0" smtClean="0"/>
              <a:t>Future of Request Workflow</a:t>
            </a:r>
            <a:endParaRPr lang="en-US" dirty="0"/>
          </a:p>
        </p:txBody>
      </p:sp>
      <p:sp>
        <p:nvSpPr>
          <p:cNvPr id="5" name="TextBox 4"/>
          <p:cNvSpPr txBox="1"/>
          <p:nvPr/>
        </p:nvSpPr>
        <p:spPr>
          <a:xfrm>
            <a:off x="228600" y="838200"/>
            <a:ext cx="8686800" cy="5878532"/>
          </a:xfrm>
          <a:prstGeom prst="rect">
            <a:avLst/>
          </a:prstGeom>
          <a:noFill/>
        </p:spPr>
        <p:txBody>
          <a:bodyPr>
            <a:spAutoFit/>
          </a:bodyPr>
          <a:lstStyle/>
          <a:p>
            <a:pPr fontAlgn="auto">
              <a:spcBef>
                <a:spcPts val="0"/>
              </a:spcBef>
              <a:spcAft>
                <a:spcPts val="0"/>
              </a:spcAft>
              <a:defRPr/>
            </a:pPr>
            <a:r>
              <a:rPr lang="en-US" sz="2800" dirty="0">
                <a:latin typeface="+mn-lt"/>
              </a:rPr>
              <a:t>Predictions for the next </a:t>
            </a:r>
            <a:r>
              <a:rPr lang="en-US" sz="2800" dirty="0" smtClean="0">
                <a:latin typeface="+mn-lt"/>
              </a:rPr>
              <a:t>2-3 </a:t>
            </a:r>
            <a:r>
              <a:rPr lang="en-US" sz="2800" dirty="0">
                <a:latin typeface="+mn-lt"/>
              </a:rPr>
              <a:t>years?</a:t>
            </a:r>
          </a:p>
          <a:p>
            <a:pPr marL="514350" indent="-514350" fontAlgn="auto">
              <a:spcBef>
                <a:spcPts val="0"/>
              </a:spcBef>
              <a:spcAft>
                <a:spcPts val="0"/>
              </a:spcAft>
              <a:buFont typeface="Arial" pitchFamily="34" charset="0"/>
              <a:buChar char="•"/>
              <a:defRPr/>
            </a:pPr>
            <a:r>
              <a:rPr lang="en-US" sz="2400" dirty="0" smtClean="0">
                <a:latin typeface="+mn-lt"/>
              </a:rPr>
              <a:t>Strategic purchasing </a:t>
            </a:r>
            <a:r>
              <a:rPr lang="en-US" sz="2400" dirty="0">
                <a:latin typeface="+mn-lt"/>
              </a:rPr>
              <a:t>new/used print books will get easier </a:t>
            </a:r>
            <a:r>
              <a:rPr lang="en-US" sz="2400" dirty="0" smtClean="0">
                <a:latin typeface="+mn-lt"/>
              </a:rPr>
              <a:t>in the context of new workflow:</a:t>
            </a:r>
          </a:p>
          <a:p>
            <a:pPr marL="971550" lvl="1" indent="-514350">
              <a:buFont typeface="Arial" pitchFamily="34" charset="0"/>
              <a:buChar char="•"/>
              <a:defRPr/>
            </a:pPr>
            <a:r>
              <a:rPr lang="en-US" sz="2400" dirty="0" smtClean="0">
                <a:latin typeface="+mn-lt"/>
              </a:rPr>
              <a:t>Automated purchase price and lending fees comparisons</a:t>
            </a:r>
          </a:p>
          <a:p>
            <a:pPr marL="971550" lvl="1" indent="-514350">
              <a:buFont typeface="Arial" pitchFamily="34" charset="0"/>
              <a:buChar char="•"/>
              <a:defRPr/>
            </a:pPr>
            <a:r>
              <a:rPr lang="en-US" sz="2400" dirty="0" smtClean="0"/>
              <a:t>New supply chain options and services</a:t>
            </a:r>
          </a:p>
          <a:p>
            <a:pPr marL="971550" lvl="1" indent="-514350">
              <a:buFont typeface="Arial" pitchFamily="34" charset="0"/>
              <a:buChar char="•"/>
              <a:defRPr/>
            </a:pPr>
            <a:r>
              <a:rPr lang="en-US" sz="2400" dirty="0" smtClean="0"/>
              <a:t>Machine readable collection development profiles</a:t>
            </a:r>
            <a:endParaRPr lang="en-US" sz="2400" dirty="0">
              <a:latin typeface="+mn-lt"/>
            </a:endParaRPr>
          </a:p>
          <a:p>
            <a:pPr marL="514350" indent="-514350" fontAlgn="auto">
              <a:spcBef>
                <a:spcPts val="0"/>
              </a:spcBef>
              <a:spcAft>
                <a:spcPts val="0"/>
              </a:spcAft>
              <a:defRPr/>
            </a:pPr>
            <a:endParaRPr lang="en-US" sz="900" dirty="0">
              <a:latin typeface="+mn-lt"/>
            </a:endParaRPr>
          </a:p>
          <a:p>
            <a:pPr marL="514350" indent="-514350" fontAlgn="auto">
              <a:spcBef>
                <a:spcPts val="0"/>
              </a:spcBef>
              <a:spcAft>
                <a:spcPts val="0"/>
              </a:spcAft>
              <a:buFont typeface="Arial" pitchFamily="34" charset="0"/>
              <a:buChar char="•"/>
              <a:defRPr/>
            </a:pPr>
            <a:r>
              <a:rPr lang="en-US" sz="2400" dirty="0">
                <a:latin typeface="+mn-lt"/>
              </a:rPr>
              <a:t>Full-text access via Google Books and Live Books can fill almost all requests for materials published before 1923. </a:t>
            </a:r>
          </a:p>
          <a:p>
            <a:pPr marL="514350" indent="-514350" fontAlgn="auto">
              <a:spcBef>
                <a:spcPts val="0"/>
              </a:spcBef>
              <a:spcAft>
                <a:spcPts val="0"/>
              </a:spcAft>
              <a:buFont typeface="Arial" pitchFamily="34" charset="0"/>
              <a:buChar char="•"/>
              <a:defRPr/>
            </a:pPr>
            <a:endParaRPr lang="en-US" sz="900" dirty="0">
              <a:latin typeface="+mn-lt"/>
            </a:endParaRPr>
          </a:p>
          <a:p>
            <a:pPr marL="514350" indent="-514350" fontAlgn="auto">
              <a:spcBef>
                <a:spcPts val="0"/>
              </a:spcBef>
              <a:spcAft>
                <a:spcPts val="0"/>
              </a:spcAft>
              <a:buFont typeface="Arial" pitchFamily="34" charset="0"/>
              <a:buChar char="•"/>
              <a:defRPr/>
            </a:pPr>
            <a:r>
              <a:rPr lang="en-US" sz="2400" dirty="0">
                <a:latin typeface="+mn-lt"/>
              </a:rPr>
              <a:t>Print on Demand for Google Book, </a:t>
            </a:r>
            <a:r>
              <a:rPr lang="en-US" sz="2400" strike="sngStrike" dirty="0">
                <a:latin typeface="+mn-lt"/>
              </a:rPr>
              <a:t>Live Books</a:t>
            </a:r>
            <a:r>
              <a:rPr lang="en-US" sz="2400" dirty="0">
                <a:latin typeface="+mn-lt"/>
              </a:rPr>
              <a:t>, and Amazon is an attractive alternative to </a:t>
            </a:r>
            <a:r>
              <a:rPr lang="en-US" sz="2400" dirty="0" smtClean="0">
                <a:latin typeface="+mn-lt"/>
              </a:rPr>
              <a:t>ILL under certain conditions.</a:t>
            </a:r>
            <a:endParaRPr lang="en-US" sz="2400" dirty="0">
              <a:latin typeface="+mn-lt"/>
            </a:endParaRPr>
          </a:p>
          <a:p>
            <a:pPr marL="514350" indent="-514350" fontAlgn="auto">
              <a:spcBef>
                <a:spcPts val="0"/>
              </a:spcBef>
              <a:spcAft>
                <a:spcPts val="0"/>
              </a:spcAft>
              <a:buFont typeface="Arial" pitchFamily="34" charset="0"/>
              <a:buChar char="•"/>
              <a:defRPr/>
            </a:pPr>
            <a:endParaRPr lang="en-US" sz="900" dirty="0">
              <a:latin typeface="+mn-lt"/>
            </a:endParaRPr>
          </a:p>
          <a:p>
            <a:pPr marL="514350" indent="-514350" fontAlgn="auto">
              <a:spcBef>
                <a:spcPts val="0"/>
              </a:spcBef>
              <a:spcAft>
                <a:spcPts val="0"/>
              </a:spcAft>
              <a:buFont typeface="Arial" pitchFamily="34" charset="0"/>
              <a:buChar char="•"/>
              <a:defRPr/>
            </a:pPr>
            <a:r>
              <a:rPr lang="en-US" sz="2400" dirty="0">
                <a:latin typeface="+mn-lt"/>
              </a:rPr>
              <a:t>Purchasing full-text articles from pay-per-view will get </a:t>
            </a:r>
            <a:r>
              <a:rPr lang="en-US" sz="2400" dirty="0" smtClean="0">
                <a:latin typeface="+mn-lt"/>
              </a:rPr>
              <a:t>easier and less costly than copyright royalty fees.</a:t>
            </a:r>
            <a:endParaRPr lang="en-US" sz="2400" dirty="0">
              <a:latin typeface="+mn-lt"/>
            </a:endParaRPr>
          </a:p>
          <a:p>
            <a:pPr marL="514350" indent="-514350" fontAlgn="auto">
              <a:spcBef>
                <a:spcPts val="0"/>
              </a:spcBef>
              <a:spcAft>
                <a:spcPts val="0"/>
              </a:spcAft>
              <a:buFont typeface="Arial" pitchFamily="34" charset="0"/>
              <a:buChar char="•"/>
              <a:defRPr/>
            </a:pPr>
            <a:endParaRPr lang="en-US" sz="900" dirty="0">
              <a:latin typeface="+mn-lt"/>
            </a:endParaRPr>
          </a:p>
          <a:p>
            <a:pPr marL="514350" indent="-514350" fontAlgn="auto">
              <a:spcBef>
                <a:spcPts val="0"/>
              </a:spcBef>
              <a:spcAft>
                <a:spcPts val="0"/>
              </a:spcAft>
              <a:buFont typeface="Arial" pitchFamily="34" charset="0"/>
              <a:buChar char="•"/>
              <a:defRPr/>
            </a:pPr>
            <a:r>
              <a:rPr lang="en-US" sz="2400" dirty="0">
                <a:latin typeface="+mn-lt"/>
              </a:rPr>
              <a:t>Service convergence expected between acquisitions &amp; copy cataloging, and ILL.</a:t>
            </a:r>
            <a:endParaRPr lang="en-US" sz="280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rtlCol="0">
            <a:noAutofit/>
          </a:bodyPr>
          <a:lstStyle/>
          <a:p>
            <a:pPr eaLnBrk="1" fontAlgn="auto" hangingPunct="1">
              <a:spcAft>
                <a:spcPts val="0"/>
              </a:spcAft>
              <a:defRPr/>
            </a:pPr>
            <a:r>
              <a:rPr lang="en-US" sz="3600" dirty="0" smtClean="0"/>
              <a:t>How do we redesign Service &amp; Request?</a:t>
            </a:r>
            <a:endParaRPr lang="en-US" sz="3600" dirty="0"/>
          </a:p>
        </p:txBody>
      </p:sp>
      <p:sp>
        <p:nvSpPr>
          <p:cNvPr id="22531" name="TextBox 3"/>
          <p:cNvSpPr txBox="1">
            <a:spLocks noChangeArrowheads="1"/>
          </p:cNvSpPr>
          <p:nvPr/>
        </p:nvSpPr>
        <p:spPr bwMode="auto">
          <a:xfrm>
            <a:off x="304800" y="1295400"/>
            <a:ext cx="8305800" cy="5262979"/>
          </a:xfrm>
          <a:prstGeom prst="rect">
            <a:avLst/>
          </a:prstGeom>
          <a:noFill/>
          <a:ln w="9525">
            <a:noFill/>
            <a:miter lim="800000"/>
            <a:headEnd/>
            <a:tailEnd/>
          </a:ln>
        </p:spPr>
        <p:txBody>
          <a:bodyPr wrap="square">
            <a:spAutoFit/>
          </a:bodyPr>
          <a:lstStyle/>
          <a:p>
            <a:pPr marL="742950" indent="-742950">
              <a:buFont typeface="Arial" charset="0"/>
              <a:buChar char="•"/>
            </a:pPr>
            <a:r>
              <a:rPr lang="en-US" sz="3200" dirty="0">
                <a:latin typeface="Calibri" pitchFamily="34" charset="0"/>
              </a:rPr>
              <a:t>What services do our users want?</a:t>
            </a:r>
          </a:p>
          <a:p>
            <a:pPr marL="742950" indent="-742950"/>
            <a:endParaRPr lang="en-US" sz="1000" dirty="0">
              <a:latin typeface="Calibri" pitchFamily="34" charset="0"/>
            </a:endParaRPr>
          </a:p>
          <a:p>
            <a:pPr marL="742950" indent="-742950">
              <a:buFont typeface="Arial" charset="0"/>
              <a:buChar char="•"/>
            </a:pPr>
            <a:r>
              <a:rPr lang="en-US" sz="3200" dirty="0">
                <a:latin typeface="Calibri" pitchFamily="34" charset="0"/>
              </a:rPr>
              <a:t>What resources make sense?</a:t>
            </a:r>
          </a:p>
          <a:p>
            <a:pPr marL="742950" indent="-742950">
              <a:buFont typeface="Arial" charset="0"/>
              <a:buChar char="•"/>
            </a:pPr>
            <a:endParaRPr lang="en-US" sz="1000" dirty="0">
              <a:latin typeface="Calibri" pitchFamily="34" charset="0"/>
            </a:endParaRPr>
          </a:p>
          <a:p>
            <a:pPr marL="742950" indent="-742950">
              <a:buFont typeface="Arial" charset="0"/>
              <a:buChar char="•"/>
            </a:pPr>
            <a:r>
              <a:rPr lang="en-US" sz="3200" dirty="0">
                <a:latin typeface="Calibri" pitchFamily="34" charset="0"/>
              </a:rPr>
              <a:t>What strategies make sense?</a:t>
            </a:r>
          </a:p>
          <a:p>
            <a:pPr marL="742950" indent="-742950">
              <a:buFont typeface="Arial" charset="0"/>
              <a:buChar char="•"/>
            </a:pPr>
            <a:endParaRPr lang="en-US" sz="1000" dirty="0">
              <a:latin typeface="Calibri" pitchFamily="34" charset="0"/>
            </a:endParaRPr>
          </a:p>
          <a:p>
            <a:pPr marL="742950" indent="-742950">
              <a:buFont typeface="Arial" charset="0"/>
              <a:buChar char="•"/>
            </a:pPr>
            <a:r>
              <a:rPr lang="en-US" sz="3200" dirty="0">
                <a:latin typeface="Calibri" pitchFamily="34" charset="0"/>
              </a:rPr>
              <a:t>What workflow/system  enables strategies for user and libraries</a:t>
            </a:r>
            <a:r>
              <a:rPr lang="en-US" sz="3200" dirty="0" smtClean="0">
                <a:latin typeface="Calibri" pitchFamily="34" charset="0"/>
              </a:rPr>
              <a:t>? </a:t>
            </a:r>
            <a:r>
              <a:rPr lang="en-US" sz="2000" dirty="0" smtClean="0">
                <a:latin typeface="Calibri" pitchFamily="34" charset="0"/>
              </a:rPr>
              <a:t>What questions do we ask our users in our request forms?</a:t>
            </a:r>
            <a:endParaRPr lang="en-US" sz="2000" dirty="0">
              <a:latin typeface="Calibri" pitchFamily="34" charset="0"/>
            </a:endParaRPr>
          </a:p>
          <a:p>
            <a:pPr marL="742950" indent="-742950">
              <a:buFont typeface="Arial" charset="0"/>
              <a:buChar char="•"/>
            </a:pPr>
            <a:endParaRPr lang="en-US" sz="1000" dirty="0">
              <a:latin typeface="Calibri" pitchFamily="34" charset="0"/>
            </a:endParaRPr>
          </a:p>
          <a:p>
            <a:pPr marL="742950" indent="-742950">
              <a:buFont typeface="Arial" charset="0"/>
              <a:buChar char="•"/>
            </a:pPr>
            <a:r>
              <a:rPr lang="en-US" sz="3200" dirty="0">
                <a:latin typeface="Calibri" pitchFamily="34" charset="0"/>
              </a:rPr>
              <a:t>What policies make sense today</a:t>
            </a:r>
            <a:r>
              <a:rPr lang="en-US" sz="3200" dirty="0" smtClean="0">
                <a:latin typeface="Calibri" pitchFamily="34" charset="0"/>
              </a:rPr>
              <a:t>?</a:t>
            </a:r>
          </a:p>
          <a:p>
            <a:pPr marL="1200150" lvl="1" indent="-742950">
              <a:buFont typeface="Arial" charset="0"/>
              <a:buChar char="•"/>
            </a:pPr>
            <a:r>
              <a:rPr lang="en-US" sz="2400" dirty="0" smtClean="0">
                <a:latin typeface="Calibri" pitchFamily="34" charset="0"/>
              </a:rPr>
              <a:t>Short Due Dates?</a:t>
            </a:r>
          </a:p>
          <a:p>
            <a:pPr marL="1200150" lvl="1" indent="-742950">
              <a:buFont typeface="Arial" charset="0"/>
              <a:buChar char="•"/>
            </a:pPr>
            <a:r>
              <a:rPr lang="en-US" sz="2400" dirty="0" smtClean="0">
                <a:latin typeface="Calibri" pitchFamily="34" charset="0"/>
              </a:rPr>
              <a:t>Overdue Fines?</a:t>
            </a:r>
          </a:p>
          <a:p>
            <a:pPr marL="1200150" lvl="1" indent="-742950">
              <a:buFont typeface="Arial" charset="0"/>
              <a:buChar char="•"/>
            </a:pPr>
            <a:r>
              <a:rPr lang="en-US" sz="2400" dirty="0" smtClean="0">
                <a:latin typeface="Calibri" pitchFamily="34" charset="0"/>
              </a:rPr>
              <a:t>Recalls</a:t>
            </a: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 y="0"/>
            <a:ext cx="3886200" cy="1143000"/>
          </a:xfrm>
        </p:spPr>
        <p:txBody>
          <a:bodyPr>
            <a:normAutofit fontScale="90000"/>
          </a:bodyPr>
          <a:lstStyle/>
          <a:p>
            <a:pPr algn="l"/>
            <a:r>
              <a:rPr lang="en-US" sz="2700" b="1" dirty="0"/>
              <a:t>Flexible Request Construct: </a:t>
            </a:r>
            <a:r>
              <a:rPr lang="en-US" sz="2800" dirty="0"/>
              <a:t/>
            </a:r>
            <a:br>
              <a:rPr lang="en-US" sz="2800" dirty="0"/>
            </a:br>
            <a:r>
              <a:rPr lang="en-US" sz="1800" dirty="0"/>
              <a:t>Allow for parallel (many to many) and distributed capabilities</a:t>
            </a:r>
          </a:p>
        </p:txBody>
      </p:sp>
      <p:sp>
        <p:nvSpPr>
          <p:cNvPr id="45062" name="Rectangle 6"/>
          <p:cNvSpPr>
            <a:spLocks noChangeArrowheads="1"/>
          </p:cNvSpPr>
          <p:nvPr/>
        </p:nvSpPr>
        <p:spPr bwMode="auto">
          <a:xfrm>
            <a:off x="3886200" y="304800"/>
            <a:ext cx="1295400" cy="381000"/>
          </a:xfrm>
          <a:prstGeom prst="rect">
            <a:avLst/>
          </a:prstGeom>
          <a:solidFill>
            <a:schemeClr val="accent1"/>
          </a:solidFill>
          <a:ln w="9525">
            <a:solidFill>
              <a:schemeClr val="tx1"/>
            </a:solidFill>
            <a:miter lim="800000"/>
            <a:headEnd/>
            <a:tailEnd/>
          </a:ln>
          <a:effectLst/>
        </p:spPr>
        <p:txBody>
          <a:bodyPr wrap="none" anchor="ctr"/>
          <a:lstStyle/>
          <a:p>
            <a:pPr algn="ctr"/>
            <a:r>
              <a:rPr lang="en-US"/>
              <a:t>Request</a:t>
            </a:r>
          </a:p>
        </p:txBody>
      </p:sp>
      <p:sp>
        <p:nvSpPr>
          <p:cNvPr id="45063" name="Rectangle 7"/>
          <p:cNvSpPr>
            <a:spLocks noChangeArrowheads="1"/>
          </p:cNvSpPr>
          <p:nvPr/>
        </p:nvSpPr>
        <p:spPr bwMode="auto">
          <a:xfrm>
            <a:off x="1676400" y="3048000"/>
            <a:ext cx="1295400" cy="381000"/>
          </a:xfrm>
          <a:prstGeom prst="rect">
            <a:avLst/>
          </a:prstGeom>
          <a:solidFill>
            <a:srgbClr val="FFCC00"/>
          </a:solidFill>
          <a:ln w="9525">
            <a:solidFill>
              <a:schemeClr val="tx1"/>
            </a:solidFill>
            <a:miter lim="800000"/>
            <a:headEnd/>
            <a:tailEnd/>
          </a:ln>
          <a:effectLst/>
        </p:spPr>
        <p:txBody>
          <a:bodyPr wrap="none" anchor="ctr"/>
          <a:lstStyle/>
          <a:p>
            <a:pPr algn="ctr"/>
            <a:r>
              <a:rPr lang="en-US"/>
              <a:t>ILL - Borrow</a:t>
            </a:r>
          </a:p>
        </p:txBody>
      </p:sp>
      <p:sp>
        <p:nvSpPr>
          <p:cNvPr id="45064" name="Rectangle 8"/>
          <p:cNvSpPr>
            <a:spLocks noChangeArrowheads="1"/>
          </p:cNvSpPr>
          <p:nvPr/>
        </p:nvSpPr>
        <p:spPr bwMode="auto">
          <a:xfrm>
            <a:off x="1676400" y="3505200"/>
            <a:ext cx="1295400" cy="381000"/>
          </a:xfrm>
          <a:prstGeom prst="rect">
            <a:avLst/>
          </a:prstGeom>
          <a:solidFill>
            <a:srgbClr val="FFCC00"/>
          </a:solidFill>
          <a:ln w="9525">
            <a:solidFill>
              <a:schemeClr val="tx1"/>
            </a:solidFill>
            <a:miter lim="800000"/>
            <a:headEnd/>
            <a:tailEnd/>
          </a:ln>
          <a:effectLst/>
        </p:spPr>
        <p:txBody>
          <a:bodyPr wrap="none" anchor="ctr"/>
          <a:lstStyle/>
          <a:p>
            <a:pPr algn="ctr"/>
            <a:r>
              <a:rPr lang="en-US"/>
              <a:t>Purchase</a:t>
            </a:r>
          </a:p>
        </p:txBody>
      </p:sp>
      <p:sp>
        <p:nvSpPr>
          <p:cNvPr id="45065" name="Rectangle 9"/>
          <p:cNvSpPr>
            <a:spLocks noChangeArrowheads="1"/>
          </p:cNvSpPr>
          <p:nvPr/>
        </p:nvSpPr>
        <p:spPr bwMode="auto">
          <a:xfrm>
            <a:off x="1676400" y="3962400"/>
            <a:ext cx="1295400" cy="381000"/>
          </a:xfrm>
          <a:prstGeom prst="rect">
            <a:avLst/>
          </a:prstGeom>
          <a:solidFill>
            <a:srgbClr val="FFCC00"/>
          </a:solidFill>
          <a:ln w="9525">
            <a:solidFill>
              <a:schemeClr val="tx1"/>
            </a:solidFill>
            <a:miter lim="800000"/>
            <a:headEnd/>
            <a:tailEnd/>
          </a:ln>
          <a:effectLst/>
        </p:spPr>
        <p:txBody>
          <a:bodyPr wrap="none" anchor="ctr"/>
          <a:lstStyle/>
          <a:p>
            <a:pPr algn="ctr"/>
            <a:r>
              <a:rPr lang="en-US"/>
              <a:t>Reference</a:t>
            </a:r>
          </a:p>
        </p:txBody>
      </p:sp>
      <p:sp>
        <p:nvSpPr>
          <p:cNvPr id="45066" name="AutoShape 10"/>
          <p:cNvSpPr>
            <a:spLocks noChangeArrowheads="1"/>
          </p:cNvSpPr>
          <p:nvPr/>
        </p:nvSpPr>
        <p:spPr bwMode="auto">
          <a:xfrm>
            <a:off x="2209800" y="2667000"/>
            <a:ext cx="228600" cy="228600"/>
          </a:xfrm>
          <a:prstGeom prst="flowChartOr">
            <a:avLst/>
          </a:prstGeom>
          <a:solidFill>
            <a:srgbClr val="FF0000"/>
          </a:solidFill>
          <a:ln w="9525">
            <a:solidFill>
              <a:schemeClr val="tx1"/>
            </a:solidFill>
            <a:round/>
            <a:headEnd/>
            <a:tailEnd/>
          </a:ln>
          <a:effectLst/>
        </p:spPr>
        <p:txBody>
          <a:bodyPr wrap="none" anchor="ctr"/>
          <a:lstStyle/>
          <a:p>
            <a:endParaRPr lang="en-US"/>
          </a:p>
        </p:txBody>
      </p:sp>
      <p:sp>
        <p:nvSpPr>
          <p:cNvPr id="45067" name="Rectangle 11"/>
          <p:cNvSpPr>
            <a:spLocks noChangeArrowheads="1"/>
          </p:cNvSpPr>
          <p:nvPr/>
        </p:nvSpPr>
        <p:spPr bwMode="auto">
          <a:xfrm>
            <a:off x="1676400" y="2133600"/>
            <a:ext cx="1295400" cy="381000"/>
          </a:xfrm>
          <a:prstGeom prst="rect">
            <a:avLst/>
          </a:prstGeom>
          <a:solidFill>
            <a:srgbClr val="FFCC00"/>
          </a:solidFill>
          <a:ln w="9525">
            <a:solidFill>
              <a:schemeClr val="tx1"/>
            </a:solidFill>
            <a:miter lim="800000"/>
            <a:headEnd/>
            <a:tailEnd/>
          </a:ln>
          <a:effectLst/>
        </p:spPr>
        <p:txBody>
          <a:bodyPr wrap="none" anchor="ctr"/>
          <a:lstStyle/>
          <a:p>
            <a:pPr algn="ctr"/>
            <a:r>
              <a:rPr lang="en-US"/>
              <a:t>Get It</a:t>
            </a:r>
          </a:p>
        </p:txBody>
      </p:sp>
      <p:sp>
        <p:nvSpPr>
          <p:cNvPr id="45068" name="Rectangle 12"/>
          <p:cNvSpPr>
            <a:spLocks noChangeArrowheads="1"/>
          </p:cNvSpPr>
          <p:nvPr/>
        </p:nvSpPr>
        <p:spPr bwMode="auto">
          <a:xfrm>
            <a:off x="1676400" y="4419600"/>
            <a:ext cx="1295400" cy="381000"/>
          </a:xfrm>
          <a:prstGeom prst="rect">
            <a:avLst/>
          </a:prstGeom>
          <a:solidFill>
            <a:srgbClr val="FFCC00"/>
          </a:solidFill>
          <a:ln w="9525">
            <a:solidFill>
              <a:schemeClr val="tx1"/>
            </a:solidFill>
            <a:miter lim="800000"/>
            <a:headEnd/>
            <a:tailEnd/>
          </a:ln>
          <a:effectLst/>
        </p:spPr>
        <p:txBody>
          <a:bodyPr wrap="none" anchor="ctr"/>
          <a:lstStyle/>
          <a:p>
            <a:pPr algn="ctr"/>
            <a:r>
              <a:rPr lang="en-US"/>
              <a:t>Doc. Del.</a:t>
            </a:r>
          </a:p>
        </p:txBody>
      </p:sp>
      <p:sp>
        <p:nvSpPr>
          <p:cNvPr id="45069" name="Rectangle 13"/>
          <p:cNvSpPr>
            <a:spLocks noChangeArrowheads="1"/>
          </p:cNvSpPr>
          <p:nvPr/>
        </p:nvSpPr>
        <p:spPr bwMode="auto">
          <a:xfrm>
            <a:off x="3886200" y="2133600"/>
            <a:ext cx="1295400" cy="381000"/>
          </a:xfrm>
          <a:prstGeom prst="rect">
            <a:avLst/>
          </a:prstGeom>
          <a:solidFill>
            <a:srgbClr val="FFFF99"/>
          </a:solidFill>
          <a:ln w="9525">
            <a:solidFill>
              <a:schemeClr val="tx1"/>
            </a:solidFill>
            <a:miter lim="800000"/>
            <a:headEnd/>
            <a:tailEnd/>
          </a:ln>
          <a:effectLst/>
        </p:spPr>
        <p:txBody>
          <a:bodyPr wrap="none" anchor="ctr"/>
          <a:lstStyle/>
          <a:p>
            <a:pPr algn="ctr"/>
            <a:r>
              <a:rPr lang="en-US"/>
              <a:t>Deliver It</a:t>
            </a:r>
          </a:p>
        </p:txBody>
      </p:sp>
      <p:sp>
        <p:nvSpPr>
          <p:cNvPr id="45071" name="Rectangle 15"/>
          <p:cNvSpPr>
            <a:spLocks noChangeArrowheads="1"/>
          </p:cNvSpPr>
          <p:nvPr/>
        </p:nvSpPr>
        <p:spPr bwMode="auto">
          <a:xfrm>
            <a:off x="1676400" y="4876800"/>
            <a:ext cx="1295400" cy="381000"/>
          </a:xfrm>
          <a:prstGeom prst="rect">
            <a:avLst/>
          </a:prstGeom>
          <a:solidFill>
            <a:srgbClr val="FFCC00"/>
          </a:solidFill>
          <a:ln w="9525">
            <a:solidFill>
              <a:schemeClr val="tx1"/>
            </a:solidFill>
            <a:miter lim="800000"/>
            <a:headEnd/>
            <a:tailEnd/>
          </a:ln>
          <a:effectLst/>
        </p:spPr>
        <p:txBody>
          <a:bodyPr wrap="none" anchor="ctr"/>
          <a:lstStyle/>
          <a:p>
            <a:pPr algn="ctr"/>
            <a:r>
              <a:rPr lang="en-US" sz="1300"/>
              <a:t>Other</a:t>
            </a:r>
          </a:p>
        </p:txBody>
      </p:sp>
      <p:sp>
        <p:nvSpPr>
          <p:cNvPr id="45072" name="AutoShape 16"/>
          <p:cNvSpPr>
            <a:spLocks noChangeArrowheads="1"/>
          </p:cNvSpPr>
          <p:nvPr/>
        </p:nvSpPr>
        <p:spPr bwMode="auto">
          <a:xfrm>
            <a:off x="4419600" y="2667000"/>
            <a:ext cx="228600" cy="228600"/>
          </a:xfrm>
          <a:prstGeom prst="flowChartOr">
            <a:avLst/>
          </a:prstGeom>
          <a:solidFill>
            <a:srgbClr val="FF0000"/>
          </a:solidFill>
          <a:ln w="9525">
            <a:solidFill>
              <a:schemeClr val="tx1"/>
            </a:solidFill>
            <a:round/>
            <a:headEnd/>
            <a:tailEnd/>
          </a:ln>
          <a:effectLst/>
        </p:spPr>
        <p:txBody>
          <a:bodyPr wrap="none" anchor="ctr"/>
          <a:lstStyle/>
          <a:p>
            <a:endParaRPr lang="en-US"/>
          </a:p>
        </p:txBody>
      </p:sp>
      <p:sp>
        <p:nvSpPr>
          <p:cNvPr id="45074" name="Rectangle 18"/>
          <p:cNvSpPr>
            <a:spLocks noChangeArrowheads="1"/>
          </p:cNvSpPr>
          <p:nvPr/>
        </p:nvSpPr>
        <p:spPr bwMode="auto">
          <a:xfrm>
            <a:off x="3886200" y="3048000"/>
            <a:ext cx="1295400" cy="381000"/>
          </a:xfrm>
          <a:prstGeom prst="rect">
            <a:avLst/>
          </a:prstGeom>
          <a:solidFill>
            <a:srgbClr val="FFFF99"/>
          </a:solidFill>
          <a:ln w="9525">
            <a:solidFill>
              <a:schemeClr val="tx1"/>
            </a:solidFill>
            <a:miter lim="800000"/>
            <a:headEnd/>
            <a:tailEnd/>
          </a:ln>
          <a:effectLst/>
        </p:spPr>
        <p:txBody>
          <a:bodyPr wrap="none" anchor="ctr"/>
          <a:lstStyle/>
          <a:p>
            <a:pPr algn="ctr"/>
            <a:r>
              <a:rPr lang="en-US"/>
              <a:t>Pickup</a:t>
            </a:r>
          </a:p>
        </p:txBody>
      </p:sp>
      <p:sp>
        <p:nvSpPr>
          <p:cNvPr id="45075" name="Rectangle 19"/>
          <p:cNvSpPr>
            <a:spLocks noChangeArrowheads="1"/>
          </p:cNvSpPr>
          <p:nvPr/>
        </p:nvSpPr>
        <p:spPr bwMode="auto">
          <a:xfrm>
            <a:off x="3886200" y="3505200"/>
            <a:ext cx="1295400" cy="381000"/>
          </a:xfrm>
          <a:prstGeom prst="rect">
            <a:avLst/>
          </a:prstGeom>
          <a:solidFill>
            <a:srgbClr val="FFFF99"/>
          </a:solidFill>
          <a:ln w="9525">
            <a:solidFill>
              <a:schemeClr val="tx1"/>
            </a:solidFill>
            <a:miter lim="800000"/>
            <a:headEnd/>
            <a:tailEnd/>
          </a:ln>
          <a:effectLst/>
        </p:spPr>
        <p:txBody>
          <a:bodyPr wrap="none" anchor="ctr"/>
          <a:lstStyle/>
          <a:p>
            <a:pPr algn="ctr"/>
            <a:r>
              <a:rPr lang="en-US"/>
              <a:t>Link to</a:t>
            </a:r>
          </a:p>
        </p:txBody>
      </p:sp>
      <p:sp>
        <p:nvSpPr>
          <p:cNvPr id="45076" name="Rectangle 20"/>
          <p:cNvSpPr>
            <a:spLocks noChangeArrowheads="1"/>
          </p:cNvSpPr>
          <p:nvPr/>
        </p:nvSpPr>
        <p:spPr bwMode="auto">
          <a:xfrm>
            <a:off x="3886200" y="4876800"/>
            <a:ext cx="1295400" cy="381000"/>
          </a:xfrm>
          <a:prstGeom prst="rect">
            <a:avLst/>
          </a:prstGeom>
          <a:solidFill>
            <a:srgbClr val="FFFF99"/>
          </a:solidFill>
          <a:ln w="9525">
            <a:solidFill>
              <a:schemeClr val="tx1"/>
            </a:solidFill>
            <a:miter lim="800000"/>
            <a:headEnd/>
            <a:tailEnd/>
          </a:ln>
          <a:effectLst/>
        </p:spPr>
        <p:txBody>
          <a:bodyPr wrap="none" anchor="ctr"/>
          <a:lstStyle/>
          <a:p>
            <a:pPr algn="ctr"/>
            <a:r>
              <a:rPr lang="en-US"/>
              <a:t>Mail to</a:t>
            </a:r>
          </a:p>
        </p:txBody>
      </p:sp>
      <p:sp>
        <p:nvSpPr>
          <p:cNvPr id="45077" name="Rectangle 21"/>
          <p:cNvSpPr>
            <a:spLocks noChangeArrowheads="1"/>
          </p:cNvSpPr>
          <p:nvPr/>
        </p:nvSpPr>
        <p:spPr bwMode="auto">
          <a:xfrm>
            <a:off x="3886200" y="4419600"/>
            <a:ext cx="1295400" cy="381000"/>
          </a:xfrm>
          <a:prstGeom prst="rect">
            <a:avLst/>
          </a:prstGeom>
          <a:solidFill>
            <a:srgbClr val="FFFF99"/>
          </a:solidFill>
          <a:ln w="9525">
            <a:solidFill>
              <a:schemeClr val="tx1"/>
            </a:solidFill>
            <a:miter lim="800000"/>
            <a:headEnd/>
            <a:tailEnd/>
          </a:ln>
          <a:effectLst/>
        </p:spPr>
        <p:txBody>
          <a:bodyPr wrap="none" anchor="ctr"/>
          <a:lstStyle/>
          <a:p>
            <a:pPr algn="ctr"/>
            <a:r>
              <a:rPr lang="en-US"/>
              <a:t>Fax to</a:t>
            </a:r>
          </a:p>
        </p:txBody>
      </p:sp>
      <p:sp>
        <p:nvSpPr>
          <p:cNvPr id="45078" name="Rectangle 22"/>
          <p:cNvSpPr>
            <a:spLocks noChangeArrowheads="1"/>
          </p:cNvSpPr>
          <p:nvPr/>
        </p:nvSpPr>
        <p:spPr bwMode="auto">
          <a:xfrm>
            <a:off x="3886200" y="3962400"/>
            <a:ext cx="1295400" cy="381000"/>
          </a:xfrm>
          <a:prstGeom prst="rect">
            <a:avLst/>
          </a:prstGeom>
          <a:solidFill>
            <a:srgbClr val="FFFF99"/>
          </a:solidFill>
          <a:ln w="9525">
            <a:solidFill>
              <a:schemeClr val="tx1"/>
            </a:solidFill>
            <a:miter lim="800000"/>
            <a:headEnd/>
            <a:tailEnd/>
          </a:ln>
          <a:effectLst/>
        </p:spPr>
        <p:txBody>
          <a:bodyPr wrap="none" anchor="ctr"/>
          <a:lstStyle/>
          <a:p>
            <a:pPr algn="ctr"/>
            <a:r>
              <a:rPr lang="en-US"/>
              <a:t>Email to</a:t>
            </a:r>
          </a:p>
        </p:txBody>
      </p:sp>
      <p:sp>
        <p:nvSpPr>
          <p:cNvPr id="45080" name="Rectangle 24"/>
          <p:cNvSpPr>
            <a:spLocks noChangeArrowheads="1"/>
          </p:cNvSpPr>
          <p:nvPr/>
        </p:nvSpPr>
        <p:spPr bwMode="auto">
          <a:xfrm>
            <a:off x="3886200" y="5334000"/>
            <a:ext cx="1295400" cy="381000"/>
          </a:xfrm>
          <a:prstGeom prst="rect">
            <a:avLst/>
          </a:prstGeom>
          <a:solidFill>
            <a:srgbClr val="FFFF99"/>
          </a:solidFill>
          <a:ln w="9525">
            <a:solidFill>
              <a:schemeClr val="tx1"/>
            </a:solidFill>
            <a:miter lim="800000"/>
            <a:headEnd/>
            <a:tailEnd/>
          </a:ln>
          <a:effectLst/>
        </p:spPr>
        <p:txBody>
          <a:bodyPr wrap="none" anchor="ctr"/>
          <a:lstStyle/>
          <a:p>
            <a:pPr algn="ctr"/>
            <a:r>
              <a:rPr lang="en-US" sz="1300"/>
              <a:t>Other:</a:t>
            </a:r>
          </a:p>
          <a:p>
            <a:pPr algn="ctr"/>
            <a:r>
              <a:rPr lang="en-US" sz="1300"/>
              <a:t>user preferences</a:t>
            </a:r>
          </a:p>
        </p:txBody>
      </p:sp>
      <p:sp>
        <p:nvSpPr>
          <p:cNvPr id="45081" name="Rectangle 25"/>
          <p:cNvSpPr>
            <a:spLocks noChangeArrowheads="1"/>
          </p:cNvSpPr>
          <p:nvPr/>
        </p:nvSpPr>
        <p:spPr bwMode="auto">
          <a:xfrm>
            <a:off x="6324600" y="2133600"/>
            <a:ext cx="1295400" cy="381000"/>
          </a:xfrm>
          <a:prstGeom prst="rect">
            <a:avLst/>
          </a:prstGeom>
          <a:solidFill>
            <a:srgbClr val="FFCC99"/>
          </a:solidFill>
          <a:ln w="9525">
            <a:solidFill>
              <a:schemeClr val="tx1"/>
            </a:solidFill>
            <a:miter lim="800000"/>
            <a:headEnd/>
            <a:tailEnd/>
          </a:ln>
          <a:effectLst/>
        </p:spPr>
        <p:txBody>
          <a:bodyPr wrap="none" anchor="ctr"/>
          <a:lstStyle/>
          <a:p>
            <a:pPr algn="ctr"/>
            <a:r>
              <a:rPr lang="en-US"/>
              <a:t>Integrate It</a:t>
            </a:r>
          </a:p>
        </p:txBody>
      </p:sp>
      <p:sp>
        <p:nvSpPr>
          <p:cNvPr id="45082" name="AutoShape 26"/>
          <p:cNvSpPr>
            <a:spLocks noChangeArrowheads="1"/>
          </p:cNvSpPr>
          <p:nvPr/>
        </p:nvSpPr>
        <p:spPr bwMode="auto">
          <a:xfrm>
            <a:off x="6858000" y="2667000"/>
            <a:ext cx="228600" cy="228600"/>
          </a:xfrm>
          <a:prstGeom prst="flowChartOr">
            <a:avLst/>
          </a:prstGeom>
          <a:solidFill>
            <a:srgbClr val="FF0000"/>
          </a:solidFill>
          <a:ln w="9525">
            <a:solidFill>
              <a:schemeClr val="tx1"/>
            </a:solidFill>
            <a:round/>
            <a:headEnd/>
            <a:tailEnd/>
          </a:ln>
          <a:effectLst/>
        </p:spPr>
        <p:txBody>
          <a:bodyPr wrap="none" anchor="ctr"/>
          <a:lstStyle/>
          <a:p>
            <a:endParaRPr lang="en-US"/>
          </a:p>
        </p:txBody>
      </p:sp>
      <p:sp>
        <p:nvSpPr>
          <p:cNvPr id="45083" name="Rectangle 27"/>
          <p:cNvSpPr>
            <a:spLocks noChangeArrowheads="1"/>
          </p:cNvSpPr>
          <p:nvPr/>
        </p:nvSpPr>
        <p:spPr bwMode="auto">
          <a:xfrm>
            <a:off x="6324600" y="3048000"/>
            <a:ext cx="1295400" cy="381000"/>
          </a:xfrm>
          <a:prstGeom prst="rect">
            <a:avLst/>
          </a:prstGeom>
          <a:solidFill>
            <a:srgbClr val="FFCC99"/>
          </a:solidFill>
          <a:ln w="9525">
            <a:solidFill>
              <a:schemeClr val="tx1"/>
            </a:solidFill>
            <a:miter lim="800000"/>
            <a:headEnd/>
            <a:tailEnd/>
          </a:ln>
          <a:effectLst/>
        </p:spPr>
        <p:txBody>
          <a:bodyPr wrap="none" anchor="ctr"/>
          <a:lstStyle/>
          <a:p>
            <a:pPr algn="ctr"/>
            <a:r>
              <a:rPr lang="en-US"/>
              <a:t>Reserves</a:t>
            </a:r>
          </a:p>
        </p:txBody>
      </p:sp>
      <p:sp>
        <p:nvSpPr>
          <p:cNvPr id="45084" name="Rectangle 28"/>
          <p:cNvSpPr>
            <a:spLocks noChangeArrowheads="1"/>
          </p:cNvSpPr>
          <p:nvPr/>
        </p:nvSpPr>
        <p:spPr bwMode="auto">
          <a:xfrm>
            <a:off x="6324600" y="3962400"/>
            <a:ext cx="1295400" cy="685800"/>
          </a:xfrm>
          <a:prstGeom prst="rect">
            <a:avLst/>
          </a:prstGeom>
          <a:solidFill>
            <a:srgbClr val="FFCC99"/>
          </a:solidFill>
          <a:ln w="9525">
            <a:solidFill>
              <a:schemeClr val="tx1"/>
            </a:solidFill>
            <a:miter lim="800000"/>
            <a:headEnd/>
            <a:tailEnd/>
          </a:ln>
          <a:effectLst/>
        </p:spPr>
        <p:txBody>
          <a:bodyPr wrap="none" anchor="ctr"/>
          <a:lstStyle/>
          <a:p>
            <a:pPr algn="ctr"/>
            <a:r>
              <a:rPr lang="en-US" sz="1300"/>
              <a:t>Learning</a:t>
            </a:r>
          </a:p>
          <a:p>
            <a:pPr algn="ctr"/>
            <a:r>
              <a:rPr lang="en-US" sz="1300"/>
              <a:t>Management</a:t>
            </a:r>
          </a:p>
          <a:p>
            <a:pPr algn="ctr"/>
            <a:r>
              <a:rPr lang="en-US" sz="1300"/>
              <a:t>System</a:t>
            </a:r>
          </a:p>
        </p:txBody>
      </p:sp>
      <p:sp>
        <p:nvSpPr>
          <p:cNvPr id="45085" name="Rectangle 29"/>
          <p:cNvSpPr>
            <a:spLocks noChangeArrowheads="1"/>
          </p:cNvSpPr>
          <p:nvPr/>
        </p:nvSpPr>
        <p:spPr bwMode="auto">
          <a:xfrm>
            <a:off x="6324600" y="4724400"/>
            <a:ext cx="1295400" cy="685800"/>
          </a:xfrm>
          <a:prstGeom prst="rect">
            <a:avLst/>
          </a:prstGeom>
          <a:solidFill>
            <a:srgbClr val="FFCC99"/>
          </a:solidFill>
          <a:ln w="9525">
            <a:solidFill>
              <a:schemeClr val="tx1"/>
            </a:solidFill>
            <a:miter lim="800000"/>
            <a:headEnd/>
            <a:tailEnd/>
          </a:ln>
          <a:effectLst/>
        </p:spPr>
        <p:txBody>
          <a:bodyPr wrap="none" anchor="ctr"/>
          <a:lstStyle/>
          <a:p>
            <a:pPr algn="ctr"/>
            <a:r>
              <a:rPr lang="en-US"/>
              <a:t>Digital</a:t>
            </a:r>
          </a:p>
          <a:p>
            <a:pPr algn="ctr"/>
            <a:r>
              <a:rPr lang="en-US"/>
              <a:t>Library</a:t>
            </a:r>
          </a:p>
        </p:txBody>
      </p:sp>
      <p:sp>
        <p:nvSpPr>
          <p:cNvPr id="45086" name="Rectangle 30"/>
          <p:cNvSpPr>
            <a:spLocks noChangeArrowheads="1"/>
          </p:cNvSpPr>
          <p:nvPr/>
        </p:nvSpPr>
        <p:spPr bwMode="auto">
          <a:xfrm>
            <a:off x="6324600" y="6096000"/>
            <a:ext cx="1295400" cy="381000"/>
          </a:xfrm>
          <a:prstGeom prst="rect">
            <a:avLst/>
          </a:prstGeom>
          <a:solidFill>
            <a:srgbClr val="FFCC99"/>
          </a:solidFill>
          <a:ln w="9525">
            <a:solidFill>
              <a:schemeClr val="tx1"/>
            </a:solidFill>
            <a:miter lim="800000"/>
            <a:headEnd/>
            <a:tailEnd/>
          </a:ln>
          <a:effectLst/>
        </p:spPr>
        <p:txBody>
          <a:bodyPr wrap="none" anchor="ctr"/>
          <a:lstStyle/>
          <a:p>
            <a:pPr algn="ctr"/>
            <a:r>
              <a:rPr lang="en-US" sz="1300"/>
              <a:t>Other:</a:t>
            </a:r>
          </a:p>
          <a:p>
            <a:pPr algn="ctr"/>
            <a:r>
              <a:rPr lang="en-US" sz="1300"/>
              <a:t>User Tools</a:t>
            </a:r>
          </a:p>
        </p:txBody>
      </p:sp>
      <p:sp>
        <p:nvSpPr>
          <p:cNvPr id="45087" name="Rectangle 31"/>
          <p:cNvSpPr>
            <a:spLocks noChangeArrowheads="1"/>
          </p:cNvSpPr>
          <p:nvPr/>
        </p:nvSpPr>
        <p:spPr bwMode="auto">
          <a:xfrm>
            <a:off x="6324600" y="5486400"/>
            <a:ext cx="1295400" cy="533400"/>
          </a:xfrm>
          <a:prstGeom prst="rect">
            <a:avLst/>
          </a:prstGeom>
          <a:solidFill>
            <a:srgbClr val="FFCC99"/>
          </a:solidFill>
          <a:ln w="9525">
            <a:solidFill>
              <a:schemeClr val="tx1"/>
            </a:solidFill>
            <a:miter lim="800000"/>
            <a:headEnd/>
            <a:tailEnd/>
          </a:ln>
          <a:effectLst/>
        </p:spPr>
        <p:txBody>
          <a:bodyPr wrap="none" anchor="ctr"/>
          <a:lstStyle/>
          <a:p>
            <a:pPr algn="ctr"/>
            <a:r>
              <a:rPr lang="en-US" sz="1400"/>
              <a:t>Annotation</a:t>
            </a:r>
          </a:p>
          <a:p>
            <a:pPr algn="ctr"/>
            <a:r>
              <a:rPr lang="en-US" sz="1400"/>
              <a:t>&amp; Tagging</a:t>
            </a:r>
          </a:p>
        </p:txBody>
      </p:sp>
      <p:sp>
        <p:nvSpPr>
          <p:cNvPr id="45088" name="AutoShape 32"/>
          <p:cNvSpPr>
            <a:spLocks noChangeArrowheads="1"/>
          </p:cNvSpPr>
          <p:nvPr/>
        </p:nvSpPr>
        <p:spPr bwMode="auto">
          <a:xfrm>
            <a:off x="1676400" y="838200"/>
            <a:ext cx="5715000" cy="11430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1">
              <a:alpha val="71001"/>
            </a:schemeClr>
          </a:solidFill>
          <a:ln w="9525">
            <a:solidFill>
              <a:schemeClr val="tx1"/>
            </a:solidFill>
            <a:miter lim="800000"/>
            <a:headEnd/>
            <a:tailEnd/>
          </a:ln>
          <a:effectLst/>
        </p:spPr>
        <p:txBody>
          <a:bodyPr wrap="none" anchor="ctr"/>
          <a:lstStyle/>
          <a:p>
            <a:pPr algn="ctr"/>
            <a:r>
              <a:rPr lang="en-US" sz="1400" dirty="0"/>
              <a:t>Request Management</a:t>
            </a:r>
          </a:p>
          <a:p>
            <a:pPr algn="ctr"/>
            <a:r>
              <a:rPr lang="en-US" sz="1400" dirty="0"/>
              <a:t>&amp; Workflow</a:t>
            </a:r>
          </a:p>
        </p:txBody>
      </p:sp>
      <p:sp>
        <p:nvSpPr>
          <p:cNvPr id="45089" name="Rectangle 33"/>
          <p:cNvSpPr>
            <a:spLocks noChangeArrowheads="1"/>
          </p:cNvSpPr>
          <p:nvPr/>
        </p:nvSpPr>
        <p:spPr bwMode="auto">
          <a:xfrm>
            <a:off x="6324600" y="3505200"/>
            <a:ext cx="1295400" cy="381000"/>
          </a:xfrm>
          <a:prstGeom prst="rect">
            <a:avLst/>
          </a:prstGeom>
          <a:solidFill>
            <a:srgbClr val="FFCC99"/>
          </a:solidFill>
          <a:ln w="9525">
            <a:solidFill>
              <a:schemeClr val="tx1"/>
            </a:solidFill>
            <a:miter lim="800000"/>
            <a:headEnd/>
            <a:tailEnd/>
          </a:ln>
          <a:effectLst/>
        </p:spPr>
        <p:txBody>
          <a:bodyPr wrap="none" anchor="ctr"/>
          <a:lstStyle/>
          <a:p>
            <a:pPr algn="ctr"/>
            <a:r>
              <a:rPr lang="en-US"/>
              <a:t>Reference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dissolve">
                                      <p:cBhvr>
                                        <p:cTn id="7" dur="500"/>
                                        <p:tgtEl>
                                          <p:spTgt spid="4506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5064"/>
                                        </p:tgtEl>
                                        <p:attrNameLst>
                                          <p:attrName>style.visibility</p:attrName>
                                        </p:attrNameLst>
                                      </p:cBhvr>
                                      <p:to>
                                        <p:strVal val="visible"/>
                                      </p:to>
                                    </p:set>
                                    <p:animEffect transition="in" filter="dissolve">
                                      <p:cBhvr>
                                        <p:cTn id="10" dur="500"/>
                                        <p:tgtEl>
                                          <p:spTgt spid="4506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5065"/>
                                        </p:tgtEl>
                                        <p:attrNameLst>
                                          <p:attrName>style.visibility</p:attrName>
                                        </p:attrNameLst>
                                      </p:cBhvr>
                                      <p:to>
                                        <p:strVal val="visible"/>
                                      </p:to>
                                    </p:set>
                                    <p:animEffect transition="in" filter="dissolve">
                                      <p:cBhvr>
                                        <p:cTn id="13" dur="500"/>
                                        <p:tgtEl>
                                          <p:spTgt spid="4506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5066"/>
                                        </p:tgtEl>
                                        <p:attrNameLst>
                                          <p:attrName>style.visibility</p:attrName>
                                        </p:attrNameLst>
                                      </p:cBhvr>
                                      <p:to>
                                        <p:strVal val="visible"/>
                                      </p:to>
                                    </p:set>
                                    <p:animEffect transition="in" filter="dissolve">
                                      <p:cBhvr>
                                        <p:cTn id="16" dur="500"/>
                                        <p:tgtEl>
                                          <p:spTgt spid="4506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5067"/>
                                        </p:tgtEl>
                                        <p:attrNameLst>
                                          <p:attrName>style.visibility</p:attrName>
                                        </p:attrNameLst>
                                      </p:cBhvr>
                                      <p:to>
                                        <p:strVal val="visible"/>
                                      </p:to>
                                    </p:set>
                                    <p:animEffect transition="in" filter="dissolve">
                                      <p:cBhvr>
                                        <p:cTn id="19" dur="500"/>
                                        <p:tgtEl>
                                          <p:spTgt spid="4506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5068"/>
                                        </p:tgtEl>
                                        <p:attrNameLst>
                                          <p:attrName>style.visibility</p:attrName>
                                        </p:attrNameLst>
                                      </p:cBhvr>
                                      <p:to>
                                        <p:strVal val="visible"/>
                                      </p:to>
                                    </p:set>
                                    <p:animEffect transition="in" filter="dissolve">
                                      <p:cBhvr>
                                        <p:cTn id="22" dur="500"/>
                                        <p:tgtEl>
                                          <p:spTgt spid="4506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5071"/>
                                        </p:tgtEl>
                                        <p:attrNameLst>
                                          <p:attrName>style.visibility</p:attrName>
                                        </p:attrNameLst>
                                      </p:cBhvr>
                                      <p:to>
                                        <p:strVal val="visible"/>
                                      </p:to>
                                    </p:set>
                                    <p:animEffect transition="in" filter="dissolve">
                                      <p:cBhvr>
                                        <p:cTn id="25" dur="500"/>
                                        <p:tgtEl>
                                          <p:spTgt spid="4507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5069"/>
                                        </p:tgtEl>
                                        <p:attrNameLst>
                                          <p:attrName>style.visibility</p:attrName>
                                        </p:attrNameLst>
                                      </p:cBhvr>
                                      <p:to>
                                        <p:strVal val="visible"/>
                                      </p:to>
                                    </p:set>
                                    <p:animEffect transition="in" filter="dissolve">
                                      <p:cBhvr>
                                        <p:cTn id="28" dur="500"/>
                                        <p:tgtEl>
                                          <p:spTgt spid="4506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5072"/>
                                        </p:tgtEl>
                                        <p:attrNameLst>
                                          <p:attrName>style.visibility</p:attrName>
                                        </p:attrNameLst>
                                      </p:cBhvr>
                                      <p:to>
                                        <p:strVal val="visible"/>
                                      </p:to>
                                    </p:set>
                                    <p:animEffect transition="in" filter="dissolve">
                                      <p:cBhvr>
                                        <p:cTn id="31" dur="500"/>
                                        <p:tgtEl>
                                          <p:spTgt spid="4507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5074"/>
                                        </p:tgtEl>
                                        <p:attrNameLst>
                                          <p:attrName>style.visibility</p:attrName>
                                        </p:attrNameLst>
                                      </p:cBhvr>
                                      <p:to>
                                        <p:strVal val="visible"/>
                                      </p:to>
                                    </p:set>
                                    <p:animEffect transition="in" filter="dissolve">
                                      <p:cBhvr>
                                        <p:cTn id="34" dur="500"/>
                                        <p:tgtEl>
                                          <p:spTgt spid="4507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5075"/>
                                        </p:tgtEl>
                                        <p:attrNameLst>
                                          <p:attrName>style.visibility</p:attrName>
                                        </p:attrNameLst>
                                      </p:cBhvr>
                                      <p:to>
                                        <p:strVal val="visible"/>
                                      </p:to>
                                    </p:set>
                                    <p:animEffect transition="in" filter="dissolve">
                                      <p:cBhvr>
                                        <p:cTn id="37" dur="500"/>
                                        <p:tgtEl>
                                          <p:spTgt spid="4507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5076"/>
                                        </p:tgtEl>
                                        <p:attrNameLst>
                                          <p:attrName>style.visibility</p:attrName>
                                        </p:attrNameLst>
                                      </p:cBhvr>
                                      <p:to>
                                        <p:strVal val="visible"/>
                                      </p:to>
                                    </p:set>
                                    <p:animEffect transition="in" filter="dissolve">
                                      <p:cBhvr>
                                        <p:cTn id="40" dur="500"/>
                                        <p:tgtEl>
                                          <p:spTgt spid="4507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5077"/>
                                        </p:tgtEl>
                                        <p:attrNameLst>
                                          <p:attrName>style.visibility</p:attrName>
                                        </p:attrNameLst>
                                      </p:cBhvr>
                                      <p:to>
                                        <p:strVal val="visible"/>
                                      </p:to>
                                    </p:set>
                                    <p:animEffect transition="in" filter="dissolve">
                                      <p:cBhvr>
                                        <p:cTn id="43" dur="500"/>
                                        <p:tgtEl>
                                          <p:spTgt spid="4507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5078"/>
                                        </p:tgtEl>
                                        <p:attrNameLst>
                                          <p:attrName>style.visibility</p:attrName>
                                        </p:attrNameLst>
                                      </p:cBhvr>
                                      <p:to>
                                        <p:strVal val="visible"/>
                                      </p:to>
                                    </p:set>
                                    <p:animEffect transition="in" filter="dissolve">
                                      <p:cBhvr>
                                        <p:cTn id="46" dur="500"/>
                                        <p:tgtEl>
                                          <p:spTgt spid="4507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5080"/>
                                        </p:tgtEl>
                                        <p:attrNameLst>
                                          <p:attrName>style.visibility</p:attrName>
                                        </p:attrNameLst>
                                      </p:cBhvr>
                                      <p:to>
                                        <p:strVal val="visible"/>
                                      </p:to>
                                    </p:set>
                                    <p:animEffect transition="in" filter="dissolve">
                                      <p:cBhvr>
                                        <p:cTn id="49" dur="500"/>
                                        <p:tgtEl>
                                          <p:spTgt spid="4508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45081"/>
                                        </p:tgtEl>
                                        <p:attrNameLst>
                                          <p:attrName>style.visibility</p:attrName>
                                        </p:attrNameLst>
                                      </p:cBhvr>
                                      <p:to>
                                        <p:strVal val="visible"/>
                                      </p:to>
                                    </p:set>
                                    <p:animEffect transition="in" filter="dissolve">
                                      <p:cBhvr>
                                        <p:cTn id="52" dur="500"/>
                                        <p:tgtEl>
                                          <p:spTgt spid="4508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5082"/>
                                        </p:tgtEl>
                                        <p:attrNameLst>
                                          <p:attrName>style.visibility</p:attrName>
                                        </p:attrNameLst>
                                      </p:cBhvr>
                                      <p:to>
                                        <p:strVal val="visible"/>
                                      </p:to>
                                    </p:set>
                                    <p:animEffect transition="in" filter="dissolve">
                                      <p:cBhvr>
                                        <p:cTn id="55" dur="500"/>
                                        <p:tgtEl>
                                          <p:spTgt spid="4508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5083"/>
                                        </p:tgtEl>
                                        <p:attrNameLst>
                                          <p:attrName>style.visibility</p:attrName>
                                        </p:attrNameLst>
                                      </p:cBhvr>
                                      <p:to>
                                        <p:strVal val="visible"/>
                                      </p:to>
                                    </p:set>
                                    <p:animEffect transition="in" filter="dissolve">
                                      <p:cBhvr>
                                        <p:cTn id="58" dur="500"/>
                                        <p:tgtEl>
                                          <p:spTgt spid="4508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45084"/>
                                        </p:tgtEl>
                                        <p:attrNameLst>
                                          <p:attrName>style.visibility</p:attrName>
                                        </p:attrNameLst>
                                      </p:cBhvr>
                                      <p:to>
                                        <p:strVal val="visible"/>
                                      </p:to>
                                    </p:set>
                                    <p:animEffect transition="in" filter="dissolve">
                                      <p:cBhvr>
                                        <p:cTn id="61" dur="500"/>
                                        <p:tgtEl>
                                          <p:spTgt spid="45084"/>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45085"/>
                                        </p:tgtEl>
                                        <p:attrNameLst>
                                          <p:attrName>style.visibility</p:attrName>
                                        </p:attrNameLst>
                                      </p:cBhvr>
                                      <p:to>
                                        <p:strVal val="visible"/>
                                      </p:to>
                                    </p:set>
                                    <p:animEffect transition="in" filter="dissolve">
                                      <p:cBhvr>
                                        <p:cTn id="64" dur="500"/>
                                        <p:tgtEl>
                                          <p:spTgt spid="4508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45086"/>
                                        </p:tgtEl>
                                        <p:attrNameLst>
                                          <p:attrName>style.visibility</p:attrName>
                                        </p:attrNameLst>
                                      </p:cBhvr>
                                      <p:to>
                                        <p:strVal val="visible"/>
                                      </p:to>
                                    </p:set>
                                    <p:animEffect transition="in" filter="dissolve">
                                      <p:cBhvr>
                                        <p:cTn id="67" dur="500"/>
                                        <p:tgtEl>
                                          <p:spTgt spid="4508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45087"/>
                                        </p:tgtEl>
                                        <p:attrNameLst>
                                          <p:attrName>style.visibility</p:attrName>
                                        </p:attrNameLst>
                                      </p:cBhvr>
                                      <p:to>
                                        <p:strVal val="visible"/>
                                      </p:to>
                                    </p:set>
                                    <p:animEffect transition="in" filter="dissolve">
                                      <p:cBhvr>
                                        <p:cTn id="70" dur="500"/>
                                        <p:tgtEl>
                                          <p:spTgt spid="4508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45089"/>
                                        </p:tgtEl>
                                        <p:attrNameLst>
                                          <p:attrName>style.visibility</p:attrName>
                                        </p:attrNameLst>
                                      </p:cBhvr>
                                      <p:to>
                                        <p:strVal val="visible"/>
                                      </p:to>
                                    </p:set>
                                    <p:animEffect transition="in" filter="dissolve">
                                      <p:cBhvr>
                                        <p:cTn id="73" dur="500"/>
                                        <p:tgtEl>
                                          <p:spTgt spid="45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nimBg="1"/>
      <p:bldP spid="45064" grpId="0" animBg="1"/>
      <p:bldP spid="45065" grpId="0" animBg="1"/>
      <p:bldP spid="45066" grpId="0" animBg="1"/>
      <p:bldP spid="45067" grpId="0" animBg="1"/>
      <p:bldP spid="45068" grpId="0" animBg="1"/>
      <p:bldP spid="45069" grpId="0" animBg="1"/>
      <p:bldP spid="45071" grpId="0" animBg="1"/>
      <p:bldP spid="45072" grpId="0" animBg="1"/>
      <p:bldP spid="45074" grpId="0" animBg="1"/>
      <p:bldP spid="45075" grpId="0" animBg="1"/>
      <p:bldP spid="45076" grpId="0" animBg="1"/>
      <p:bldP spid="45077" grpId="0" animBg="1"/>
      <p:bldP spid="45078" grpId="0" animBg="1"/>
      <p:bldP spid="45080" grpId="0" animBg="1"/>
      <p:bldP spid="45081" grpId="0" animBg="1"/>
      <p:bldP spid="45082" grpId="0" animBg="1"/>
      <p:bldP spid="45083" grpId="0" animBg="1"/>
      <p:bldP spid="45084" grpId="0" animBg="1"/>
      <p:bldP spid="45085" grpId="0" animBg="1"/>
      <p:bldP spid="45086" grpId="0" animBg="1"/>
      <p:bldP spid="45087" grpId="0" animBg="1"/>
      <p:bldP spid="4508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a:noAutofit/>
          </a:bodyPr>
          <a:lstStyle/>
          <a:p>
            <a:r>
              <a:rPr lang="en-US" sz="2800" dirty="0" smtClean="0"/>
              <a:t>Resource Sharing: Where Are Requests Taking Us? RECAP</a:t>
            </a:r>
            <a:endParaRPr lang="en-US" sz="2800" dirty="0"/>
          </a:p>
        </p:txBody>
      </p:sp>
      <p:pic>
        <p:nvPicPr>
          <p:cNvPr id="94210" name="Picture 2"/>
          <p:cNvPicPr>
            <a:picLocks noChangeAspect="1" noChangeArrowheads="1"/>
          </p:cNvPicPr>
          <p:nvPr/>
        </p:nvPicPr>
        <p:blipFill>
          <a:blip r:embed="rId3"/>
          <a:srcRect/>
          <a:stretch>
            <a:fillRect/>
          </a:stretch>
        </p:blipFill>
        <p:spPr bwMode="auto">
          <a:xfrm>
            <a:off x="1828800" y="3090253"/>
            <a:ext cx="4800600" cy="3767747"/>
          </a:xfrm>
          <a:prstGeom prst="rect">
            <a:avLst/>
          </a:prstGeom>
          <a:noFill/>
          <a:ln w="9525">
            <a:noFill/>
            <a:miter lim="800000"/>
            <a:headEnd/>
            <a:tailEnd/>
          </a:ln>
          <a:effectLst/>
        </p:spPr>
      </p:pic>
      <p:sp>
        <p:nvSpPr>
          <p:cNvPr id="7" name="TextBox 6"/>
          <p:cNvSpPr txBox="1"/>
          <p:nvPr/>
        </p:nvSpPr>
        <p:spPr>
          <a:xfrm>
            <a:off x="2438400" y="2590800"/>
            <a:ext cx="3505200" cy="369332"/>
          </a:xfrm>
          <a:prstGeom prst="rect">
            <a:avLst/>
          </a:prstGeom>
          <a:noFill/>
        </p:spPr>
        <p:txBody>
          <a:bodyPr wrap="square" rtlCol="0">
            <a:spAutoFit/>
          </a:bodyPr>
          <a:lstStyle/>
          <a:p>
            <a:r>
              <a:rPr lang="en-US" b="1" dirty="0" smtClean="0"/>
              <a:t>Customer Relations Management</a:t>
            </a:r>
            <a:endParaRPr lang="en-US" b="1" dirty="0"/>
          </a:p>
        </p:txBody>
      </p:sp>
      <p:sp>
        <p:nvSpPr>
          <p:cNvPr id="9" name="TextBox 8"/>
          <p:cNvSpPr txBox="1"/>
          <p:nvPr/>
        </p:nvSpPr>
        <p:spPr>
          <a:xfrm>
            <a:off x="304800" y="1053405"/>
            <a:ext cx="8610600" cy="1384995"/>
          </a:xfrm>
          <a:prstGeom prst="rect">
            <a:avLst/>
          </a:prstGeom>
          <a:noFill/>
        </p:spPr>
        <p:txBody>
          <a:bodyPr wrap="square" rtlCol="0">
            <a:spAutoFit/>
          </a:bodyPr>
          <a:lstStyle/>
          <a:p>
            <a:pPr>
              <a:buFont typeface="Arial" pitchFamily="34" charset="0"/>
              <a:buChar char="•"/>
            </a:pPr>
            <a:r>
              <a:rPr lang="en-US" sz="2800" b="1" dirty="0" smtClean="0"/>
              <a:t>Where ever our users are…</a:t>
            </a:r>
          </a:p>
          <a:p>
            <a:pPr>
              <a:buFont typeface="Arial" pitchFamily="34" charset="0"/>
              <a:buChar char="•"/>
            </a:pPr>
            <a:r>
              <a:rPr lang="en-US" sz="2800" b="1" dirty="0" smtClean="0"/>
              <a:t>To unfamiliar content and formats…</a:t>
            </a:r>
          </a:p>
          <a:p>
            <a:pPr>
              <a:buFont typeface="Arial" pitchFamily="34" charset="0"/>
              <a:buChar char="•"/>
            </a:pPr>
            <a:r>
              <a:rPr lang="en-US" sz="2800" b="1" dirty="0" smtClean="0"/>
              <a:t> Toward unfamiliar service expectations and workflow.</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4210"/>
                                        </p:tgtEl>
                                        <p:attrNameLst>
                                          <p:attrName>style.visibility</p:attrName>
                                        </p:attrNameLst>
                                      </p:cBhvr>
                                      <p:to>
                                        <p:strVal val="visible"/>
                                      </p:to>
                                    </p:set>
                                    <p:anim calcmode="lin" valueType="num">
                                      <p:cBhvr additive="base">
                                        <p:cTn id="12" dur="500" fill="hold"/>
                                        <p:tgtEl>
                                          <p:spTgt spid="94210"/>
                                        </p:tgtEl>
                                        <p:attrNameLst>
                                          <p:attrName>ppt_x</p:attrName>
                                        </p:attrNameLst>
                                      </p:cBhvr>
                                      <p:tavLst>
                                        <p:tav tm="0">
                                          <p:val>
                                            <p:strVal val="#ppt_x"/>
                                          </p:val>
                                        </p:tav>
                                        <p:tav tm="100000">
                                          <p:val>
                                            <p:strVal val="#ppt_x"/>
                                          </p:val>
                                        </p:tav>
                                      </p:tavLst>
                                    </p:anim>
                                    <p:anim calcmode="lin" valueType="num">
                                      <p:cBhvr additive="base">
                                        <p:cTn id="13" dur="500" fill="hold"/>
                                        <p:tgtEl>
                                          <p:spTgt spid="94210"/>
                                        </p:tgtEl>
                                        <p:attrNameLst>
                                          <p:attrName>ppt_y</p:attrName>
                                        </p:attrNameLst>
                                      </p:cBhvr>
                                      <p:tavLst>
                                        <p:tav tm="0">
                                          <p:val>
                                            <p:strVal val="1+#ppt_h/2"/>
                                          </p:val>
                                        </p:tav>
                                        <p:tav tm="100000">
                                          <p:val>
                                            <p:strVal val="#ppt_y"/>
                                          </p:val>
                                        </p:tav>
                                      </p:tavLst>
                                    </p:anim>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1"/>
                </a:solidFill>
                <a:effectLst/>
                <a:uLnTx/>
                <a:uFillTx/>
                <a:latin typeface="+mj-lt"/>
                <a:ea typeface="+mj-ea"/>
                <a:cs typeface="+mj-cs"/>
              </a:rPr>
              <a:t>Resource Sharing: Where Are Requests Taking Us?</a:t>
            </a:r>
            <a:endParaRPr kumimoji="0" lang="en-US" sz="3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Table 4"/>
          <p:cNvGraphicFramePr>
            <a:graphicFrameLocks noGrp="1"/>
          </p:cNvGraphicFramePr>
          <p:nvPr/>
        </p:nvGraphicFramePr>
        <p:xfrm>
          <a:off x="381000" y="914400"/>
          <a:ext cx="8382000" cy="5041540"/>
        </p:xfrm>
        <a:graphic>
          <a:graphicData uri="http://schemas.openxmlformats.org/drawingml/2006/table">
            <a:tbl>
              <a:tblPr/>
              <a:tblGrid>
                <a:gridCol w="1915886"/>
                <a:gridCol w="6466114"/>
              </a:tblGrid>
              <a:tr h="151125">
                <a:tc>
                  <a:txBody>
                    <a:bodyPr/>
                    <a:lstStyle/>
                    <a:p>
                      <a:pPr algn="ctr"/>
                      <a:r>
                        <a:rPr lang="en-US" sz="1800" dirty="0"/>
                        <a:t>SYLLABICATION:</a:t>
                      </a:r>
                    </a:p>
                  </a:txBody>
                  <a:tcPr marL="10378" marR="10378" marT="10378" marB="10378">
                    <a:lnL>
                      <a:noFill/>
                    </a:lnL>
                    <a:lnR>
                      <a:noFill/>
                    </a:lnR>
                    <a:lnT>
                      <a:noFill/>
                    </a:lnT>
                    <a:lnB>
                      <a:noFill/>
                    </a:lnB>
                    <a:solidFill>
                      <a:srgbClr val="FFFFFF"/>
                    </a:solidFill>
                  </a:tcPr>
                </a:tc>
                <a:tc>
                  <a:txBody>
                    <a:bodyPr/>
                    <a:lstStyle/>
                    <a:p>
                      <a:pPr algn="l"/>
                      <a:r>
                        <a:rPr lang="en-US" sz="1800" dirty="0" err="1"/>
                        <a:t>re·quest</a:t>
                      </a:r>
                      <a:endParaRPr lang="en-US" sz="1800" dirty="0"/>
                    </a:p>
                  </a:txBody>
                  <a:tcPr marL="10378" marR="10378" marT="10378" marB="10378">
                    <a:lnL>
                      <a:noFill/>
                    </a:lnL>
                    <a:lnR>
                      <a:noFill/>
                    </a:lnR>
                    <a:lnB>
                      <a:noFill/>
                    </a:lnB>
                    <a:solidFill>
                      <a:srgbClr val="FFFFFF"/>
                    </a:solidFill>
                  </a:tcPr>
                </a:tc>
              </a:tr>
              <a:tr h="1678684">
                <a:tc>
                  <a:txBody>
                    <a:bodyPr/>
                    <a:lstStyle/>
                    <a:p>
                      <a:pPr algn="ctr"/>
                      <a:r>
                        <a:rPr lang="en-US" sz="1800" dirty="0"/>
                        <a:t>TRANSITIVE VERB:</a:t>
                      </a:r>
                    </a:p>
                  </a:txBody>
                  <a:tcPr marL="10378" marR="10378" marT="10378" marB="10378">
                    <a:lnL>
                      <a:noFill/>
                    </a:lnL>
                    <a:lnR>
                      <a:noFill/>
                    </a:lnR>
                    <a:lnT>
                      <a:noFill/>
                    </a:lnT>
                    <a:lnB>
                      <a:noFill/>
                    </a:lnB>
                    <a:solidFill>
                      <a:srgbClr val="FFFFFF"/>
                    </a:solidFill>
                  </a:tcPr>
                </a:tc>
                <a:tc>
                  <a:txBody>
                    <a:bodyPr/>
                    <a:lstStyle/>
                    <a:p>
                      <a:pPr algn="l"/>
                      <a:r>
                        <a:rPr lang="en-US" sz="1800" dirty="0"/>
                        <a:t>Inflected forms: </a:t>
                      </a:r>
                      <a:r>
                        <a:rPr lang="en-US" sz="1800" b="1" dirty="0" err="1"/>
                        <a:t>re·quest·ed</a:t>
                      </a:r>
                      <a:r>
                        <a:rPr lang="en-US" sz="1800" dirty="0"/>
                        <a:t>, </a:t>
                      </a:r>
                      <a:r>
                        <a:rPr lang="en-US" sz="1800" b="1" dirty="0" err="1"/>
                        <a:t>re·quest·ing</a:t>
                      </a:r>
                      <a:r>
                        <a:rPr lang="en-US" sz="1800" dirty="0"/>
                        <a:t>, </a:t>
                      </a:r>
                      <a:r>
                        <a:rPr lang="en-US" sz="1800" b="1" dirty="0" err="1"/>
                        <a:t>re·quests</a:t>
                      </a:r>
                      <a:r>
                        <a:rPr lang="en-US" sz="1800" dirty="0"/>
                        <a:t/>
                      </a:r>
                      <a:br>
                        <a:rPr lang="en-US" sz="1800" dirty="0"/>
                      </a:br>
                      <a:r>
                        <a:rPr lang="en-US" sz="1800" b="1" dirty="0"/>
                        <a:t>1.</a:t>
                      </a:r>
                      <a:r>
                        <a:rPr lang="en-US" sz="1800" dirty="0"/>
                        <a:t> To express </a:t>
                      </a:r>
                      <a:r>
                        <a:rPr lang="en-US" sz="1800" b="0" dirty="0"/>
                        <a:t>a desire for</a:t>
                      </a:r>
                      <a:r>
                        <a:rPr lang="en-US" sz="1800" dirty="0"/>
                        <a:t>; ask for. Often used with an infinitive or clause: </a:t>
                      </a:r>
                      <a:r>
                        <a:rPr lang="en-US" sz="1800" i="1" dirty="0"/>
                        <a:t>requested information about the experiment; requested to see the evidence firsthand; requested that the bus driver stop at the next corner.</a:t>
                      </a:r>
                      <a:r>
                        <a:rPr lang="en-US" sz="1800" dirty="0"/>
                        <a:t> </a:t>
                      </a:r>
                      <a:endParaRPr lang="en-US" sz="1800" dirty="0" smtClean="0"/>
                    </a:p>
                    <a:p>
                      <a:pPr algn="l"/>
                      <a:r>
                        <a:rPr lang="en-US" sz="1800" b="1" dirty="0" smtClean="0"/>
                        <a:t>2</a:t>
                      </a:r>
                      <a:r>
                        <a:rPr lang="en-US" sz="1800" b="1" dirty="0"/>
                        <a:t>.</a:t>
                      </a:r>
                      <a:r>
                        <a:rPr lang="en-US" sz="1800" dirty="0"/>
                        <a:t> To ask (a person) to do something: </a:t>
                      </a:r>
                      <a:r>
                        <a:rPr lang="en-US" sz="1800" i="1" dirty="0"/>
                        <a:t>The police requested her to accompany them.</a:t>
                      </a:r>
                      <a:r>
                        <a:rPr lang="en-US" sz="1800" dirty="0"/>
                        <a:t> </a:t>
                      </a:r>
                    </a:p>
                  </a:txBody>
                  <a:tcPr marL="10378" marR="10378" marT="10378" marB="10378">
                    <a:lnL>
                      <a:noFill/>
                    </a:lnL>
                    <a:lnR>
                      <a:noFill/>
                    </a:lnR>
                    <a:lnT>
                      <a:noFill/>
                    </a:lnT>
                    <a:lnB>
                      <a:noFill/>
                    </a:lnB>
                    <a:solidFill>
                      <a:srgbClr val="FFFFFF"/>
                    </a:solidFill>
                  </a:tcPr>
                </a:tc>
              </a:tr>
              <a:tr h="260909">
                <a:tc>
                  <a:txBody>
                    <a:bodyPr/>
                    <a:lstStyle/>
                    <a:p>
                      <a:pPr algn="ctr"/>
                      <a:r>
                        <a:rPr lang="en-US" sz="1800" dirty="0"/>
                        <a:t>NOUN:</a:t>
                      </a:r>
                    </a:p>
                  </a:txBody>
                  <a:tcPr marL="10378" marR="10378" marT="10378" marB="10378">
                    <a:lnL>
                      <a:noFill/>
                    </a:lnL>
                    <a:lnR>
                      <a:noFill/>
                    </a:lnR>
                    <a:lnT>
                      <a:noFill/>
                    </a:lnT>
                    <a:lnB>
                      <a:noFill/>
                    </a:lnB>
                    <a:solidFill>
                      <a:srgbClr val="FFFFFF"/>
                    </a:solidFill>
                  </a:tcPr>
                </a:tc>
                <a:tc>
                  <a:txBody>
                    <a:bodyPr/>
                    <a:lstStyle/>
                    <a:p>
                      <a:pPr marL="342900" indent="-342900" algn="l">
                        <a:buAutoNum type="arabicPeriod"/>
                      </a:pPr>
                      <a:r>
                        <a:rPr lang="en-US" sz="1800" dirty="0" smtClean="0"/>
                        <a:t>The </a:t>
                      </a:r>
                      <a:r>
                        <a:rPr lang="en-US" sz="1800" dirty="0"/>
                        <a:t>act of asking. </a:t>
                      </a:r>
                      <a:endParaRPr lang="en-US" sz="1800" dirty="0" smtClean="0"/>
                    </a:p>
                    <a:p>
                      <a:pPr marL="342900" indent="-342900" algn="l">
                        <a:buAutoNum type="arabicPeriod"/>
                      </a:pPr>
                      <a:r>
                        <a:rPr lang="en-US" sz="1800" dirty="0" smtClean="0"/>
                        <a:t>Something </a:t>
                      </a:r>
                      <a:r>
                        <a:rPr lang="en-US" sz="1800" dirty="0"/>
                        <a:t>asked for. </a:t>
                      </a:r>
                    </a:p>
                  </a:txBody>
                  <a:tcPr marL="10378" marR="10378" marT="10378" marB="10378">
                    <a:lnL>
                      <a:noFill/>
                    </a:lnL>
                    <a:lnR>
                      <a:noFill/>
                    </a:lnR>
                    <a:lnT>
                      <a:noFill/>
                    </a:lnT>
                    <a:lnB>
                      <a:noFill/>
                    </a:lnB>
                    <a:solidFill>
                      <a:srgbClr val="FFFFFF"/>
                    </a:solidFill>
                  </a:tcPr>
                </a:tc>
              </a:tr>
              <a:tr h="1087945">
                <a:tc>
                  <a:txBody>
                    <a:bodyPr/>
                    <a:lstStyle/>
                    <a:p>
                      <a:pPr algn="ctr"/>
                      <a:r>
                        <a:rPr lang="en-US" sz="1800" dirty="0"/>
                        <a:t>IDIOMS:</a:t>
                      </a:r>
                    </a:p>
                  </a:txBody>
                  <a:tcPr marL="10378" marR="10378" marT="10378" marB="10378">
                    <a:lnL>
                      <a:noFill/>
                    </a:lnL>
                    <a:lnR>
                      <a:noFill/>
                    </a:lnR>
                    <a:lnT>
                      <a:noFill/>
                    </a:lnT>
                    <a:lnB>
                      <a:noFill/>
                    </a:lnB>
                    <a:solidFill>
                      <a:srgbClr val="FFFFFF"/>
                    </a:solidFill>
                  </a:tcPr>
                </a:tc>
                <a:tc>
                  <a:txBody>
                    <a:bodyPr/>
                    <a:lstStyle/>
                    <a:p>
                      <a:pPr algn="l"/>
                      <a:r>
                        <a:rPr lang="en-US" sz="1800" b="1" dirty="0"/>
                        <a:t>by request</a:t>
                      </a:r>
                      <a:r>
                        <a:rPr lang="en-US" sz="1800" dirty="0"/>
                        <a:t> In response to an expressed desire: </a:t>
                      </a:r>
                      <a:r>
                        <a:rPr lang="en-US" sz="1800" i="1" dirty="0"/>
                        <a:t>We are offering these scarves for sale again by request.</a:t>
                      </a:r>
                      <a:r>
                        <a:rPr lang="en-US" sz="1800" dirty="0"/>
                        <a:t> </a:t>
                      </a:r>
                      <a:r>
                        <a:rPr lang="en-US" sz="1800" b="1" dirty="0"/>
                        <a:t>in request</a:t>
                      </a:r>
                      <a:r>
                        <a:rPr lang="en-US" sz="1800" dirty="0"/>
                        <a:t> In great demand: </a:t>
                      </a:r>
                      <a:r>
                        <a:rPr lang="en-US" sz="1800" i="1" dirty="0"/>
                        <a:t>a pianist in great request.</a:t>
                      </a:r>
                      <a:r>
                        <a:rPr lang="en-US" sz="1800" dirty="0"/>
                        <a:t> </a:t>
                      </a:r>
                      <a:r>
                        <a:rPr lang="en-US" sz="1800" b="1" dirty="0"/>
                        <a:t>on</a:t>
                      </a:r>
                      <a:r>
                        <a:rPr lang="en-US" sz="1800" dirty="0"/>
                        <a:t> </a:t>
                      </a:r>
                      <a:r>
                        <a:rPr lang="en-US" sz="1800" b="1" dirty="0"/>
                        <a:t>(</a:t>
                      </a:r>
                      <a:r>
                        <a:rPr lang="en-US" sz="1800" dirty="0"/>
                        <a:t>or </a:t>
                      </a:r>
                      <a:r>
                        <a:rPr lang="en-US" sz="1800" b="1" dirty="0"/>
                        <a:t>upon)</a:t>
                      </a:r>
                      <a:r>
                        <a:rPr lang="en-US" sz="1800" dirty="0"/>
                        <a:t> </a:t>
                      </a:r>
                      <a:r>
                        <a:rPr lang="en-US" sz="1800" b="1" dirty="0"/>
                        <a:t>request</a:t>
                      </a:r>
                      <a:r>
                        <a:rPr lang="en-US" sz="1800" dirty="0"/>
                        <a:t> When asked for: </a:t>
                      </a:r>
                      <a:r>
                        <a:rPr lang="en-US" sz="1800" i="1" dirty="0"/>
                        <a:t>References are available on request.</a:t>
                      </a:r>
                      <a:r>
                        <a:rPr lang="en-US" sz="1800" dirty="0"/>
                        <a:t> </a:t>
                      </a:r>
                    </a:p>
                  </a:txBody>
                  <a:tcPr marL="10378" marR="10378" marT="10378" marB="10378">
                    <a:lnL>
                      <a:noFill/>
                    </a:lnL>
                    <a:lnR>
                      <a:noFill/>
                    </a:lnR>
                    <a:lnT>
                      <a:noFill/>
                    </a:lnT>
                    <a:lnB>
                      <a:noFill/>
                    </a:lnB>
                    <a:solidFill>
                      <a:srgbClr val="FFFFFF"/>
                    </a:solidFill>
                  </a:tcPr>
                </a:tc>
              </a:tr>
              <a:tr h="1087945">
                <a:tc>
                  <a:txBody>
                    <a:bodyPr/>
                    <a:lstStyle/>
                    <a:p>
                      <a:pPr algn="ctr"/>
                      <a:r>
                        <a:rPr lang="en-US" sz="1800" dirty="0"/>
                        <a:t>ETYMOLOGY:</a:t>
                      </a:r>
                    </a:p>
                  </a:txBody>
                  <a:tcPr marL="10378" marR="10378" marT="10378" marB="10378">
                    <a:lnL>
                      <a:noFill/>
                    </a:lnL>
                    <a:lnR>
                      <a:noFill/>
                    </a:lnR>
                    <a:lnT>
                      <a:noFill/>
                    </a:lnT>
                    <a:lnB>
                      <a:noFill/>
                    </a:lnB>
                    <a:solidFill>
                      <a:srgbClr val="FFFFFF"/>
                    </a:solidFill>
                  </a:tcPr>
                </a:tc>
                <a:tc>
                  <a:txBody>
                    <a:bodyPr/>
                    <a:lstStyle/>
                    <a:p>
                      <a:pPr algn="l"/>
                      <a:r>
                        <a:rPr lang="en-US" sz="1800" dirty="0"/>
                        <a:t>From Middle English </a:t>
                      </a:r>
                      <a:r>
                        <a:rPr lang="en-US" sz="1800" i="1" dirty="0" err="1"/>
                        <a:t>requeste</a:t>
                      </a:r>
                      <a:r>
                        <a:rPr lang="en-US" sz="1800" dirty="0"/>
                        <a:t>, the act of requesting, from Old French, from Vulgar Latin </a:t>
                      </a:r>
                      <a:r>
                        <a:rPr lang="en-US" sz="1800" baseline="30000" dirty="0"/>
                        <a:t>*</a:t>
                      </a:r>
                      <a:r>
                        <a:rPr lang="en-US" sz="1800" i="1" dirty="0"/>
                        <a:t>(</a:t>
                      </a:r>
                      <a:r>
                        <a:rPr lang="en-US" sz="1800" i="1" dirty="0" err="1"/>
                        <a:t>rs</a:t>
                      </a:r>
                      <a:r>
                        <a:rPr lang="en-US" sz="1800" i="1" dirty="0"/>
                        <a:t>) </a:t>
                      </a:r>
                      <a:r>
                        <a:rPr lang="en-US" sz="1800" i="1" dirty="0" err="1"/>
                        <a:t>requaesita</a:t>
                      </a:r>
                      <a:r>
                        <a:rPr lang="en-US" sz="1800" dirty="0"/>
                        <a:t>, (thing) requested, from alteration of Latin </a:t>
                      </a:r>
                      <a:r>
                        <a:rPr lang="en-US" sz="1800" i="1" dirty="0" err="1"/>
                        <a:t>requsta</a:t>
                      </a:r>
                      <a:r>
                        <a:rPr lang="en-US" sz="1800" dirty="0"/>
                        <a:t>, feminine past participle of </a:t>
                      </a:r>
                      <a:r>
                        <a:rPr lang="en-US" sz="1800" i="1" dirty="0" err="1"/>
                        <a:t>requrere</a:t>
                      </a:r>
                      <a:r>
                        <a:rPr lang="en-US" sz="1800" dirty="0"/>
                        <a:t>, to ask for. See </a:t>
                      </a:r>
                      <a:r>
                        <a:rPr lang="en-US" sz="1800" dirty="0">
                          <a:hlinkClick r:id="rId3" action="ppaction://hlinkfile"/>
                        </a:rPr>
                        <a:t>require</a:t>
                      </a:r>
                      <a:r>
                        <a:rPr lang="en-US" sz="1800" dirty="0"/>
                        <a:t>. </a:t>
                      </a:r>
                    </a:p>
                  </a:txBody>
                  <a:tcPr marL="10378" marR="10378" marT="10378" marB="10378">
                    <a:lnL>
                      <a:noFill/>
                    </a:lnL>
                    <a:lnR>
                      <a:noFill/>
                    </a:lnR>
                    <a:lnT>
                      <a:noFill/>
                    </a:lnT>
                    <a:lnB>
                      <a:noFill/>
                    </a:lnB>
                    <a:solidFill>
                      <a:srgbClr val="FFFFFF"/>
                    </a:solidFill>
                  </a:tcPr>
                </a:tc>
              </a:tr>
            </a:tbl>
          </a:graphicData>
        </a:graphic>
      </p:graphicFrame>
      <p:pic>
        <p:nvPicPr>
          <p:cNvPr id="108545" name="Picture 1" descr="http://www.bartleby.com/images/pron.jpg"/>
          <p:cNvPicPr>
            <a:picLocks noChangeAspect="1" noChangeArrowheads="1"/>
          </p:cNvPicPr>
          <p:nvPr/>
        </p:nvPicPr>
        <p:blipFill>
          <a:blip r:embed="rId4"/>
          <a:srcRect/>
          <a:stretch>
            <a:fillRect/>
          </a:stretch>
        </p:blipFill>
        <p:spPr bwMode="auto">
          <a:xfrm>
            <a:off x="0" y="0"/>
            <a:ext cx="123825" cy="200025"/>
          </a:xfrm>
          <a:prstGeom prst="rect">
            <a:avLst/>
          </a:prstGeom>
          <a:noFill/>
        </p:spPr>
      </p:pic>
      <p:pic>
        <p:nvPicPr>
          <p:cNvPr id="108546" name="Picture 2" descr="http://www.bartleby.com/images/pronunciation/ibreve.gif"/>
          <p:cNvPicPr>
            <a:picLocks noChangeAspect="1" noChangeArrowheads="1"/>
          </p:cNvPicPr>
          <p:nvPr/>
        </p:nvPicPr>
        <p:blipFill>
          <a:blip r:embed="rId5"/>
          <a:srcRect/>
          <a:stretch>
            <a:fillRect/>
          </a:stretch>
        </p:blipFill>
        <p:spPr bwMode="auto">
          <a:xfrm>
            <a:off x="0" y="0"/>
            <a:ext cx="66675" cy="142875"/>
          </a:xfrm>
          <a:prstGeom prst="rect">
            <a:avLst/>
          </a:prstGeom>
          <a:noFill/>
        </p:spPr>
      </p:pic>
      <p:pic>
        <p:nvPicPr>
          <p:cNvPr id="108547" name="Picture 3" descr="http://www.bartleby.com/images/pronunciation/ebreve.gif"/>
          <p:cNvPicPr>
            <a:picLocks noChangeAspect="1" noChangeArrowheads="1"/>
          </p:cNvPicPr>
          <p:nvPr/>
        </p:nvPicPr>
        <p:blipFill>
          <a:blip r:embed="rId6"/>
          <a:srcRect/>
          <a:stretch>
            <a:fillRect/>
          </a:stretch>
        </p:blipFill>
        <p:spPr bwMode="auto">
          <a:xfrm>
            <a:off x="0" y="0"/>
            <a:ext cx="66675" cy="142875"/>
          </a:xfrm>
          <a:prstGeom prst="rect">
            <a:avLst/>
          </a:prstGeom>
          <a:noFill/>
        </p:spPr>
      </p:pic>
      <p:pic>
        <p:nvPicPr>
          <p:cNvPr id="108548" name="Picture 4" descr="http://www.bartleby.com/images/pronunciation/prime.gif"/>
          <p:cNvPicPr>
            <a:picLocks noChangeAspect="1" noChangeArrowheads="1"/>
          </p:cNvPicPr>
          <p:nvPr/>
        </p:nvPicPr>
        <p:blipFill>
          <a:blip r:embed="rId7"/>
          <a:srcRect/>
          <a:stretch>
            <a:fillRect/>
          </a:stretch>
        </p:blipFill>
        <p:spPr bwMode="auto">
          <a:xfrm>
            <a:off x="0" y="0"/>
            <a:ext cx="38100" cy="209550"/>
          </a:xfrm>
          <a:prstGeom prst="rect">
            <a:avLst/>
          </a:prstGeom>
          <a:noFill/>
        </p:spPr>
      </p:pic>
      <p:pic>
        <p:nvPicPr>
          <p:cNvPr id="108549" name="Picture 5" descr="http://www.bartleby.com/images/pronunciation/emacr.gif"/>
          <p:cNvPicPr>
            <a:picLocks noChangeAspect="1" noChangeArrowheads="1"/>
          </p:cNvPicPr>
          <p:nvPr/>
        </p:nvPicPr>
        <p:blipFill>
          <a:blip r:embed="rId8"/>
          <a:srcRect/>
          <a:stretch>
            <a:fillRect/>
          </a:stretch>
        </p:blipFill>
        <p:spPr bwMode="auto">
          <a:xfrm>
            <a:off x="0" y="0"/>
            <a:ext cx="66675" cy="142875"/>
          </a:xfrm>
          <a:prstGeom prst="rect">
            <a:avLst/>
          </a:prstGeom>
          <a:noFill/>
        </p:spPr>
      </p:pic>
      <p:pic>
        <p:nvPicPr>
          <p:cNvPr id="108550" name="Picture 6" descr="http://www.bartleby.com/images/pronunciation/imacr.gif"/>
          <p:cNvPicPr>
            <a:picLocks noChangeAspect="1" noChangeArrowheads="1"/>
          </p:cNvPicPr>
          <p:nvPr/>
        </p:nvPicPr>
        <p:blipFill>
          <a:blip r:embed="rId9"/>
          <a:srcRect/>
          <a:stretch>
            <a:fillRect/>
          </a:stretch>
        </p:blipFill>
        <p:spPr bwMode="auto">
          <a:xfrm>
            <a:off x="0" y="0"/>
            <a:ext cx="57150" cy="142875"/>
          </a:xfrm>
          <a:prstGeom prst="rect">
            <a:avLst/>
          </a:prstGeom>
          <a:noFill/>
        </p:spPr>
      </p:pic>
      <p:pic>
        <p:nvPicPr>
          <p:cNvPr id="108551" name="Picture 7" descr="http://www.bartleby.com/images/pronunciation/imacr.gif"/>
          <p:cNvPicPr>
            <a:picLocks noChangeAspect="1" noChangeArrowheads="1"/>
          </p:cNvPicPr>
          <p:nvPr/>
        </p:nvPicPr>
        <p:blipFill>
          <a:blip r:embed="rId9"/>
          <a:srcRect/>
          <a:stretch>
            <a:fillRect/>
          </a:stretch>
        </p:blipFill>
        <p:spPr bwMode="auto">
          <a:xfrm>
            <a:off x="0" y="0"/>
            <a:ext cx="57150" cy="142875"/>
          </a:xfrm>
          <a:prstGeom prst="rect">
            <a:avLst/>
          </a:prstGeom>
          <a:noFill/>
        </p:spPr>
      </p:pic>
      <p:pic>
        <p:nvPicPr>
          <p:cNvPr id="108552" name="Picture 8" descr="http://www.bartleby.com/images/pronunciation/imacr.gif"/>
          <p:cNvPicPr>
            <a:picLocks noChangeAspect="1" noChangeArrowheads="1"/>
          </p:cNvPicPr>
          <p:nvPr/>
        </p:nvPicPr>
        <p:blipFill>
          <a:blip r:embed="rId9"/>
          <a:srcRect/>
          <a:stretch>
            <a:fillRect/>
          </a:stretch>
        </p:blipFill>
        <p:spPr bwMode="auto">
          <a:xfrm>
            <a:off x="0" y="0"/>
            <a:ext cx="57150" cy="142875"/>
          </a:xfrm>
          <a:prstGeom prst="rect">
            <a:avLst/>
          </a:prstGeom>
          <a:noFill/>
        </p:spPr>
      </p:pic>
      <p:pic>
        <p:nvPicPr>
          <p:cNvPr id="108553" name="Picture 9" descr="http://www.bartleby.com/images/pronunciation/prime.gif"/>
          <p:cNvPicPr>
            <a:picLocks noChangeAspect="1" noChangeArrowheads="1"/>
          </p:cNvPicPr>
          <p:nvPr/>
        </p:nvPicPr>
        <p:blipFill>
          <a:blip r:embed="rId7"/>
          <a:srcRect/>
          <a:stretch>
            <a:fillRect/>
          </a:stretch>
        </p:blipFill>
        <p:spPr bwMode="auto">
          <a:xfrm>
            <a:off x="0" y="0"/>
            <a:ext cx="38100" cy="209550"/>
          </a:xfrm>
          <a:prstGeom prst="rect">
            <a:avLst/>
          </a:prstGeom>
          <a:noFill/>
        </p:spPr>
      </p:pic>
      <p:sp>
        <p:nvSpPr>
          <p:cNvPr id="15" name="TextBox 14"/>
          <p:cNvSpPr txBox="1"/>
          <p:nvPr/>
        </p:nvSpPr>
        <p:spPr>
          <a:xfrm>
            <a:off x="5181600" y="6258580"/>
            <a:ext cx="3810000" cy="523220"/>
          </a:xfrm>
          <a:prstGeom prst="rect">
            <a:avLst/>
          </a:prstGeom>
          <a:noFill/>
        </p:spPr>
        <p:txBody>
          <a:bodyPr wrap="square" rtlCol="0">
            <a:spAutoFit/>
          </a:bodyPr>
          <a:lstStyle/>
          <a:p>
            <a:pPr algn="r"/>
            <a:r>
              <a:rPr lang="en-US" sz="1400" dirty="0" smtClean="0"/>
              <a:t>Cyril Oberlander, SUNY Geneseo</a:t>
            </a:r>
          </a:p>
          <a:p>
            <a:pPr algn="r"/>
            <a:r>
              <a:rPr lang="en-US" sz="1400" dirty="0" smtClean="0"/>
              <a:t>IDS Project Conference 2008</a:t>
            </a:r>
            <a:endParaRPr lang="en-US" sz="1400" dirty="0"/>
          </a:p>
        </p:txBody>
      </p:sp>
      <p:sp>
        <p:nvSpPr>
          <p:cNvPr id="16" name="Rounded Rectangle 15"/>
          <p:cNvSpPr/>
          <p:nvPr/>
        </p:nvSpPr>
        <p:spPr>
          <a:xfrm>
            <a:off x="228600" y="4876800"/>
            <a:ext cx="8686800" cy="121920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en-US" sz="2400" b="1" dirty="0" smtClean="0"/>
              <a:t>To a user-centric focal point - where they want us to be.</a:t>
            </a:r>
          </a:p>
          <a:p>
            <a:pPr>
              <a:buFont typeface="Arial" pitchFamily="34" charset="0"/>
              <a:buChar char="•"/>
            </a:pPr>
            <a:r>
              <a:rPr lang="en-US" sz="2400" b="1" dirty="0" smtClean="0"/>
              <a:t>To a point of need – a unique opportunity.</a:t>
            </a:r>
          </a:p>
          <a:p>
            <a:pPr>
              <a:buFont typeface="Arial" pitchFamily="34" charset="0"/>
              <a:buChar char="•"/>
            </a:pPr>
            <a:r>
              <a:rPr lang="en-US" sz="2400" b="1" dirty="0" smtClean="0"/>
              <a:t>Towards a new model – a dialogue &amp; participatory migration plan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62000"/>
            <a:ext cx="8229600" cy="1143000"/>
          </a:xfrm>
        </p:spPr>
        <p:txBody>
          <a:bodyPr/>
          <a:lstStyle/>
          <a:p>
            <a:pPr eaLnBrk="1" hangingPunct="1"/>
            <a:r>
              <a:rPr lang="en-US" smtClean="0"/>
              <a:t>Thank you</a:t>
            </a:r>
          </a:p>
        </p:txBody>
      </p:sp>
      <p:sp>
        <p:nvSpPr>
          <p:cNvPr id="31747" name="Content Placeholder 2"/>
          <p:cNvSpPr>
            <a:spLocks noGrp="1"/>
          </p:cNvSpPr>
          <p:nvPr>
            <p:ph idx="1"/>
          </p:nvPr>
        </p:nvSpPr>
        <p:spPr/>
        <p:txBody>
          <a:bodyPr/>
          <a:lstStyle/>
          <a:p>
            <a:pPr algn="ctr" eaLnBrk="1" hangingPunct="1">
              <a:buFont typeface="Arial" charset="0"/>
              <a:buNone/>
            </a:pPr>
            <a:endParaRPr lang="en-US" smtClean="0"/>
          </a:p>
          <a:p>
            <a:pPr algn="ctr" eaLnBrk="1" hangingPunct="1">
              <a:buFont typeface="Arial" charset="0"/>
              <a:buNone/>
            </a:pPr>
            <a:endParaRPr lang="en-US" smtClean="0"/>
          </a:p>
          <a:p>
            <a:pPr algn="ctr" eaLnBrk="1" hangingPunct="1">
              <a:buFont typeface="Arial" charset="0"/>
              <a:buNone/>
            </a:pPr>
            <a:r>
              <a:rPr lang="en-US" smtClean="0"/>
              <a:t>Questions?</a:t>
            </a:r>
          </a:p>
          <a:p>
            <a:pPr eaLnBrk="1" hangingPunct="1">
              <a:buFont typeface="Arial" charset="0"/>
              <a:buNone/>
            </a:pPr>
            <a:endParaRPr lang="en-US" smtClean="0"/>
          </a:p>
          <a:p>
            <a:pPr eaLnBrk="1" hangingPunct="1">
              <a:buFont typeface="Arial" charset="0"/>
              <a:buNone/>
            </a:pPr>
            <a:endParaRPr lang="en-US" smtClean="0"/>
          </a:p>
          <a:p>
            <a:pPr algn="r" eaLnBrk="1" hangingPunct="1">
              <a:buFont typeface="Arial" charset="0"/>
              <a:buNone/>
            </a:pPr>
            <a:r>
              <a:rPr lang="en-US" sz="1600" smtClean="0"/>
              <a:t>Cyril Oberlander</a:t>
            </a:r>
          </a:p>
          <a:p>
            <a:pPr algn="r" eaLnBrk="1" hangingPunct="1">
              <a:buFont typeface="Arial" charset="0"/>
              <a:buNone/>
            </a:pPr>
            <a:r>
              <a:rPr lang="en-US" sz="1600" smtClean="0">
                <a:hlinkClick r:id="rId3"/>
              </a:rPr>
              <a:t>cyril@geneseo.edu</a:t>
            </a:r>
            <a:endParaRPr lang="en-US" sz="1600" smtClean="0"/>
          </a:p>
          <a:p>
            <a:pPr algn="r" eaLnBrk="1" hangingPunct="1">
              <a:buFont typeface="Arial" charset="0"/>
              <a:buNone/>
            </a:pPr>
            <a:r>
              <a:rPr lang="en-US" sz="1600" smtClean="0"/>
              <a:t>Skype: cyriloberlander</a:t>
            </a:r>
          </a:p>
          <a:p>
            <a:pPr algn="r" eaLnBrk="1" hangingPunct="1">
              <a:buFont typeface="Arial" charset="0"/>
              <a:buNone/>
            </a:pPr>
            <a:r>
              <a:rPr lang="en-US" sz="1600" smtClean="0"/>
              <a:t>AIM: electronicCyril</a:t>
            </a:r>
          </a:p>
          <a:p>
            <a:pPr algn="r" eaLnBrk="1" hangingPunct="1">
              <a:buFont typeface="Arial" charset="0"/>
              <a:buNone/>
            </a:pPr>
            <a:r>
              <a:rPr lang="en-US" sz="1600" smtClean="0"/>
              <a:t>GoogleTalk: cyril.oberlander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152400"/>
            <a:ext cx="7772400" cy="457200"/>
          </a:xfrm>
        </p:spPr>
        <p:txBody>
          <a:bodyPr/>
          <a:lstStyle/>
          <a:p>
            <a:pPr eaLnBrk="1" hangingPunct="1"/>
            <a:r>
              <a:rPr lang="en-US" sz="2000" smtClean="0"/>
              <a:t>Bibliography</a:t>
            </a:r>
          </a:p>
        </p:txBody>
      </p:sp>
      <p:sp>
        <p:nvSpPr>
          <p:cNvPr id="32771" name="Rectangle 3"/>
          <p:cNvSpPr>
            <a:spLocks noChangeArrowheads="1"/>
          </p:cNvSpPr>
          <p:nvPr/>
        </p:nvSpPr>
        <p:spPr bwMode="auto">
          <a:xfrm>
            <a:off x="457200" y="1371600"/>
            <a:ext cx="7308850" cy="3495675"/>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ALA, Patron-Focused Services: Models of Collaborative Interlibrary Loan, Collection Development &amp; Acquisitions: Presentations by: Suzanne Ward, Tanner Wray, Karl E. Debus-Lopez, Megan Allen, 2002.  </a:t>
            </a:r>
            <a:r>
              <a:rPr lang="en-US" sz="1400">
                <a:latin typeface="Calibri" pitchFamily="34" charset="0"/>
                <a:hlinkClick r:id="rId3"/>
              </a:rPr>
              <a:t>http://www.ala.org/ala/rusa/rusaourassoc/rusasections/stars/starssections/committeesa/illcom/ILLProgram2002.ppt</a:t>
            </a:r>
            <a:r>
              <a:rPr lang="en-US" sz="1400">
                <a:latin typeface="Calibri" pitchFamily="34" charset="0"/>
              </a:rPr>
              <a:t> </a:t>
            </a:r>
          </a:p>
          <a:p>
            <a:endParaRPr lang="en-US" sz="1400" b="1">
              <a:latin typeface="Calibri" pitchFamily="34" charset="0"/>
            </a:endParaRPr>
          </a:p>
          <a:p>
            <a:r>
              <a:rPr lang="en-US" sz="1400">
                <a:latin typeface="Calibri" pitchFamily="34" charset="0"/>
              </a:rPr>
              <a:t>Hilyer, Andrew, “Introduction to Interlibrary Loan,” </a:t>
            </a:r>
            <a:r>
              <a:rPr lang="en-US" sz="1400" i="1">
                <a:latin typeface="Calibri" pitchFamily="34" charset="0"/>
              </a:rPr>
              <a:t>Journal of Interlibrary Loan, Document Delivery &amp; Electronic Reserve, vol. 16 (1/2)</a:t>
            </a:r>
            <a:r>
              <a:rPr lang="en-US" sz="1400">
                <a:latin typeface="Calibri" pitchFamily="34" charset="0"/>
              </a:rPr>
              <a:t> 2006, p. 1-74 (special issue)</a:t>
            </a:r>
            <a:endParaRPr lang="en-US" sz="1400" i="1">
              <a:latin typeface="Calibri" pitchFamily="34" charset="0"/>
            </a:endParaRPr>
          </a:p>
          <a:p>
            <a:endParaRPr lang="en-US" sz="1400" b="1" i="1">
              <a:latin typeface="Calibri" pitchFamily="34" charset="0"/>
            </a:endParaRPr>
          </a:p>
          <a:p>
            <a:r>
              <a:rPr lang="en-US" sz="1400">
                <a:latin typeface="Calibri" pitchFamily="34" charset="0"/>
              </a:rPr>
              <a:t>Holley, Robert, Kalyani Ankem, “The effect of the Internet on the out-of-print book market: Implications for libraries,” </a:t>
            </a:r>
            <a:r>
              <a:rPr lang="en-US" sz="1400" i="1">
                <a:latin typeface="Calibri" pitchFamily="34" charset="0"/>
              </a:rPr>
              <a:t>Library Collections, Acquisitions &amp; Technical Services, 2005, vol. 29, p. 118-139.</a:t>
            </a:r>
          </a:p>
          <a:p>
            <a:endParaRPr lang="en-US" sz="1400">
              <a:latin typeface="Calibri" pitchFamily="34" charset="0"/>
            </a:endParaRPr>
          </a:p>
          <a:p>
            <a:r>
              <a:rPr lang="en-US" sz="1400">
                <a:latin typeface="Calibri" pitchFamily="34" charset="0"/>
              </a:rPr>
              <a:t>Levine-Clark, Michael, “An Analysis of used-book availability on the Internet,” </a:t>
            </a:r>
            <a:r>
              <a:rPr lang="en-US" sz="1400" i="1">
                <a:latin typeface="Calibri" pitchFamily="34" charset="0"/>
              </a:rPr>
              <a:t>Library Collections, Acquisitions &amp; Technical Services, 2004, </a:t>
            </a:r>
            <a:r>
              <a:rPr lang="en-US" sz="1400">
                <a:latin typeface="Calibri" pitchFamily="34" charset="0"/>
              </a:rPr>
              <a:t>vol. 28, p. 283-297.</a:t>
            </a:r>
          </a:p>
          <a:p>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1"/>
                </a:solidFill>
                <a:effectLst/>
                <a:uLnTx/>
                <a:uFillTx/>
                <a:latin typeface="+mj-lt"/>
                <a:ea typeface="+mj-ea"/>
                <a:cs typeface="+mj-cs"/>
              </a:rPr>
              <a:t>Resource Sharing: Where Are Requests Taking Us?</a:t>
            </a:r>
            <a:endParaRPr kumimoji="0" lang="en-US" sz="3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8545" name="Picture 1" descr="http://www.bartleby.com/images/pron.jpg"/>
          <p:cNvPicPr>
            <a:picLocks noChangeAspect="1" noChangeArrowheads="1"/>
          </p:cNvPicPr>
          <p:nvPr/>
        </p:nvPicPr>
        <p:blipFill>
          <a:blip r:embed="rId3"/>
          <a:srcRect/>
          <a:stretch>
            <a:fillRect/>
          </a:stretch>
        </p:blipFill>
        <p:spPr bwMode="auto">
          <a:xfrm>
            <a:off x="0" y="0"/>
            <a:ext cx="123825" cy="200025"/>
          </a:xfrm>
          <a:prstGeom prst="rect">
            <a:avLst/>
          </a:prstGeom>
          <a:noFill/>
        </p:spPr>
      </p:pic>
      <p:pic>
        <p:nvPicPr>
          <p:cNvPr id="108546" name="Picture 2" descr="http://www.bartleby.com/images/pronunciation/ibreve.gif"/>
          <p:cNvPicPr>
            <a:picLocks noChangeAspect="1" noChangeArrowheads="1"/>
          </p:cNvPicPr>
          <p:nvPr/>
        </p:nvPicPr>
        <p:blipFill>
          <a:blip r:embed="rId4"/>
          <a:srcRect/>
          <a:stretch>
            <a:fillRect/>
          </a:stretch>
        </p:blipFill>
        <p:spPr bwMode="auto">
          <a:xfrm>
            <a:off x="0" y="0"/>
            <a:ext cx="66675" cy="142875"/>
          </a:xfrm>
          <a:prstGeom prst="rect">
            <a:avLst/>
          </a:prstGeom>
          <a:noFill/>
        </p:spPr>
      </p:pic>
      <p:pic>
        <p:nvPicPr>
          <p:cNvPr id="108547" name="Picture 3" descr="http://www.bartleby.com/images/pronunciation/ebreve.gif"/>
          <p:cNvPicPr>
            <a:picLocks noChangeAspect="1" noChangeArrowheads="1"/>
          </p:cNvPicPr>
          <p:nvPr/>
        </p:nvPicPr>
        <p:blipFill>
          <a:blip r:embed="rId5"/>
          <a:srcRect/>
          <a:stretch>
            <a:fillRect/>
          </a:stretch>
        </p:blipFill>
        <p:spPr bwMode="auto">
          <a:xfrm>
            <a:off x="0" y="0"/>
            <a:ext cx="66675" cy="142875"/>
          </a:xfrm>
          <a:prstGeom prst="rect">
            <a:avLst/>
          </a:prstGeom>
          <a:noFill/>
        </p:spPr>
      </p:pic>
      <p:pic>
        <p:nvPicPr>
          <p:cNvPr id="108548" name="Picture 4" descr="http://www.bartleby.com/images/pronunciation/prime.gif"/>
          <p:cNvPicPr>
            <a:picLocks noChangeAspect="1" noChangeArrowheads="1"/>
          </p:cNvPicPr>
          <p:nvPr/>
        </p:nvPicPr>
        <p:blipFill>
          <a:blip r:embed="rId6"/>
          <a:srcRect/>
          <a:stretch>
            <a:fillRect/>
          </a:stretch>
        </p:blipFill>
        <p:spPr bwMode="auto">
          <a:xfrm>
            <a:off x="0" y="0"/>
            <a:ext cx="38100" cy="209550"/>
          </a:xfrm>
          <a:prstGeom prst="rect">
            <a:avLst/>
          </a:prstGeom>
          <a:noFill/>
        </p:spPr>
      </p:pic>
      <p:pic>
        <p:nvPicPr>
          <p:cNvPr id="108549" name="Picture 5" descr="http://www.bartleby.com/images/pronunciation/emacr.gif"/>
          <p:cNvPicPr>
            <a:picLocks noChangeAspect="1" noChangeArrowheads="1"/>
          </p:cNvPicPr>
          <p:nvPr/>
        </p:nvPicPr>
        <p:blipFill>
          <a:blip r:embed="rId7"/>
          <a:srcRect/>
          <a:stretch>
            <a:fillRect/>
          </a:stretch>
        </p:blipFill>
        <p:spPr bwMode="auto">
          <a:xfrm>
            <a:off x="0" y="0"/>
            <a:ext cx="66675" cy="142875"/>
          </a:xfrm>
          <a:prstGeom prst="rect">
            <a:avLst/>
          </a:prstGeom>
          <a:noFill/>
        </p:spPr>
      </p:pic>
      <p:pic>
        <p:nvPicPr>
          <p:cNvPr id="108550" name="Picture 6" descr="http://www.bartleby.com/images/pronunciation/imacr.gif"/>
          <p:cNvPicPr>
            <a:picLocks noChangeAspect="1" noChangeArrowheads="1"/>
          </p:cNvPicPr>
          <p:nvPr/>
        </p:nvPicPr>
        <p:blipFill>
          <a:blip r:embed="rId8"/>
          <a:srcRect/>
          <a:stretch>
            <a:fillRect/>
          </a:stretch>
        </p:blipFill>
        <p:spPr bwMode="auto">
          <a:xfrm>
            <a:off x="0" y="0"/>
            <a:ext cx="57150" cy="142875"/>
          </a:xfrm>
          <a:prstGeom prst="rect">
            <a:avLst/>
          </a:prstGeom>
          <a:noFill/>
        </p:spPr>
      </p:pic>
      <p:pic>
        <p:nvPicPr>
          <p:cNvPr id="108551" name="Picture 7" descr="http://www.bartleby.com/images/pronunciation/imacr.gif"/>
          <p:cNvPicPr>
            <a:picLocks noChangeAspect="1" noChangeArrowheads="1"/>
          </p:cNvPicPr>
          <p:nvPr/>
        </p:nvPicPr>
        <p:blipFill>
          <a:blip r:embed="rId8"/>
          <a:srcRect/>
          <a:stretch>
            <a:fillRect/>
          </a:stretch>
        </p:blipFill>
        <p:spPr bwMode="auto">
          <a:xfrm>
            <a:off x="0" y="0"/>
            <a:ext cx="57150" cy="142875"/>
          </a:xfrm>
          <a:prstGeom prst="rect">
            <a:avLst/>
          </a:prstGeom>
          <a:noFill/>
        </p:spPr>
      </p:pic>
      <p:pic>
        <p:nvPicPr>
          <p:cNvPr id="108552" name="Picture 8" descr="http://www.bartleby.com/images/pronunciation/imacr.gif"/>
          <p:cNvPicPr>
            <a:picLocks noChangeAspect="1" noChangeArrowheads="1"/>
          </p:cNvPicPr>
          <p:nvPr/>
        </p:nvPicPr>
        <p:blipFill>
          <a:blip r:embed="rId8"/>
          <a:srcRect/>
          <a:stretch>
            <a:fillRect/>
          </a:stretch>
        </p:blipFill>
        <p:spPr bwMode="auto">
          <a:xfrm>
            <a:off x="0" y="0"/>
            <a:ext cx="57150" cy="142875"/>
          </a:xfrm>
          <a:prstGeom prst="rect">
            <a:avLst/>
          </a:prstGeom>
          <a:noFill/>
        </p:spPr>
      </p:pic>
      <p:pic>
        <p:nvPicPr>
          <p:cNvPr id="108553" name="Picture 9" descr="http://www.bartleby.com/images/pronunciation/prime.gif"/>
          <p:cNvPicPr>
            <a:picLocks noChangeAspect="1" noChangeArrowheads="1"/>
          </p:cNvPicPr>
          <p:nvPr/>
        </p:nvPicPr>
        <p:blipFill>
          <a:blip r:embed="rId6"/>
          <a:srcRect/>
          <a:stretch>
            <a:fillRect/>
          </a:stretch>
        </p:blipFill>
        <p:spPr bwMode="auto">
          <a:xfrm>
            <a:off x="0" y="0"/>
            <a:ext cx="38100" cy="209550"/>
          </a:xfrm>
          <a:prstGeom prst="rect">
            <a:avLst/>
          </a:prstGeom>
          <a:noFill/>
        </p:spPr>
      </p:pic>
      <p:pic>
        <p:nvPicPr>
          <p:cNvPr id="17" name="Picture 2"/>
          <p:cNvPicPr>
            <a:picLocks noChangeAspect="1" noChangeArrowheads="1"/>
          </p:cNvPicPr>
          <p:nvPr/>
        </p:nvPicPr>
        <p:blipFill>
          <a:blip r:embed="rId9"/>
          <a:srcRect r="36716"/>
          <a:stretch>
            <a:fillRect/>
          </a:stretch>
        </p:blipFill>
        <p:spPr bwMode="auto">
          <a:xfrm>
            <a:off x="685800" y="667307"/>
            <a:ext cx="7696199" cy="61906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76200" y="1295400"/>
            <a:ext cx="2819400" cy="1809750"/>
          </a:xfrm>
          <a:prstGeom prst="rect">
            <a:avLst/>
          </a:prstGeom>
          <a:noFill/>
          <a:ln w="9525">
            <a:noFill/>
            <a:miter lim="800000"/>
            <a:headEnd/>
            <a:tailEnd/>
          </a:ln>
          <a:effectLst/>
        </p:spPr>
      </p:pic>
      <p:pic>
        <p:nvPicPr>
          <p:cNvPr id="27653" name="Picture 5"/>
          <p:cNvPicPr>
            <a:picLocks noChangeAspect="1" noChangeArrowheads="1"/>
          </p:cNvPicPr>
          <p:nvPr/>
        </p:nvPicPr>
        <p:blipFill>
          <a:blip r:embed="rId4"/>
          <a:srcRect/>
          <a:stretch>
            <a:fillRect/>
          </a:stretch>
        </p:blipFill>
        <p:spPr bwMode="auto">
          <a:xfrm>
            <a:off x="0" y="4038600"/>
            <a:ext cx="3200400" cy="2387600"/>
          </a:xfrm>
          <a:prstGeom prst="rect">
            <a:avLst/>
          </a:prstGeom>
          <a:noFill/>
          <a:ln w="9525">
            <a:noFill/>
            <a:miter lim="800000"/>
            <a:headEnd/>
            <a:tailEnd/>
          </a:ln>
          <a:effectLst/>
        </p:spPr>
      </p:pic>
      <p:sp>
        <p:nvSpPr>
          <p:cNvPr id="27654" name="Text Box 6"/>
          <p:cNvSpPr txBox="1">
            <a:spLocks noChangeArrowheads="1"/>
          </p:cNvSpPr>
          <p:nvPr/>
        </p:nvSpPr>
        <p:spPr bwMode="auto">
          <a:xfrm>
            <a:off x="0" y="990600"/>
            <a:ext cx="3276600" cy="307777"/>
          </a:xfrm>
          <a:prstGeom prst="rect">
            <a:avLst/>
          </a:prstGeom>
          <a:noFill/>
          <a:ln w="9525">
            <a:noFill/>
            <a:miter lim="800000"/>
            <a:headEnd/>
            <a:tailEnd/>
          </a:ln>
          <a:effectLst/>
        </p:spPr>
        <p:txBody>
          <a:bodyPr>
            <a:spAutoFit/>
          </a:bodyPr>
          <a:lstStyle/>
          <a:p>
            <a:pPr>
              <a:spcBef>
                <a:spcPct val="50000"/>
              </a:spcBef>
            </a:pPr>
            <a:r>
              <a:rPr lang="en-US" sz="1400" b="1" dirty="0"/>
              <a:t>Purchase </a:t>
            </a:r>
            <a:r>
              <a:rPr lang="en-US" sz="1400" b="1" dirty="0" smtClean="0"/>
              <a:t>Request</a:t>
            </a:r>
            <a:endParaRPr lang="en-US" sz="1400" dirty="0"/>
          </a:p>
        </p:txBody>
      </p:sp>
      <p:sp>
        <p:nvSpPr>
          <p:cNvPr id="27655" name="Text Box 7"/>
          <p:cNvSpPr txBox="1">
            <a:spLocks noChangeArrowheads="1"/>
          </p:cNvSpPr>
          <p:nvPr/>
        </p:nvSpPr>
        <p:spPr bwMode="auto">
          <a:xfrm>
            <a:off x="0" y="3730823"/>
            <a:ext cx="3200400" cy="307777"/>
          </a:xfrm>
          <a:prstGeom prst="rect">
            <a:avLst/>
          </a:prstGeom>
          <a:noFill/>
          <a:ln w="9525">
            <a:noFill/>
            <a:miter lim="800000"/>
            <a:headEnd/>
            <a:tailEnd/>
          </a:ln>
          <a:effectLst/>
        </p:spPr>
        <p:txBody>
          <a:bodyPr>
            <a:spAutoFit/>
          </a:bodyPr>
          <a:lstStyle/>
          <a:p>
            <a:pPr>
              <a:spcBef>
                <a:spcPct val="50000"/>
              </a:spcBef>
            </a:pPr>
            <a:r>
              <a:rPr lang="en-US" sz="1400" b="1" dirty="0" smtClean="0"/>
              <a:t>E-Reserve Request</a:t>
            </a:r>
            <a:endParaRPr lang="en-US" sz="1400" dirty="0"/>
          </a:p>
        </p:txBody>
      </p:sp>
      <p:pic>
        <p:nvPicPr>
          <p:cNvPr id="27656" name="Picture 8"/>
          <p:cNvPicPr>
            <a:picLocks noChangeAspect="1" noChangeArrowheads="1"/>
          </p:cNvPicPr>
          <p:nvPr/>
        </p:nvPicPr>
        <p:blipFill>
          <a:blip r:embed="rId5"/>
          <a:srcRect/>
          <a:stretch>
            <a:fillRect/>
          </a:stretch>
        </p:blipFill>
        <p:spPr bwMode="auto">
          <a:xfrm>
            <a:off x="5715000" y="1250950"/>
            <a:ext cx="3124200" cy="2101850"/>
          </a:xfrm>
          <a:prstGeom prst="rect">
            <a:avLst/>
          </a:prstGeom>
          <a:noFill/>
          <a:ln w="9525">
            <a:noFill/>
            <a:miter lim="800000"/>
            <a:headEnd/>
            <a:tailEnd/>
          </a:ln>
          <a:effectLst/>
        </p:spPr>
      </p:pic>
      <p:sp>
        <p:nvSpPr>
          <p:cNvPr id="27657" name="Text Box 9"/>
          <p:cNvSpPr txBox="1">
            <a:spLocks noChangeArrowheads="1"/>
          </p:cNvSpPr>
          <p:nvPr/>
        </p:nvSpPr>
        <p:spPr bwMode="auto">
          <a:xfrm>
            <a:off x="5638800" y="838200"/>
            <a:ext cx="3505200" cy="307777"/>
          </a:xfrm>
          <a:prstGeom prst="rect">
            <a:avLst/>
          </a:prstGeom>
          <a:noFill/>
          <a:ln w="9525">
            <a:noFill/>
            <a:miter lim="800000"/>
            <a:headEnd/>
            <a:tailEnd/>
          </a:ln>
          <a:effectLst/>
        </p:spPr>
        <p:txBody>
          <a:bodyPr>
            <a:spAutoFit/>
          </a:bodyPr>
          <a:lstStyle/>
          <a:p>
            <a:pPr>
              <a:spcBef>
                <a:spcPct val="50000"/>
              </a:spcBef>
            </a:pPr>
            <a:r>
              <a:rPr lang="en-US" sz="1400" b="1" dirty="0"/>
              <a:t>Rare Materials Scan </a:t>
            </a:r>
            <a:r>
              <a:rPr lang="en-US" sz="1400" b="1" dirty="0" smtClean="0"/>
              <a:t>Request</a:t>
            </a:r>
            <a:endParaRPr lang="en-US" sz="1400" dirty="0"/>
          </a:p>
        </p:txBody>
      </p:sp>
      <p:pic>
        <p:nvPicPr>
          <p:cNvPr id="27658" name="Picture 10"/>
          <p:cNvPicPr>
            <a:picLocks noChangeAspect="1" noChangeArrowheads="1"/>
          </p:cNvPicPr>
          <p:nvPr/>
        </p:nvPicPr>
        <p:blipFill>
          <a:blip r:embed="rId6"/>
          <a:srcRect/>
          <a:stretch>
            <a:fillRect/>
          </a:stretch>
        </p:blipFill>
        <p:spPr bwMode="auto">
          <a:xfrm>
            <a:off x="5715000" y="4267200"/>
            <a:ext cx="3429000" cy="2068513"/>
          </a:xfrm>
          <a:prstGeom prst="rect">
            <a:avLst/>
          </a:prstGeom>
          <a:noFill/>
          <a:ln w="9525">
            <a:noFill/>
            <a:miter lim="800000"/>
            <a:headEnd/>
            <a:tailEnd/>
          </a:ln>
          <a:effectLst/>
        </p:spPr>
      </p:pic>
      <p:sp>
        <p:nvSpPr>
          <p:cNvPr id="27659" name="Text Box 11"/>
          <p:cNvSpPr txBox="1">
            <a:spLocks noChangeArrowheads="1"/>
          </p:cNvSpPr>
          <p:nvPr/>
        </p:nvSpPr>
        <p:spPr bwMode="auto">
          <a:xfrm>
            <a:off x="5638800" y="3840162"/>
            <a:ext cx="3505200" cy="307777"/>
          </a:xfrm>
          <a:prstGeom prst="rect">
            <a:avLst/>
          </a:prstGeom>
          <a:noFill/>
          <a:ln w="9525">
            <a:noFill/>
            <a:miter lim="800000"/>
            <a:headEnd/>
            <a:tailEnd/>
          </a:ln>
          <a:effectLst/>
        </p:spPr>
        <p:txBody>
          <a:bodyPr>
            <a:spAutoFit/>
          </a:bodyPr>
          <a:lstStyle/>
          <a:p>
            <a:pPr>
              <a:spcBef>
                <a:spcPct val="50000"/>
              </a:spcBef>
            </a:pPr>
            <a:r>
              <a:rPr lang="en-US" sz="1400" b="1" dirty="0"/>
              <a:t>Special Collection Duplication </a:t>
            </a:r>
            <a:r>
              <a:rPr lang="en-US" sz="1400" b="1" dirty="0" smtClean="0"/>
              <a:t>Request</a:t>
            </a:r>
            <a:endParaRPr lang="en-US" sz="1400" dirty="0"/>
          </a:p>
        </p:txBody>
      </p:sp>
      <p:pic>
        <p:nvPicPr>
          <p:cNvPr id="27660" name="Picture 12"/>
          <p:cNvPicPr>
            <a:picLocks noChangeAspect="1" noChangeArrowheads="1"/>
          </p:cNvPicPr>
          <p:nvPr/>
        </p:nvPicPr>
        <p:blipFill>
          <a:blip r:embed="rId7"/>
          <a:srcRect/>
          <a:stretch>
            <a:fillRect/>
          </a:stretch>
        </p:blipFill>
        <p:spPr bwMode="auto">
          <a:xfrm>
            <a:off x="3232150" y="1447800"/>
            <a:ext cx="2178050" cy="1981200"/>
          </a:xfrm>
          <a:prstGeom prst="rect">
            <a:avLst/>
          </a:prstGeom>
          <a:noFill/>
          <a:ln w="9525">
            <a:noFill/>
            <a:miter lim="800000"/>
            <a:headEnd/>
            <a:tailEnd/>
          </a:ln>
          <a:effectLst/>
        </p:spPr>
      </p:pic>
      <p:sp>
        <p:nvSpPr>
          <p:cNvPr id="27661" name="Text Box 13"/>
          <p:cNvSpPr txBox="1">
            <a:spLocks noChangeArrowheads="1"/>
          </p:cNvSpPr>
          <p:nvPr/>
        </p:nvSpPr>
        <p:spPr bwMode="auto">
          <a:xfrm>
            <a:off x="3124200" y="1140023"/>
            <a:ext cx="2362200" cy="307777"/>
          </a:xfrm>
          <a:prstGeom prst="rect">
            <a:avLst/>
          </a:prstGeom>
          <a:noFill/>
          <a:ln w="9525">
            <a:noFill/>
            <a:miter lim="800000"/>
            <a:headEnd/>
            <a:tailEnd/>
          </a:ln>
          <a:effectLst/>
        </p:spPr>
        <p:txBody>
          <a:bodyPr>
            <a:spAutoFit/>
          </a:bodyPr>
          <a:lstStyle/>
          <a:p>
            <a:pPr>
              <a:spcBef>
                <a:spcPct val="50000"/>
              </a:spcBef>
            </a:pPr>
            <a:r>
              <a:rPr lang="en-US" sz="1400" b="1" dirty="0" smtClean="0"/>
              <a:t>Video </a:t>
            </a:r>
            <a:r>
              <a:rPr lang="en-US" sz="1400" b="1" dirty="0"/>
              <a:t>Booking </a:t>
            </a:r>
            <a:r>
              <a:rPr lang="en-US" sz="1400" b="1" dirty="0" smtClean="0"/>
              <a:t>Request</a:t>
            </a:r>
            <a:endParaRPr lang="en-US" sz="1400" dirty="0"/>
          </a:p>
        </p:txBody>
      </p:sp>
      <p:sp>
        <p:nvSpPr>
          <p:cNvPr id="27662" name="AutoShape 14"/>
          <p:cNvSpPr>
            <a:spLocks noChangeArrowheads="1"/>
          </p:cNvSpPr>
          <p:nvPr/>
        </p:nvSpPr>
        <p:spPr bwMode="auto">
          <a:xfrm>
            <a:off x="1447800" y="1371600"/>
            <a:ext cx="6248400" cy="3505200"/>
          </a:xfrm>
          <a:prstGeom prst="irregularSeal2">
            <a:avLst/>
          </a:prstGeom>
          <a:solidFill>
            <a:schemeClr val="bg1">
              <a:alpha val="41000"/>
            </a:schemeClr>
          </a:solidFill>
          <a:ln w="9525">
            <a:solidFill>
              <a:schemeClr val="tx1"/>
            </a:solidFill>
            <a:miter lim="800000"/>
            <a:headEnd/>
            <a:tailEnd/>
          </a:ln>
          <a:effectLst/>
        </p:spPr>
        <p:txBody>
          <a:bodyPr wrap="none" anchor="ctr"/>
          <a:lstStyle/>
          <a:p>
            <a:pPr algn="ctr"/>
            <a:r>
              <a:rPr lang="en-US" sz="2200" b="1" dirty="0">
                <a:effectLst>
                  <a:outerShdw blurRad="38100" dist="38100" dir="2700000" algn="tl">
                    <a:srgbClr val="FFFFFF"/>
                  </a:outerShdw>
                </a:effectLst>
              </a:rPr>
              <a:t>Services are segmented by</a:t>
            </a:r>
          </a:p>
          <a:p>
            <a:pPr algn="ctr"/>
            <a:r>
              <a:rPr lang="en-US" sz="2200" b="1" dirty="0">
                <a:effectLst>
                  <a:outerShdw blurRad="38100" dist="38100" dir="2700000" algn="tl">
                    <a:srgbClr val="FFFFFF"/>
                  </a:outerShdw>
                </a:effectLst>
              </a:rPr>
              <a:t>Request </a:t>
            </a:r>
            <a:r>
              <a:rPr lang="en-US" sz="2200" b="1" dirty="0" smtClean="0">
                <a:effectLst>
                  <a:outerShdw blurRad="38100" dist="38100" dir="2700000" algn="tl">
                    <a:srgbClr val="FFFFFF"/>
                  </a:outerShdw>
                </a:effectLst>
              </a:rPr>
              <a:t>Systems that</a:t>
            </a:r>
            <a:endParaRPr lang="en-US" sz="2200" b="1" dirty="0">
              <a:effectLst>
                <a:outerShdw blurRad="38100" dist="38100" dir="2700000" algn="tl">
                  <a:srgbClr val="FFFFFF"/>
                </a:outerShdw>
              </a:effectLst>
            </a:endParaRPr>
          </a:p>
          <a:p>
            <a:pPr algn="ctr"/>
            <a:r>
              <a:rPr lang="en-US" sz="2200" b="1" dirty="0">
                <a:effectLst>
                  <a:outerShdw blurRad="38100" dist="38100" dir="2700000" algn="tl">
                    <a:srgbClr val="FFFFFF"/>
                  </a:outerShdw>
                </a:effectLst>
              </a:rPr>
              <a:t>Reinforce functional divisions</a:t>
            </a:r>
          </a:p>
        </p:txBody>
      </p:sp>
      <p:sp>
        <p:nvSpPr>
          <p:cNvPr id="15" name="Title 14"/>
          <p:cNvSpPr>
            <a:spLocks noGrp="1"/>
          </p:cNvSpPr>
          <p:nvPr>
            <p:ph type="title"/>
          </p:nvPr>
        </p:nvSpPr>
        <p:spPr>
          <a:xfrm>
            <a:off x="457200" y="0"/>
            <a:ext cx="8229600" cy="762000"/>
          </a:xfrm>
        </p:spPr>
        <p:txBody>
          <a:bodyPr>
            <a:normAutofit/>
          </a:bodyPr>
          <a:lstStyle/>
          <a:p>
            <a:pPr lvl="0"/>
            <a:r>
              <a:rPr lang="en-US" sz="4000" dirty="0" smtClean="0"/>
              <a:t>Service Request – in what context?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7662"/>
                                        </p:tgtEl>
                                        <p:attrNameLst>
                                          <p:attrName>style.visibility</p:attrName>
                                        </p:attrNameLst>
                                      </p:cBhvr>
                                      <p:to>
                                        <p:strVal val="visible"/>
                                      </p:to>
                                    </p:set>
                                    <p:animEffect transition="in" filter="dissolve">
                                      <p:cBhvr>
                                        <p:cTn id="7"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457200"/>
          </a:xfrm>
        </p:spPr>
        <p:txBody>
          <a:bodyPr>
            <a:normAutofit fontScale="90000"/>
          </a:bodyPr>
          <a:lstStyle/>
          <a:p>
            <a:r>
              <a:rPr lang="en-US" sz="3200"/>
              <a:t>Rethinking Resource Sharing</a:t>
            </a:r>
          </a:p>
        </p:txBody>
      </p:sp>
      <p:pic>
        <p:nvPicPr>
          <p:cNvPr id="44035" name="Picture 3"/>
          <p:cNvPicPr>
            <a:picLocks noChangeAspect="1" noChangeArrowheads="1"/>
          </p:cNvPicPr>
          <p:nvPr/>
        </p:nvPicPr>
        <p:blipFill>
          <a:blip r:embed="rId3"/>
          <a:srcRect/>
          <a:stretch>
            <a:fillRect/>
          </a:stretch>
        </p:blipFill>
        <p:spPr bwMode="auto">
          <a:xfrm>
            <a:off x="0" y="1584325"/>
            <a:ext cx="9067800" cy="5273675"/>
          </a:xfrm>
          <a:prstGeom prst="rect">
            <a:avLst/>
          </a:prstGeom>
          <a:noFill/>
          <a:ln w="9525">
            <a:noFill/>
            <a:miter lim="800000"/>
            <a:headEnd/>
            <a:tailEnd/>
          </a:ln>
          <a:effectLst/>
        </p:spPr>
      </p:pic>
      <p:sp>
        <p:nvSpPr>
          <p:cNvPr id="44036" name="Text Box 4"/>
          <p:cNvSpPr txBox="1">
            <a:spLocks noChangeArrowheads="1"/>
          </p:cNvSpPr>
          <p:nvPr/>
        </p:nvSpPr>
        <p:spPr bwMode="auto">
          <a:xfrm>
            <a:off x="152400" y="685800"/>
            <a:ext cx="8839200" cy="304800"/>
          </a:xfrm>
          <a:prstGeom prst="rect">
            <a:avLst/>
          </a:prstGeom>
          <a:noFill/>
          <a:ln w="9525">
            <a:noFill/>
            <a:miter lim="800000"/>
            <a:headEnd/>
            <a:tailEnd/>
          </a:ln>
          <a:effectLst/>
        </p:spPr>
        <p:txBody>
          <a:bodyPr>
            <a:spAutoFit/>
          </a:bodyPr>
          <a:lstStyle/>
          <a:p>
            <a:pPr>
              <a:spcBef>
                <a:spcPct val="50000"/>
              </a:spcBef>
            </a:pPr>
            <a:r>
              <a:rPr lang="en-US" sz="1400">
                <a:hlinkClick r:id="rId4"/>
              </a:rPr>
              <a:t>http://www.ala.org/ala/rusa/rusaourassoc/rusasections/stars/starssections/committeesa/rrscomm/rrscomm.htm</a:t>
            </a:r>
            <a:r>
              <a:rPr lang="en-US" sz="1400"/>
              <a:t> </a:t>
            </a:r>
          </a:p>
        </p:txBody>
      </p:sp>
      <p:sp>
        <p:nvSpPr>
          <p:cNvPr id="44037" name="Text Box 5"/>
          <p:cNvSpPr txBox="1">
            <a:spLocks noChangeArrowheads="1"/>
          </p:cNvSpPr>
          <p:nvPr/>
        </p:nvSpPr>
        <p:spPr bwMode="auto">
          <a:xfrm>
            <a:off x="1905000" y="1219200"/>
            <a:ext cx="7086600" cy="4806950"/>
          </a:xfrm>
          <a:prstGeom prst="rect">
            <a:avLst/>
          </a:prstGeom>
          <a:solidFill>
            <a:schemeClr val="bg1"/>
          </a:solidFill>
          <a:ln w="9525">
            <a:solidFill>
              <a:srgbClr val="FF9900"/>
            </a:solidFill>
            <a:miter lim="800000"/>
            <a:headEnd/>
            <a:tailEnd/>
          </a:ln>
          <a:effectLst/>
        </p:spPr>
        <p:txBody>
          <a:bodyPr>
            <a:spAutoFit/>
          </a:bodyPr>
          <a:lstStyle/>
          <a:p>
            <a:pPr marL="342900" indent="-342900">
              <a:spcBef>
                <a:spcPct val="50000"/>
              </a:spcBef>
            </a:pPr>
            <a:r>
              <a:rPr lang="en-US" sz="2000"/>
              <a:t>Paraphrasing the </a:t>
            </a:r>
            <a:r>
              <a:rPr lang="en-US" sz="2000" b="1"/>
              <a:t>Cultural and Policy Issues</a:t>
            </a:r>
            <a:r>
              <a:rPr lang="en-US" sz="2000"/>
              <a:t> Manifesto:</a:t>
            </a:r>
            <a:r>
              <a:rPr lang="en-US"/>
              <a:t> </a:t>
            </a:r>
          </a:p>
          <a:p>
            <a:pPr marL="342900" indent="-342900">
              <a:spcBef>
                <a:spcPct val="50000"/>
              </a:spcBef>
              <a:buFontTx/>
              <a:buAutoNum type="arabicPeriod"/>
            </a:pPr>
            <a:r>
              <a:rPr lang="en-US"/>
              <a:t>Keep any service restrictions to the </a:t>
            </a:r>
            <a:r>
              <a:rPr lang="en-US" b="1"/>
              <a:t>lowest-possible-barriers-to-fulfillment</a:t>
            </a:r>
            <a:r>
              <a:rPr lang="en-US"/>
              <a:t>.</a:t>
            </a:r>
          </a:p>
          <a:p>
            <a:pPr marL="342900" indent="-342900">
              <a:spcBef>
                <a:spcPct val="50000"/>
              </a:spcBef>
              <a:buFontTx/>
              <a:buAutoNum type="arabicPeriod"/>
            </a:pPr>
            <a:r>
              <a:rPr lang="en-US"/>
              <a:t>Expand and/or </a:t>
            </a:r>
            <a:r>
              <a:rPr lang="en-US" b="1"/>
              <a:t>provide delivery options</a:t>
            </a:r>
            <a:r>
              <a:rPr lang="en-US"/>
              <a:t>.</a:t>
            </a:r>
          </a:p>
          <a:p>
            <a:pPr marL="342900" indent="-342900">
              <a:spcBef>
                <a:spcPct val="50000"/>
              </a:spcBef>
              <a:buFontTx/>
              <a:buAutoNum type="arabicPeriod"/>
            </a:pPr>
            <a:r>
              <a:rPr lang="en-US" b="1"/>
              <a:t>Encourage global access</a:t>
            </a:r>
            <a:r>
              <a:rPr lang="en-US"/>
              <a:t>.</a:t>
            </a:r>
          </a:p>
          <a:p>
            <a:pPr marL="342900" indent="-342900">
              <a:spcBef>
                <a:spcPct val="50000"/>
              </a:spcBef>
              <a:buFontTx/>
              <a:buAutoNum type="arabicPeriod"/>
            </a:pPr>
            <a:r>
              <a:rPr lang="en-US" b="1"/>
              <a:t>Share resources and expertise</a:t>
            </a:r>
            <a:r>
              <a:rPr lang="en-US"/>
              <a:t>.</a:t>
            </a:r>
          </a:p>
          <a:p>
            <a:pPr marL="342900" indent="-342900">
              <a:spcBef>
                <a:spcPct val="50000"/>
              </a:spcBef>
              <a:buFontTx/>
              <a:buAutoNum type="arabicPeriod"/>
            </a:pPr>
            <a:r>
              <a:rPr lang="en-US" b="1"/>
              <a:t>Provide reference service opportunities</a:t>
            </a:r>
            <a:r>
              <a:rPr lang="en-US"/>
              <a:t> with any “can’t supply” messaging.</a:t>
            </a:r>
          </a:p>
          <a:p>
            <a:pPr marL="342900" indent="-342900">
              <a:spcBef>
                <a:spcPct val="50000"/>
              </a:spcBef>
              <a:buFontTx/>
              <a:buAutoNum type="arabicPeriod"/>
            </a:pPr>
            <a:r>
              <a:rPr lang="en-US" b="1"/>
              <a:t>Offer fair or fee based service to non-authorized users</a:t>
            </a:r>
            <a:r>
              <a:rPr lang="en-US"/>
              <a:t>, in lieu of refusing service.</a:t>
            </a:r>
          </a:p>
          <a:p>
            <a:pPr marL="342900" indent="-342900">
              <a:spcBef>
                <a:spcPct val="50000"/>
              </a:spcBef>
              <a:buFontTx/>
              <a:buAutoNum type="arabicPeriod"/>
            </a:pPr>
            <a:r>
              <a:rPr lang="en-US"/>
              <a:t>Make registration as easy as signing onto a commercial web service. </a:t>
            </a:r>
          </a:p>
          <a:p>
            <a:pPr marL="342900" indent="-342900">
              <a:spcBef>
                <a:spcPct val="50000"/>
              </a:spcBef>
            </a:pPr>
            <a:r>
              <a:rPr lang="en-US" b="1"/>
              <a:t>	Everyone can be a library user.</a:t>
            </a:r>
            <a:endParaRPr lang="en-US"/>
          </a:p>
        </p:txBody>
      </p:sp>
      <p:pic>
        <p:nvPicPr>
          <p:cNvPr id="7" name="Picture 3"/>
          <p:cNvPicPr>
            <a:picLocks noChangeAspect="1" noChangeArrowheads="1"/>
          </p:cNvPicPr>
          <p:nvPr/>
        </p:nvPicPr>
        <p:blipFill>
          <a:blip r:embed="rId5"/>
          <a:srcRect/>
          <a:stretch>
            <a:fillRect/>
          </a:stretch>
        </p:blipFill>
        <p:spPr bwMode="auto">
          <a:xfrm>
            <a:off x="280116" y="1219200"/>
            <a:ext cx="8406684" cy="5257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dissolve">
                                      <p:cBhvr>
                                        <p:cTn id="7" dur="500"/>
                                        <p:tgtEl>
                                          <p:spTgt spid="440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4648200" y="3505200"/>
            <a:ext cx="2743200" cy="1497013"/>
          </a:xfrm>
          <a:prstGeom prst="rect">
            <a:avLst/>
          </a:prstGeom>
          <a:noFill/>
          <a:ln w="9525">
            <a:noFill/>
            <a:miter lim="800000"/>
            <a:headEnd/>
            <a:tailEnd/>
          </a:ln>
        </p:spPr>
      </p:pic>
      <p:pic>
        <p:nvPicPr>
          <p:cNvPr id="6147" name="Picture 3"/>
          <p:cNvPicPr>
            <a:picLocks noChangeAspect="1" noChangeArrowheads="1"/>
          </p:cNvPicPr>
          <p:nvPr/>
        </p:nvPicPr>
        <p:blipFill>
          <a:blip r:embed="rId4"/>
          <a:srcRect/>
          <a:stretch>
            <a:fillRect/>
          </a:stretch>
        </p:blipFill>
        <p:spPr bwMode="auto">
          <a:xfrm>
            <a:off x="7391400" y="3733800"/>
            <a:ext cx="1752600" cy="1746250"/>
          </a:xfrm>
          <a:prstGeom prst="rect">
            <a:avLst/>
          </a:prstGeom>
          <a:noFill/>
          <a:ln w="9525">
            <a:noFill/>
            <a:miter lim="800000"/>
            <a:headEnd/>
            <a:tailEnd/>
          </a:ln>
        </p:spPr>
      </p:pic>
      <p:sp>
        <p:nvSpPr>
          <p:cNvPr id="7172" name="Rectangle 4"/>
          <p:cNvSpPr>
            <a:spLocks noGrp="1" noChangeArrowheads="1"/>
          </p:cNvSpPr>
          <p:nvPr>
            <p:ph type="ctrTitle"/>
          </p:nvPr>
        </p:nvSpPr>
        <p:spPr>
          <a:xfrm>
            <a:off x="228600" y="228600"/>
            <a:ext cx="2971800" cy="1600200"/>
          </a:xfrm>
        </p:spPr>
        <p:txBody>
          <a:bodyPr rtlCol="0">
            <a:noAutofit/>
          </a:bodyPr>
          <a:lstStyle/>
          <a:p>
            <a:pPr algn="l" eaLnBrk="1" fontAlgn="auto" hangingPunct="1">
              <a:spcAft>
                <a:spcPts val="0"/>
              </a:spcAft>
              <a:defRPr/>
            </a:pPr>
            <a:r>
              <a:rPr lang="en-US" sz="3600" dirty="0" smtClean="0">
                <a:latin typeface="Book Antiqua" pitchFamily="18" charset="0"/>
              </a:rPr>
              <a:t>Workflow= </a:t>
            </a:r>
            <a:br>
              <a:rPr lang="en-US" sz="3600" dirty="0" smtClean="0">
                <a:latin typeface="Book Antiqua" pitchFamily="18" charset="0"/>
              </a:rPr>
            </a:br>
            <a:r>
              <a:rPr lang="en-US" sz="3600" dirty="0" smtClean="0">
                <a:latin typeface="Book Antiqua" pitchFamily="18" charset="0"/>
              </a:rPr>
              <a:t>Service Sense Making</a:t>
            </a:r>
            <a:endParaRPr lang="en-US" sz="3600" dirty="0">
              <a:latin typeface="Book Antiqua" pitchFamily="18" charset="0"/>
            </a:endParaRPr>
          </a:p>
        </p:txBody>
      </p:sp>
      <p:pic>
        <p:nvPicPr>
          <p:cNvPr id="6149" name="Picture 5" descr="MCj00901410000[1]"/>
          <p:cNvPicPr>
            <a:picLocks noChangeAspect="1" noChangeArrowheads="1"/>
          </p:cNvPicPr>
          <p:nvPr/>
        </p:nvPicPr>
        <p:blipFill>
          <a:blip r:embed="rId5"/>
          <a:srcRect/>
          <a:stretch>
            <a:fillRect/>
          </a:stretch>
        </p:blipFill>
        <p:spPr bwMode="auto">
          <a:xfrm>
            <a:off x="3505200" y="1066800"/>
            <a:ext cx="1600200" cy="1016000"/>
          </a:xfrm>
          <a:prstGeom prst="rect">
            <a:avLst/>
          </a:prstGeom>
          <a:noFill/>
          <a:ln w="9525">
            <a:noFill/>
            <a:miter lim="800000"/>
            <a:headEnd/>
            <a:tailEnd/>
          </a:ln>
        </p:spPr>
      </p:pic>
      <p:sp>
        <p:nvSpPr>
          <p:cNvPr id="6150" name="Rectangle 6"/>
          <p:cNvSpPr>
            <a:spLocks noChangeArrowheads="1"/>
          </p:cNvSpPr>
          <p:nvPr/>
        </p:nvSpPr>
        <p:spPr bwMode="auto">
          <a:xfrm>
            <a:off x="3581400" y="152400"/>
            <a:ext cx="1600200" cy="533400"/>
          </a:xfrm>
          <a:prstGeom prst="rect">
            <a:avLst/>
          </a:prstGeom>
          <a:solidFill>
            <a:schemeClr val="accent1">
              <a:alpha val="54117"/>
            </a:schemeClr>
          </a:solidFill>
          <a:ln w="9525">
            <a:solidFill>
              <a:schemeClr val="tx1"/>
            </a:solidFill>
            <a:miter lim="800000"/>
            <a:headEnd/>
            <a:tailEnd/>
          </a:ln>
        </p:spPr>
        <p:txBody>
          <a:bodyPr wrap="none" anchor="ctr"/>
          <a:lstStyle/>
          <a:p>
            <a:pPr algn="ctr"/>
            <a:r>
              <a:rPr lang="en-US">
                <a:latin typeface="Calibri" pitchFamily="34" charset="0"/>
              </a:rPr>
              <a:t>User Search</a:t>
            </a:r>
          </a:p>
          <a:p>
            <a:pPr algn="ctr"/>
            <a:r>
              <a:rPr lang="en-US">
                <a:latin typeface="Calibri" pitchFamily="34" charset="0"/>
              </a:rPr>
              <a:t>&amp; Discovery</a:t>
            </a:r>
          </a:p>
        </p:txBody>
      </p:sp>
      <p:sp>
        <p:nvSpPr>
          <p:cNvPr id="6151" name="Rectangle 7"/>
          <p:cNvSpPr>
            <a:spLocks noChangeArrowheads="1"/>
          </p:cNvSpPr>
          <p:nvPr/>
        </p:nvSpPr>
        <p:spPr bwMode="auto">
          <a:xfrm>
            <a:off x="3581400" y="762000"/>
            <a:ext cx="1600200" cy="381000"/>
          </a:xfrm>
          <a:prstGeom prst="rect">
            <a:avLst/>
          </a:prstGeom>
          <a:solidFill>
            <a:schemeClr val="accent1">
              <a:alpha val="54117"/>
            </a:schemeClr>
          </a:solidFill>
          <a:ln w="9525">
            <a:solidFill>
              <a:schemeClr val="tx1"/>
            </a:solidFill>
            <a:miter lim="800000"/>
            <a:headEnd/>
            <a:tailEnd/>
          </a:ln>
        </p:spPr>
        <p:txBody>
          <a:bodyPr wrap="none" anchor="ctr"/>
          <a:lstStyle/>
          <a:p>
            <a:pPr algn="ctr"/>
            <a:r>
              <a:rPr lang="en-US">
                <a:latin typeface="Calibri" pitchFamily="34" charset="0"/>
              </a:rPr>
              <a:t>Get Options</a:t>
            </a:r>
          </a:p>
        </p:txBody>
      </p:sp>
      <p:sp>
        <p:nvSpPr>
          <p:cNvPr id="6152" name="Text Box 8"/>
          <p:cNvSpPr txBox="1">
            <a:spLocks noChangeArrowheads="1"/>
          </p:cNvSpPr>
          <p:nvPr/>
        </p:nvSpPr>
        <p:spPr bwMode="auto">
          <a:xfrm>
            <a:off x="228600" y="5257800"/>
            <a:ext cx="1219200" cy="915988"/>
          </a:xfrm>
          <a:prstGeom prst="rect">
            <a:avLst/>
          </a:prstGeom>
          <a:noFill/>
          <a:ln w="9525">
            <a:noFill/>
            <a:miter lim="800000"/>
            <a:headEnd/>
            <a:tailEnd/>
          </a:ln>
        </p:spPr>
        <p:txBody>
          <a:bodyPr>
            <a:spAutoFit/>
          </a:bodyPr>
          <a:lstStyle/>
          <a:p>
            <a:pPr>
              <a:spcBef>
                <a:spcPct val="50000"/>
              </a:spcBef>
            </a:pPr>
            <a:r>
              <a:rPr lang="en-US">
                <a:latin typeface="Book Antiqua" pitchFamily="18" charset="0"/>
              </a:rPr>
              <a:t>Find it @ your Library</a:t>
            </a:r>
          </a:p>
        </p:txBody>
      </p:sp>
      <p:pic>
        <p:nvPicPr>
          <p:cNvPr id="6153" name="Picture 9" descr="MCBD09453_0000[1]"/>
          <p:cNvPicPr>
            <a:picLocks noChangeAspect="1" noChangeArrowheads="1"/>
          </p:cNvPicPr>
          <p:nvPr/>
        </p:nvPicPr>
        <p:blipFill>
          <a:blip r:embed="rId6"/>
          <a:srcRect/>
          <a:stretch>
            <a:fillRect/>
          </a:stretch>
        </p:blipFill>
        <p:spPr bwMode="auto">
          <a:xfrm>
            <a:off x="228600" y="4038600"/>
            <a:ext cx="1182688" cy="1200150"/>
          </a:xfrm>
          <a:prstGeom prst="rect">
            <a:avLst/>
          </a:prstGeom>
          <a:noFill/>
          <a:ln w="9525">
            <a:noFill/>
            <a:miter lim="800000"/>
            <a:headEnd/>
            <a:tailEnd/>
          </a:ln>
        </p:spPr>
      </p:pic>
      <p:pic>
        <p:nvPicPr>
          <p:cNvPr id="6154" name="Picture 10" descr="MPj04004720000[1]"/>
          <p:cNvPicPr>
            <a:picLocks noChangeAspect="1" noChangeArrowheads="1"/>
          </p:cNvPicPr>
          <p:nvPr/>
        </p:nvPicPr>
        <p:blipFill>
          <a:blip r:embed="rId7"/>
          <a:srcRect/>
          <a:stretch>
            <a:fillRect/>
          </a:stretch>
        </p:blipFill>
        <p:spPr bwMode="auto">
          <a:xfrm>
            <a:off x="1295400" y="2133600"/>
            <a:ext cx="2209800" cy="1438275"/>
          </a:xfrm>
          <a:prstGeom prst="rect">
            <a:avLst/>
          </a:prstGeom>
          <a:noFill/>
          <a:ln w="9525">
            <a:noFill/>
            <a:miter lim="800000"/>
            <a:headEnd/>
            <a:tailEnd/>
          </a:ln>
        </p:spPr>
      </p:pic>
      <p:cxnSp>
        <p:nvCxnSpPr>
          <p:cNvPr id="6155" name="AutoShape 11"/>
          <p:cNvCxnSpPr>
            <a:cxnSpLocks noChangeShapeType="1"/>
            <a:stCxn id="6151" idx="2"/>
          </p:cNvCxnSpPr>
          <p:nvPr/>
        </p:nvCxnSpPr>
        <p:spPr bwMode="auto">
          <a:xfrm rot="5400000">
            <a:off x="1153319" y="810419"/>
            <a:ext cx="2895600" cy="3560762"/>
          </a:xfrm>
          <a:prstGeom prst="curvedConnector3">
            <a:avLst>
              <a:gd name="adj1" fmla="val 50000"/>
            </a:avLst>
          </a:prstGeom>
          <a:noFill/>
          <a:ln w="88900" cap="rnd">
            <a:solidFill>
              <a:srgbClr val="FFFF00"/>
            </a:solidFill>
            <a:prstDash val="sysDot"/>
            <a:round/>
            <a:headEnd/>
            <a:tailEnd type="triangle" w="med" len="med"/>
          </a:ln>
        </p:spPr>
      </p:cxnSp>
      <p:pic>
        <p:nvPicPr>
          <p:cNvPr id="7180" name="Picture 12"/>
          <p:cNvPicPr>
            <a:picLocks noChangeAspect="1" noChangeArrowheads="1"/>
          </p:cNvPicPr>
          <p:nvPr/>
        </p:nvPicPr>
        <p:blipFill>
          <a:blip r:embed="rId8"/>
          <a:srcRect/>
          <a:stretch>
            <a:fillRect/>
          </a:stretch>
        </p:blipFill>
        <p:spPr bwMode="auto">
          <a:xfrm>
            <a:off x="2514600" y="4191000"/>
            <a:ext cx="922338" cy="1004888"/>
          </a:xfrm>
          <a:prstGeom prst="rect">
            <a:avLst/>
          </a:prstGeom>
          <a:noFill/>
          <a:ln w="9525">
            <a:noFill/>
            <a:miter lim="800000"/>
            <a:headEnd/>
            <a:tailEnd/>
          </a:ln>
        </p:spPr>
      </p:pic>
      <p:sp>
        <p:nvSpPr>
          <p:cNvPr id="6157" name="Text Box 13"/>
          <p:cNvSpPr txBox="1">
            <a:spLocks noChangeArrowheads="1"/>
          </p:cNvSpPr>
          <p:nvPr/>
        </p:nvSpPr>
        <p:spPr bwMode="auto">
          <a:xfrm>
            <a:off x="1676400" y="5334000"/>
            <a:ext cx="2667000" cy="1069975"/>
          </a:xfrm>
          <a:prstGeom prst="rect">
            <a:avLst/>
          </a:prstGeom>
          <a:noFill/>
          <a:ln w="9525">
            <a:noFill/>
            <a:miter lim="800000"/>
            <a:headEnd/>
            <a:tailEnd/>
          </a:ln>
        </p:spPr>
        <p:txBody>
          <a:bodyPr>
            <a:spAutoFit/>
          </a:bodyPr>
          <a:lstStyle/>
          <a:p>
            <a:pPr>
              <a:spcBef>
                <a:spcPct val="50000"/>
              </a:spcBef>
            </a:pPr>
            <a:r>
              <a:rPr lang="en-US" sz="1600">
                <a:latin typeface="Book Antiqua" pitchFamily="18" charset="0"/>
              </a:rPr>
              <a:t>or drive to another library,</a:t>
            </a:r>
          </a:p>
          <a:p>
            <a:pPr>
              <a:spcBef>
                <a:spcPct val="50000"/>
              </a:spcBef>
            </a:pPr>
            <a:r>
              <a:rPr lang="en-US" sz="1600">
                <a:latin typeface="Book Antiqua" pitchFamily="18" charset="0"/>
              </a:rPr>
              <a:t>or  ILL from your Library, </a:t>
            </a:r>
          </a:p>
          <a:p>
            <a:pPr>
              <a:spcBef>
                <a:spcPct val="50000"/>
              </a:spcBef>
            </a:pPr>
            <a:r>
              <a:rPr lang="en-US" sz="1600">
                <a:latin typeface="Book Antiqua" pitchFamily="18" charset="0"/>
              </a:rPr>
              <a:t>or request Library buy it.</a:t>
            </a:r>
          </a:p>
        </p:txBody>
      </p:sp>
      <p:cxnSp>
        <p:nvCxnSpPr>
          <p:cNvPr id="7182" name="AutoShape 14"/>
          <p:cNvCxnSpPr>
            <a:cxnSpLocks noChangeShapeType="1"/>
          </p:cNvCxnSpPr>
          <p:nvPr/>
        </p:nvCxnSpPr>
        <p:spPr bwMode="auto">
          <a:xfrm rot="5400000" flipV="1">
            <a:off x="1822451" y="3036887"/>
            <a:ext cx="152400" cy="2155825"/>
          </a:xfrm>
          <a:prstGeom prst="curvedConnector3">
            <a:avLst>
              <a:gd name="adj1" fmla="val -150000"/>
            </a:avLst>
          </a:prstGeom>
          <a:noFill/>
          <a:ln w="88900">
            <a:solidFill>
              <a:srgbClr val="FF0000"/>
            </a:solidFill>
            <a:prstDash val="dash"/>
            <a:round/>
            <a:headEnd/>
            <a:tailEnd type="triangle" w="med" len="med"/>
          </a:ln>
        </p:spPr>
      </p:cxnSp>
      <p:pic>
        <p:nvPicPr>
          <p:cNvPr id="6159" name="Picture 15" descr="j0299125"/>
          <p:cNvPicPr>
            <a:picLocks noChangeAspect="1" noChangeArrowheads="1"/>
          </p:cNvPicPr>
          <p:nvPr/>
        </p:nvPicPr>
        <p:blipFill>
          <a:blip r:embed="rId9"/>
          <a:srcRect/>
          <a:stretch>
            <a:fillRect/>
          </a:stretch>
        </p:blipFill>
        <p:spPr bwMode="auto">
          <a:xfrm>
            <a:off x="8305800" y="5562600"/>
            <a:ext cx="636588" cy="1042988"/>
          </a:xfrm>
          <a:prstGeom prst="rect">
            <a:avLst/>
          </a:prstGeom>
          <a:noFill/>
          <a:ln w="9525">
            <a:noFill/>
            <a:miter lim="800000"/>
            <a:headEnd/>
            <a:tailEnd/>
          </a:ln>
        </p:spPr>
      </p:pic>
      <p:pic>
        <p:nvPicPr>
          <p:cNvPr id="6160" name="Picture 16" descr="j0185604"/>
          <p:cNvPicPr>
            <a:picLocks noChangeAspect="1" noChangeArrowheads="1"/>
          </p:cNvPicPr>
          <p:nvPr/>
        </p:nvPicPr>
        <p:blipFill>
          <a:blip r:embed="rId10"/>
          <a:srcRect/>
          <a:stretch>
            <a:fillRect/>
          </a:stretch>
        </p:blipFill>
        <p:spPr bwMode="auto">
          <a:xfrm>
            <a:off x="7391400" y="5562600"/>
            <a:ext cx="922338" cy="923925"/>
          </a:xfrm>
          <a:prstGeom prst="rect">
            <a:avLst/>
          </a:prstGeom>
          <a:noFill/>
          <a:ln w="9525">
            <a:noFill/>
            <a:miter lim="800000"/>
            <a:headEnd/>
            <a:tailEnd/>
          </a:ln>
        </p:spPr>
      </p:pic>
      <p:pic>
        <p:nvPicPr>
          <p:cNvPr id="6161" name="Picture 17"/>
          <p:cNvPicPr>
            <a:picLocks noChangeAspect="1" noChangeArrowheads="1"/>
          </p:cNvPicPr>
          <p:nvPr/>
        </p:nvPicPr>
        <p:blipFill>
          <a:blip r:embed="rId11"/>
          <a:srcRect/>
          <a:stretch>
            <a:fillRect/>
          </a:stretch>
        </p:blipFill>
        <p:spPr bwMode="auto">
          <a:xfrm>
            <a:off x="6019800" y="304800"/>
            <a:ext cx="3124200" cy="1774825"/>
          </a:xfrm>
          <a:prstGeom prst="rect">
            <a:avLst/>
          </a:prstGeom>
          <a:noFill/>
          <a:ln w="9525">
            <a:noFill/>
            <a:miter lim="800000"/>
            <a:headEnd/>
            <a:tailEnd/>
          </a:ln>
        </p:spPr>
      </p:pic>
      <p:pic>
        <p:nvPicPr>
          <p:cNvPr id="6162" name="Picture 18"/>
          <p:cNvPicPr>
            <a:picLocks noChangeAspect="1" noChangeArrowheads="1"/>
          </p:cNvPicPr>
          <p:nvPr/>
        </p:nvPicPr>
        <p:blipFill>
          <a:blip r:embed="rId12"/>
          <a:srcRect/>
          <a:stretch>
            <a:fillRect/>
          </a:stretch>
        </p:blipFill>
        <p:spPr bwMode="auto">
          <a:xfrm>
            <a:off x="5715000" y="1524000"/>
            <a:ext cx="1828800" cy="1427163"/>
          </a:xfrm>
          <a:prstGeom prst="rect">
            <a:avLst/>
          </a:prstGeom>
          <a:noFill/>
          <a:ln w="9525">
            <a:noFill/>
            <a:miter lim="800000"/>
            <a:headEnd/>
            <a:tailEnd/>
          </a:ln>
        </p:spPr>
      </p:pic>
      <p:pic>
        <p:nvPicPr>
          <p:cNvPr id="6163" name="Picture 19"/>
          <p:cNvPicPr>
            <a:picLocks noChangeAspect="1" noChangeArrowheads="1"/>
          </p:cNvPicPr>
          <p:nvPr/>
        </p:nvPicPr>
        <p:blipFill>
          <a:blip r:embed="rId13"/>
          <a:srcRect/>
          <a:stretch>
            <a:fillRect/>
          </a:stretch>
        </p:blipFill>
        <p:spPr bwMode="auto">
          <a:xfrm>
            <a:off x="7239000" y="2057400"/>
            <a:ext cx="1676400" cy="1566863"/>
          </a:xfrm>
          <a:prstGeom prst="rect">
            <a:avLst/>
          </a:prstGeom>
          <a:noFill/>
          <a:ln w="9525">
            <a:noFill/>
            <a:miter lim="800000"/>
            <a:headEnd/>
            <a:tailEnd/>
          </a:ln>
        </p:spPr>
      </p:pic>
      <p:pic>
        <p:nvPicPr>
          <p:cNvPr id="6164" name="Picture 20" descr="MPj04003070000[1]"/>
          <p:cNvPicPr>
            <a:picLocks noChangeAspect="1" noChangeArrowheads="1"/>
          </p:cNvPicPr>
          <p:nvPr/>
        </p:nvPicPr>
        <p:blipFill>
          <a:blip r:embed="rId14"/>
          <a:srcRect/>
          <a:stretch>
            <a:fillRect/>
          </a:stretch>
        </p:blipFill>
        <p:spPr bwMode="auto">
          <a:xfrm>
            <a:off x="6629400" y="2362200"/>
            <a:ext cx="1220788" cy="1524000"/>
          </a:xfrm>
          <a:prstGeom prst="rect">
            <a:avLst/>
          </a:prstGeom>
          <a:noFill/>
          <a:ln w="9525">
            <a:noFill/>
            <a:miter lim="800000"/>
            <a:headEnd/>
            <a:tailEnd/>
          </a:ln>
        </p:spPr>
      </p:pic>
      <p:cxnSp>
        <p:nvCxnSpPr>
          <p:cNvPr id="6165" name="AutoShape 21"/>
          <p:cNvCxnSpPr>
            <a:cxnSpLocks noChangeShapeType="1"/>
            <a:stCxn id="6151" idx="2"/>
          </p:cNvCxnSpPr>
          <p:nvPr/>
        </p:nvCxnSpPr>
        <p:spPr bwMode="auto">
          <a:xfrm rot="16200000" flipH="1">
            <a:off x="3907632" y="1616868"/>
            <a:ext cx="4419600" cy="3471863"/>
          </a:xfrm>
          <a:prstGeom prst="curvedConnector3">
            <a:avLst>
              <a:gd name="adj1" fmla="val 50000"/>
            </a:avLst>
          </a:prstGeom>
          <a:noFill/>
          <a:ln w="101600" cap="rnd">
            <a:solidFill>
              <a:srgbClr val="339966"/>
            </a:solidFill>
            <a:prstDash val="sysDot"/>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dissolve">
                                      <p:cBhvr>
                                        <p:cTn id="7" dur="500"/>
                                        <p:tgtEl>
                                          <p:spTgt spid="718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180"/>
                                        </p:tgtEl>
                                        <p:attrNameLst>
                                          <p:attrName>style.visibility</p:attrName>
                                        </p:attrNameLst>
                                      </p:cBhvr>
                                      <p:to>
                                        <p:strVal val="visible"/>
                                      </p:to>
                                    </p:set>
                                    <p:animEffect transition="in" filter="dissolve">
                                      <p:cBhvr>
                                        <p:cTn id="11"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609600"/>
          </a:xfrm>
        </p:spPr>
        <p:txBody>
          <a:bodyPr/>
          <a:lstStyle/>
          <a:p>
            <a:pPr eaLnBrk="1" hangingPunct="1"/>
            <a:r>
              <a:rPr lang="en-US" sz="3200" b="1" dirty="0" smtClean="0"/>
              <a:t>Transforming Focus</a:t>
            </a:r>
          </a:p>
        </p:txBody>
      </p:sp>
      <p:sp>
        <p:nvSpPr>
          <p:cNvPr id="5123" name="Text Box 3"/>
          <p:cNvSpPr txBox="1">
            <a:spLocks noChangeArrowheads="1"/>
          </p:cNvSpPr>
          <p:nvPr/>
        </p:nvSpPr>
        <p:spPr bwMode="auto">
          <a:xfrm>
            <a:off x="381000" y="914400"/>
            <a:ext cx="8382000" cy="5332229"/>
          </a:xfrm>
          <a:prstGeom prst="rect">
            <a:avLst/>
          </a:prstGeom>
          <a:noFill/>
          <a:ln w="9525">
            <a:noFill/>
            <a:miter lim="800000"/>
            <a:headEnd/>
            <a:tailEnd/>
          </a:ln>
        </p:spPr>
        <p:txBody>
          <a:bodyPr>
            <a:spAutoFit/>
          </a:bodyPr>
          <a:lstStyle/>
          <a:p>
            <a:pPr marL="342900" indent="-342900">
              <a:spcBef>
                <a:spcPct val="50000"/>
              </a:spcBef>
            </a:pPr>
            <a:r>
              <a:rPr lang="en-US" sz="3200" b="1" dirty="0">
                <a:latin typeface="Calibri" pitchFamily="34" charset="0"/>
              </a:rPr>
              <a:t>Discovery isn’t our problem – Service Delivery is</a:t>
            </a:r>
          </a:p>
          <a:p>
            <a:pPr marL="342900" indent="-342900">
              <a:spcBef>
                <a:spcPct val="50000"/>
              </a:spcBef>
            </a:pPr>
            <a:endParaRPr lang="en-US" sz="500" dirty="0" smtClean="0">
              <a:latin typeface="Calibri" pitchFamily="34" charset="0"/>
            </a:endParaRPr>
          </a:p>
          <a:p>
            <a:pPr marL="342900" indent="-342900">
              <a:spcBef>
                <a:spcPct val="50000"/>
              </a:spcBef>
            </a:pPr>
            <a:endParaRPr lang="en-US" sz="500" dirty="0" smtClean="0">
              <a:latin typeface="Calibri" pitchFamily="34" charset="0"/>
            </a:endParaRPr>
          </a:p>
          <a:p>
            <a:pPr marL="342900" indent="-342900">
              <a:spcBef>
                <a:spcPct val="50000"/>
              </a:spcBef>
            </a:pPr>
            <a:endParaRPr lang="en-US" sz="500" dirty="0">
              <a:latin typeface="Calibri" pitchFamily="34" charset="0"/>
            </a:endParaRPr>
          </a:p>
          <a:p>
            <a:pPr marL="342900" indent="-342900">
              <a:spcBef>
                <a:spcPct val="50000"/>
              </a:spcBef>
              <a:buFontTx/>
              <a:buChar char="•"/>
            </a:pPr>
            <a:r>
              <a:rPr lang="en-US" sz="2400" dirty="0">
                <a:latin typeface="Calibri" pitchFamily="34" charset="0"/>
              </a:rPr>
              <a:t>“</a:t>
            </a:r>
            <a:r>
              <a:rPr lang="en-US" sz="2400" b="1" dirty="0">
                <a:latin typeface="Calibri" pitchFamily="34" charset="0"/>
              </a:rPr>
              <a:t>main frustration</a:t>
            </a:r>
            <a:r>
              <a:rPr lang="en-US" sz="2400" dirty="0">
                <a:latin typeface="Calibri" pitchFamily="34" charset="0"/>
              </a:rPr>
              <a:t> is not with the research discovery services themselves, but </a:t>
            </a:r>
            <a:r>
              <a:rPr lang="en-US" sz="2400" b="1" dirty="0">
                <a:latin typeface="Calibri" pitchFamily="34" charset="0"/>
              </a:rPr>
              <a:t>with the problem of subsequently accessing</a:t>
            </a:r>
            <a:r>
              <a:rPr lang="en-US" sz="2400" dirty="0">
                <a:latin typeface="Calibri" pitchFamily="34" charset="0"/>
              </a:rPr>
              <a:t> identified sources and materials.”  </a:t>
            </a:r>
            <a:r>
              <a:rPr lang="en-US" sz="1600" dirty="0">
                <a:latin typeface="Calibri" pitchFamily="34" charset="0"/>
              </a:rPr>
              <a:t>Research Information Network (2006) survey of researchers.</a:t>
            </a:r>
          </a:p>
          <a:p>
            <a:pPr marL="342900" indent="-342900">
              <a:spcBef>
                <a:spcPct val="50000"/>
              </a:spcBef>
            </a:pPr>
            <a:endParaRPr lang="en-US" sz="2400" dirty="0" smtClean="0">
              <a:latin typeface="Calibri" pitchFamily="34" charset="0"/>
            </a:endParaRPr>
          </a:p>
          <a:p>
            <a:pPr marL="342900" indent="-342900">
              <a:spcBef>
                <a:spcPct val="50000"/>
              </a:spcBef>
              <a:buFontTx/>
              <a:buChar char="•"/>
            </a:pPr>
            <a:r>
              <a:rPr lang="en-US" sz="2400" dirty="0" smtClean="0">
                <a:latin typeface="Calibri" pitchFamily="34" charset="0"/>
              </a:rPr>
              <a:t>“</a:t>
            </a:r>
            <a:r>
              <a:rPr lang="en-US" sz="2400" dirty="0">
                <a:latin typeface="Calibri" pitchFamily="34" charset="0"/>
              </a:rPr>
              <a:t>We now have a situation in which </a:t>
            </a:r>
            <a:r>
              <a:rPr lang="en-US" sz="2400" b="1" dirty="0">
                <a:latin typeface="Calibri" pitchFamily="34" charset="0"/>
              </a:rPr>
              <a:t>users may discover items</a:t>
            </a:r>
            <a:r>
              <a:rPr lang="en-US" sz="2400" dirty="0">
                <a:latin typeface="Calibri" pitchFamily="34" charset="0"/>
              </a:rPr>
              <a:t> in online indexes or online library catalogues </a:t>
            </a:r>
            <a:r>
              <a:rPr lang="en-US" sz="2400" b="1" dirty="0">
                <a:latin typeface="Calibri" pitchFamily="34" charset="0"/>
              </a:rPr>
              <a:t>then hit a dead end as far as delivery</a:t>
            </a:r>
            <a:r>
              <a:rPr lang="en-US" sz="2400" dirty="0">
                <a:latin typeface="Calibri" pitchFamily="34" charset="0"/>
              </a:rPr>
              <a:t> is concerned. This is a dangerous situation for the role of libraries in general. </a:t>
            </a:r>
            <a:r>
              <a:rPr lang="en-US" sz="2400" b="1" dirty="0">
                <a:latin typeface="Calibri" pitchFamily="34" charset="0"/>
              </a:rPr>
              <a:t>If libraries collectively do not seek to find ways to get around these dead ends others will</a:t>
            </a:r>
            <a:r>
              <a:rPr lang="en-US" sz="2400" dirty="0">
                <a:latin typeface="Calibri" pitchFamily="34" charset="0"/>
              </a:rPr>
              <a:t>.”</a:t>
            </a:r>
            <a:r>
              <a:rPr lang="en-US" dirty="0">
                <a:latin typeface="Calibri" pitchFamily="34" charset="0"/>
              </a:rPr>
              <a:t> </a:t>
            </a:r>
            <a:r>
              <a:rPr lang="en-US" dirty="0" err="1">
                <a:latin typeface="Calibri" pitchFamily="34" charset="0"/>
              </a:rPr>
              <a:t>Gatenby</a:t>
            </a:r>
            <a:r>
              <a:rPr lang="en-US" dirty="0">
                <a:latin typeface="Calibri" pitchFamily="34" charset="0"/>
              </a:rPr>
              <a:t> &amp; </a:t>
            </a:r>
            <a:r>
              <a:rPr lang="en-US" dirty="0" err="1">
                <a:latin typeface="Calibri" pitchFamily="34" charset="0"/>
              </a:rPr>
              <a:t>Goldner</a:t>
            </a:r>
            <a:r>
              <a:rPr lang="en-US" dirty="0">
                <a:latin typeface="Calibri" pitchFamily="34" charset="0"/>
              </a:rPr>
              <a:t>, </a:t>
            </a:r>
            <a:r>
              <a:rPr lang="en-US" dirty="0" smtClean="0">
                <a:latin typeface="Calibri" pitchFamily="34" charset="0"/>
              </a:rPr>
              <a:t>2005</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0"/>
            <a:ext cx="8991600" cy="609600"/>
          </a:xfrm>
        </p:spPr>
        <p:txBody>
          <a:bodyPr>
            <a:normAutofit fontScale="90000"/>
          </a:bodyPr>
          <a:lstStyle/>
          <a:p>
            <a:pPr algn="l"/>
            <a:r>
              <a:rPr lang="en-US" sz="2400" dirty="0">
                <a:solidFill>
                  <a:schemeClr val="tx1"/>
                </a:solidFill>
              </a:rPr>
              <a:t>Emerging Content &amp; Community</a:t>
            </a:r>
            <a:br>
              <a:rPr lang="en-US" sz="2400" dirty="0">
                <a:solidFill>
                  <a:schemeClr val="tx1"/>
                </a:solidFill>
              </a:rPr>
            </a:br>
            <a:r>
              <a:rPr lang="en-US" sz="1900" i="1" dirty="0">
                <a:solidFill>
                  <a:schemeClr val="tx1"/>
                </a:solidFill>
              </a:rPr>
              <a:t>Library</a:t>
            </a:r>
            <a:r>
              <a:rPr lang="en-US" sz="1900" i="1" dirty="0">
                <a:solidFill>
                  <a:schemeClr val="tx1"/>
                </a:solidFill>
                <a:latin typeface="Times New Roman"/>
              </a:rPr>
              <a:t>’</a:t>
            </a:r>
            <a:r>
              <a:rPr lang="en-US" sz="1900" i="1" dirty="0">
                <a:solidFill>
                  <a:schemeClr val="tx1"/>
                </a:solidFill>
              </a:rPr>
              <a:t>s collection and resources focus on: Structured &amp; Fee Content</a:t>
            </a:r>
          </a:p>
        </p:txBody>
      </p:sp>
      <p:sp>
        <p:nvSpPr>
          <p:cNvPr id="35843" name="Line 3"/>
          <p:cNvSpPr>
            <a:spLocks noChangeShapeType="1"/>
          </p:cNvSpPr>
          <p:nvPr/>
        </p:nvSpPr>
        <p:spPr bwMode="auto">
          <a:xfrm>
            <a:off x="4267200" y="990600"/>
            <a:ext cx="0" cy="5334000"/>
          </a:xfrm>
          <a:prstGeom prst="line">
            <a:avLst/>
          </a:prstGeom>
          <a:noFill/>
          <a:ln w="76200">
            <a:solidFill>
              <a:schemeClr val="tx1"/>
            </a:solidFill>
            <a:round/>
            <a:headEnd type="triangle" w="med" len="med"/>
            <a:tailEnd type="triangle" w="med" len="med"/>
          </a:ln>
          <a:effectLst/>
        </p:spPr>
        <p:txBody>
          <a:bodyPr/>
          <a:lstStyle/>
          <a:p>
            <a:endParaRPr lang="en-US"/>
          </a:p>
        </p:txBody>
      </p:sp>
      <p:sp>
        <p:nvSpPr>
          <p:cNvPr id="35844" name="Line 4"/>
          <p:cNvSpPr>
            <a:spLocks noChangeShapeType="1"/>
          </p:cNvSpPr>
          <p:nvPr/>
        </p:nvSpPr>
        <p:spPr bwMode="auto">
          <a:xfrm flipH="1">
            <a:off x="457200" y="3581400"/>
            <a:ext cx="7924800" cy="0"/>
          </a:xfrm>
          <a:prstGeom prst="line">
            <a:avLst/>
          </a:prstGeom>
          <a:noFill/>
          <a:ln w="76200">
            <a:solidFill>
              <a:schemeClr val="tx1"/>
            </a:solidFill>
            <a:round/>
            <a:headEnd type="triangle" w="med" len="med"/>
            <a:tailEnd type="triangle" w="med" len="med"/>
          </a:ln>
          <a:effectLst/>
        </p:spPr>
        <p:txBody>
          <a:bodyPr/>
          <a:lstStyle/>
          <a:p>
            <a:endParaRPr lang="en-US"/>
          </a:p>
        </p:txBody>
      </p:sp>
      <p:sp>
        <p:nvSpPr>
          <p:cNvPr id="35845" name="Text Box 5"/>
          <p:cNvSpPr txBox="1">
            <a:spLocks noChangeArrowheads="1"/>
          </p:cNvSpPr>
          <p:nvPr/>
        </p:nvSpPr>
        <p:spPr bwMode="auto">
          <a:xfrm>
            <a:off x="4343400" y="609600"/>
            <a:ext cx="1143000" cy="457200"/>
          </a:xfrm>
          <a:prstGeom prst="rect">
            <a:avLst/>
          </a:prstGeom>
          <a:noFill/>
          <a:ln w="9525">
            <a:noFill/>
            <a:miter lim="800000"/>
            <a:headEnd/>
            <a:tailEnd/>
          </a:ln>
          <a:effectLst/>
        </p:spPr>
        <p:txBody>
          <a:bodyPr lIns="91432" tIns="45716" rIns="91432" bIns="45716">
            <a:spAutoFit/>
          </a:bodyPr>
          <a:lstStyle/>
          <a:p>
            <a:pPr>
              <a:spcBef>
                <a:spcPct val="50000"/>
              </a:spcBef>
            </a:pPr>
            <a:r>
              <a:rPr lang="en-US" sz="2400" b="1">
                <a:latin typeface="Times New Roman" pitchFamily="18" charset="0"/>
              </a:rPr>
              <a:t>Fee</a:t>
            </a:r>
          </a:p>
        </p:txBody>
      </p:sp>
      <p:sp>
        <p:nvSpPr>
          <p:cNvPr id="35846" name="Text Box 6"/>
          <p:cNvSpPr txBox="1">
            <a:spLocks noChangeArrowheads="1"/>
          </p:cNvSpPr>
          <p:nvPr/>
        </p:nvSpPr>
        <p:spPr bwMode="auto">
          <a:xfrm>
            <a:off x="4495800" y="6248400"/>
            <a:ext cx="1143000" cy="457200"/>
          </a:xfrm>
          <a:prstGeom prst="rect">
            <a:avLst/>
          </a:prstGeom>
          <a:noFill/>
          <a:ln w="9525">
            <a:noFill/>
            <a:miter lim="800000"/>
            <a:headEnd/>
            <a:tailEnd/>
          </a:ln>
          <a:effectLst/>
        </p:spPr>
        <p:txBody>
          <a:bodyPr lIns="91432" tIns="45716" rIns="91432" bIns="45716">
            <a:spAutoFit/>
          </a:bodyPr>
          <a:lstStyle/>
          <a:p>
            <a:pPr>
              <a:spcBef>
                <a:spcPct val="50000"/>
              </a:spcBef>
            </a:pPr>
            <a:r>
              <a:rPr lang="en-US" sz="2400" b="1">
                <a:latin typeface="Times New Roman" pitchFamily="18" charset="0"/>
              </a:rPr>
              <a:t>Free</a:t>
            </a:r>
          </a:p>
        </p:txBody>
      </p:sp>
      <p:sp>
        <p:nvSpPr>
          <p:cNvPr id="35847" name="Text Box 7"/>
          <p:cNvSpPr txBox="1">
            <a:spLocks noChangeArrowheads="1"/>
          </p:cNvSpPr>
          <p:nvPr/>
        </p:nvSpPr>
        <p:spPr bwMode="auto">
          <a:xfrm>
            <a:off x="0" y="3810000"/>
            <a:ext cx="2057400" cy="396875"/>
          </a:xfrm>
          <a:prstGeom prst="rect">
            <a:avLst/>
          </a:prstGeom>
          <a:noFill/>
          <a:ln w="9525">
            <a:noFill/>
            <a:miter lim="800000"/>
            <a:headEnd/>
            <a:tailEnd/>
          </a:ln>
          <a:effectLst/>
        </p:spPr>
        <p:txBody>
          <a:bodyPr lIns="91432" tIns="45716" rIns="91432" bIns="45716">
            <a:spAutoFit/>
          </a:bodyPr>
          <a:lstStyle/>
          <a:p>
            <a:pPr>
              <a:spcBef>
                <a:spcPct val="50000"/>
              </a:spcBef>
            </a:pPr>
            <a:r>
              <a:rPr lang="en-US" sz="2000" b="1">
                <a:latin typeface="Times New Roman" pitchFamily="18" charset="0"/>
              </a:rPr>
              <a:t>Unstructured</a:t>
            </a:r>
          </a:p>
        </p:txBody>
      </p:sp>
      <p:sp>
        <p:nvSpPr>
          <p:cNvPr id="35848" name="Text Box 8"/>
          <p:cNvSpPr txBox="1">
            <a:spLocks noChangeArrowheads="1"/>
          </p:cNvSpPr>
          <p:nvPr/>
        </p:nvSpPr>
        <p:spPr bwMode="auto">
          <a:xfrm>
            <a:off x="7391400" y="3886200"/>
            <a:ext cx="1524000" cy="396875"/>
          </a:xfrm>
          <a:prstGeom prst="rect">
            <a:avLst/>
          </a:prstGeom>
          <a:noFill/>
          <a:ln w="9525">
            <a:noFill/>
            <a:miter lim="800000"/>
            <a:headEnd/>
            <a:tailEnd/>
          </a:ln>
          <a:effectLst/>
        </p:spPr>
        <p:txBody>
          <a:bodyPr lIns="91432" tIns="45716" rIns="91432" bIns="45716">
            <a:spAutoFit/>
          </a:bodyPr>
          <a:lstStyle/>
          <a:p>
            <a:pPr>
              <a:spcBef>
                <a:spcPct val="50000"/>
              </a:spcBef>
            </a:pPr>
            <a:r>
              <a:rPr lang="en-US" sz="2000" b="1">
                <a:latin typeface="Times New Roman" pitchFamily="18" charset="0"/>
              </a:rPr>
              <a:t>Structured</a:t>
            </a:r>
          </a:p>
        </p:txBody>
      </p:sp>
      <p:sp>
        <p:nvSpPr>
          <p:cNvPr id="35849" name="AutoShape 9"/>
          <p:cNvSpPr>
            <a:spLocks noChangeArrowheads="1"/>
          </p:cNvSpPr>
          <p:nvPr/>
        </p:nvSpPr>
        <p:spPr bwMode="auto">
          <a:xfrm>
            <a:off x="3657600" y="1066800"/>
            <a:ext cx="4419600" cy="2971800"/>
          </a:xfrm>
          <a:prstGeom prst="star32">
            <a:avLst>
              <a:gd name="adj" fmla="val 37500"/>
            </a:avLst>
          </a:prstGeom>
          <a:solidFill>
            <a:srgbClr val="00FFFF">
              <a:alpha val="50000"/>
            </a:srgbClr>
          </a:solidFill>
          <a:ln w="9525">
            <a:solidFill>
              <a:schemeClr val="tx1"/>
            </a:solidFill>
            <a:miter lim="800000"/>
            <a:headEnd/>
            <a:tailEnd/>
          </a:ln>
          <a:effectLst/>
        </p:spPr>
        <p:txBody>
          <a:bodyPr wrap="none" lIns="91432" tIns="45716" rIns="91432" bIns="45716" anchor="ctr"/>
          <a:lstStyle/>
          <a:p>
            <a:pPr algn="ctr"/>
            <a:r>
              <a:rPr lang="en-US" sz="2400" b="1">
                <a:latin typeface="Times New Roman" pitchFamily="18" charset="0"/>
              </a:rPr>
              <a:t>Library &amp;</a:t>
            </a:r>
          </a:p>
          <a:p>
            <a:pPr algn="ctr"/>
            <a:r>
              <a:rPr lang="en-US" sz="2400" b="1">
                <a:latin typeface="Times New Roman" pitchFamily="18" charset="0"/>
              </a:rPr>
              <a:t>Publishers</a:t>
            </a:r>
          </a:p>
          <a:p>
            <a:pPr algn="ctr"/>
            <a:endParaRPr lang="en-US" b="1">
              <a:latin typeface="Times New Roman" pitchFamily="18" charset="0"/>
            </a:endParaRPr>
          </a:p>
          <a:p>
            <a:pPr algn="ctr"/>
            <a:endParaRPr lang="en-US" b="1">
              <a:latin typeface="Times New Roman" pitchFamily="18" charset="0"/>
            </a:endParaRPr>
          </a:p>
        </p:txBody>
      </p:sp>
      <p:sp>
        <p:nvSpPr>
          <p:cNvPr id="35850" name="AutoShape 10"/>
          <p:cNvSpPr>
            <a:spLocks noChangeArrowheads="1"/>
          </p:cNvSpPr>
          <p:nvPr/>
        </p:nvSpPr>
        <p:spPr bwMode="auto">
          <a:xfrm>
            <a:off x="1752600" y="2209800"/>
            <a:ext cx="4572000" cy="3962400"/>
          </a:xfrm>
          <a:prstGeom prst="star32">
            <a:avLst>
              <a:gd name="adj" fmla="val 37500"/>
            </a:avLst>
          </a:prstGeom>
          <a:solidFill>
            <a:srgbClr val="99CC00">
              <a:alpha val="50000"/>
            </a:srgbClr>
          </a:solidFill>
          <a:ln w="12700">
            <a:solidFill>
              <a:srgbClr val="FF0000"/>
            </a:solidFill>
            <a:miter lim="800000"/>
            <a:headEnd/>
            <a:tailEnd/>
          </a:ln>
          <a:effectLst/>
        </p:spPr>
        <p:txBody>
          <a:bodyPr wrap="none" lIns="91432" tIns="45716" rIns="91432" bIns="45716" anchor="ctr"/>
          <a:lstStyle/>
          <a:p>
            <a:r>
              <a:rPr lang="en-US" b="1">
                <a:latin typeface="Times New Roman" pitchFamily="18" charset="0"/>
              </a:rPr>
              <a:t>World</a:t>
            </a:r>
          </a:p>
          <a:p>
            <a:r>
              <a:rPr lang="en-US" b="1">
                <a:latin typeface="Times New Roman" pitchFamily="18" charset="0"/>
              </a:rPr>
              <a:t>Wide</a:t>
            </a:r>
          </a:p>
          <a:p>
            <a:r>
              <a:rPr lang="en-US" b="1">
                <a:latin typeface="Times New Roman" pitchFamily="18" charset="0"/>
              </a:rPr>
              <a:t>Web</a:t>
            </a:r>
          </a:p>
        </p:txBody>
      </p:sp>
      <p:pic>
        <p:nvPicPr>
          <p:cNvPr id="12" name="Picture 2"/>
          <p:cNvPicPr>
            <a:picLocks noChangeAspect="1" noChangeArrowheads="1"/>
          </p:cNvPicPr>
          <p:nvPr/>
        </p:nvPicPr>
        <p:blipFill>
          <a:blip r:embed="rId3"/>
          <a:srcRect/>
          <a:stretch>
            <a:fillRect/>
          </a:stretch>
        </p:blipFill>
        <p:spPr bwMode="auto">
          <a:xfrm>
            <a:off x="1905000" y="3657600"/>
            <a:ext cx="2743200" cy="2403134"/>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50"/>
                                        </p:tgtEl>
                                        <p:attrNameLst>
                                          <p:attrName>style.visibility</p:attrName>
                                        </p:attrNameLst>
                                      </p:cBhvr>
                                      <p:to>
                                        <p:strVal val="visible"/>
                                      </p:to>
                                    </p:set>
                                    <p:animEffect transition="in" filter="dissolve">
                                      <p:cBhvr>
                                        <p:cTn id="7" dur="500"/>
                                        <p:tgtEl>
                                          <p:spTgt spid="358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1662</TotalTime>
  <Words>5249</Words>
  <Application>Microsoft Office PowerPoint</Application>
  <PresentationFormat>On-screen Show (4:3)</PresentationFormat>
  <Paragraphs>439</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Microsoft Word Picture</vt:lpstr>
      <vt:lpstr>Slide 1</vt:lpstr>
      <vt:lpstr>Slide 2</vt:lpstr>
      <vt:lpstr>Slide 3</vt:lpstr>
      <vt:lpstr>Slide 4</vt:lpstr>
      <vt:lpstr>Service Request – in what context?</vt:lpstr>
      <vt:lpstr>Rethinking Resource Sharing</vt:lpstr>
      <vt:lpstr>Workflow=  Service Sense Making</vt:lpstr>
      <vt:lpstr>Transforming Focus</vt:lpstr>
      <vt:lpstr>Emerging Content &amp; Community Library’s collection and resources focus on: Structured &amp; Fee Content</vt:lpstr>
      <vt:lpstr>Sense-making depends: format, rent, buy, or borrow</vt:lpstr>
      <vt:lpstr>Looking for Moby</vt:lpstr>
      <vt:lpstr>What makes sense with dollar books?</vt:lpstr>
      <vt:lpstr>Resource Sharing</vt:lpstr>
      <vt:lpstr>April 6, 2008 a day in the life of ILL…</vt:lpstr>
      <vt:lpstr>IDS Project 2006/2007 Data: Unfilled within IDS Libraries</vt:lpstr>
      <vt:lpstr>Goal for transforming workflow: Options blur functional divides</vt:lpstr>
      <vt:lpstr>Slide 17</vt:lpstr>
      <vt:lpstr>Article Pay Per View – Dialog Again?</vt:lpstr>
      <vt:lpstr>Collection Development &amp; Resource Sharing</vt:lpstr>
      <vt:lpstr>Get It or Purchase Request</vt:lpstr>
      <vt:lpstr>Parallel Partnerships</vt:lpstr>
      <vt:lpstr>Example partnerships Digital Library &amp; ILL</vt:lpstr>
      <vt:lpstr>Digitizing and Printing – Borrowing options for medium rare </vt:lpstr>
      <vt:lpstr>Reference, ILL, Collection Development Partnerships</vt:lpstr>
      <vt:lpstr>“I wish that I could jump into a book…” Kate Oberlander</vt:lpstr>
      <vt:lpstr>Future of Request Workflow</vt:lpstr>
      <vt:lpstr>How do we redesign Service &amp; Request?</vt:lpstr>
      <vt:lpstr>Flexible Request Construct:  Allow for parallel (many to many) and distributed capabilities</vt:lpstr>
      <vt:lpstr>Resource Sharing: Where Are Requests Taking Us? RECAP</vt:lpstr>
      <vt:lpstr>Thank you</vt:lpstr>
      <vt:lpstr>Bibliography</vt:lpstr>
    </vt:vector>
  </TitlesOfParts>
  <Company>SUNY Geneseo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Sharing: Where Are Requests Taking Us?</dc:title>
  <dc:creator>Cyril Oberlander</dc:creator>
  <cp:lastModifiedBy>Cyril Oberlander</cp:lastModifiedBy>
  <cp:revision>17</cp:revision>
  <dcterms:created xsi:type="dcterms:W3CDTF">2008-08-03T14:12:15Z</dcterms:created>
  <dcterms:modified xsi:type="dcterms:W3CDTF">2008-08-06T10:51:59Z</dcterms:modified>
</cp:coreProperties>
</file>