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40"/>
  </p:notesMasterIdLst>
  <p:handoutMasterIdLst>
    <p:handoutMasterId r:id="rId41"/>
  </p:handoutMasterIdLst>
  <p:sldIdLst>
    <p:sldId id="256" r:id="rId4"/>
    <p:sldId id="257" r:id="rId5"/>
    <p:sldId id="258" r:id="rId6"/>
    <p:sldId id="259" r:id="rId7"/>
    <p:sldId id="295" r:id="rId8"/>
    <p:sldId id="260"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66" r:id="rId27"/>
    <p:sldId id="267" r:id="rId28"/>
    <p:sldId id="268" r:id="rId29"/>
    <p:sldId id="261" r:id="rId30"/>
    <p:sldId id="262" r:id="rId31"/>
    <p:sldId id="263" r:id="rId32"/>
    <p:sldId id="287" r:id="rId33"/>
    <p:sldId id="289" r:id="rId34"/>
    <p:sldId id="291" r:id="rId35"/>
    <p:sldId id="290" r:id="rId36"/>
    <p:sldId id="292" r:id="rId37"/>
    <p:sldId id="293" r:id="rId38"/>
    <p:sldId id="264"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5899" autoAdjust="0"/>
  </p:normalViewPr>
  <p:slideViewPr>
    <p:cSldViewPr>
      <p:cViewPr varScale="1">
        <p:scale>
          <a:sx n="83" d="100"/>
          <a:sy n="83" d="100"/>
        </p:scale>
        <p:origin x="-780" y="-78"/>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1974" y="-90"/>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C1B493-127E-4E4C-95BD-9DB569218BEA}" type="doc">
      <dgm:prSet loTypeId="urn:microsoft.com/office/officeart/2005/8/layout/hProcess9" loCatId="process" qsTypeId="urn:microsoft.com/office/officeart/2005/8/quickstyle/simple1" qsCatId="simple" csTypeId="urn:microsoft.com/office/officeart/2005/8/colors/accent1_2" csCatId="accent1" phldr="1"/>
      <dgm:spPr/>
    </dgm:pt>
    <dgm:pt modelId="{449211FE-FB67-4AAB-8F85-C7F85C891556}">
      <dgm:prSet phldrT="[Text]"/>
      <dgm:spPr/>
      <dgm:t>
        <a:bodyPr/>
        <a:lstStyle/>
        <a:p>
          <a:r>
            <a:rPr lang="en-US" dirty="0" smtClean="0"/>
            <a:t>Route request to Document Delivery </a:t>
          </a:r>
          <a:endParaRPr lang="en-US" dirty="0"/>
        </a:p>
      </dgm:t>
    </dgm:pt>
    <dgm:pt modelId="{A62CC066-180C-4BF1-8EFC-0CA18F6C5760}" type="parTrans" cxnId="{CCDF2ABC-9613-44C9-8994-51029291B366}">
      <dgm:prSet/>
      <dgm:spPr/>
      <dgm:t>
        <a:bodyPr/>
        <a:lstStyle/>
        <a:p>
          <a:endParaRPr lang="en-US"/>
        </a:p>
      </dgm:t>
    </dgm:pt>
    <dgm:pt modelId="{69468956-2BFE-4AE4-A237-BF1A46A3B89A}" type="sibTrans" cxnId="{CCDF2ABC-9613-44C9-8994-51029291B366}">
      <dgm:prSet/>
      <dgm:spPr/>
      <dgm:t>
        <a:bodyPr/>
        <a:lstStyle/>
        <a:p>
          <a:endParaRPr lang="en-US"/>
        </a:p>
      </dgm:t>
    </dgm:pt>
    <dgm:pt modelId="{0E9AC2A4-E6EA-48B4-8C23-86E9ED9CD30F}">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Switch to Document Delivery Menu</a:t>
          </a:r>
        </a:p>
      </dgm:t>
    </dgm:pt>
    <dgm:pt modelId="{3B9C281A-F990-4596-900E-2E072A3EFDE1}" type="parTrans" cxnId="{C361809B-A7E8-46A2-ABE3-106AC54D9630}">
      <dgm:prSet/>
      <dgm:spPr/>
      <dgm:t>
        <a:bodyPr/>
        <a:lstStyle/>
        <a:p>
          <a:endParaRPr lang="en-US"/>
        </a:p>
      </dgm:t>
    </dgm:pt>
    <dgm:pt modelId="{C96A5BB1-EC51-4416-B29A-D5CA1966DD89}" type="sibTrans" cxnId="{C361809B-A7E8-46A2-ABE3-106AC54D9630}">
      <dgm:prSet/>
      <dgm:spPr/>
      <dgm:t>
        <a:bodyPr/>
        <a:lstStyle/>
        <a:p>
          <a:endParaRPr lang="en-US"/>
        </a:p>
      </dgm:t>
    </dgm:pt>
    <dgm:pt modelId="{69331DE9-6C59-49CC-B853-E0E40166099B}">
      <dgm:prSet phldrT="[Text]"/>
      <dgm:spPr/>
      <dgm:t>
        <a:bodyPr/>
        <a:lstStyle/>
        <a:p>
          <a:r>
            <a:rPr lang="en-US" dirty="0" smtClean="0"/>
            <a:t>Print Document Delivery Pull Slips</a:t>
          </a:r>
          <a:endParaRPr lang="en-US" dirty="0"/>
        </a:p>
      </dgm:t>
    </dgm:pt>
    <dgm:pt modelId="{5F9D4310-1D45-447E-844D-2B63006C76E9}" type="parTrans" cxnId="{5FC59F4C-F471-447B-BDD7-E119A5E14C44}">
      <dgm:prSet/>
      <dgm:spPr/>
      <dgm:t>
        <a:bodyPr/>
        <a:lstStyle/>
        <a:p>
          <a:endParaRPr lang="en-US"/>
        </a:p>
      </dgm:t>
    </dgm:pt>
    <dgm:pt modelId="{6BF6B072-F5A9-419A-911F-C138DDEC87FA}" type="sibTrans" cxnId="{5FC59F4C-F471-447B-BDD7-E119A5E14C44}">
      <dgm:prSet/>
      <dgm:spPr/>
      <dgm:t>
        <a:bodyPr/>
        <a:lstStyle/>
        <a:p>
          <a:endParaRPr lang="en-US"/>
        </a:p>
      </dgm:t>
    </dgm:pt>
    <dgm:pt modelId="{564CFC12-4C14-4058-AF6D-D96C698771CF}">
      <dgm:prSet/>
      <dgm:spPr/>
      <dgm:t>
        <a:bodyPr/>
        <a:lstStyle/>
        <a:p>
          <a:r>
            <a:rPr lang="en-US" dirty="0" smtClean="0"/>
            <a:t>Refresh Status Info</a:t>
          </a:r>
          <a:endParaRPr lang="en-US" dirty="0"/>
        </a:p>
      </dgm:t>
    </dgm:pt>
    <dgm:pt modelId="{258DED86-C127-4962-8281-4689AD57D4C9}" type="parTrans" cxnId="{7EB6B0AD-27A4-4B27-ADF1-ADD0DC455C10}">
      <dgm:prSet/>
      <dgm:spPr/>
      <dgm:t>
        <a:bodyPr/>
        <a:lstStyle/>
        <a:p>
          <a:endParaRPr lang="en-US"/>
        </a:p>
      </dgm:t>
    </dgm:pt>
    <dgm:pt modelId="{F1A33045-8CE6-42C3-BFE3-C1CAE0BB463A}" type="sibTrans" cxnId="{7EB6B0AD-27A4-4B27-ADF1-ADD0DC455C10}">
      <dgm:prSet/>
      <dgm:spPr/>
      <dgm:t>
        <a:bodyPr/>
        <a:lstStyle/>
        <a:p>
          <a:endParaRPr lang="en-US"/>
        </a:p>
      </dgm:t>
    </dgm:pt>
    <dgm:pt modelId="{125BEBB4-3159-4C57-BEC8-B3957523116B}">
      <dgm:prSet/>
      <dgm:spPr/>
      <dgm:t>
        <a:bodyPr/>
        <a:lstStyle/>
        <a:p>
          <a:r>
            <a:rPr lang="en-US" dirty="0" smtClean="0"/>
            <a:t>Update Document Delivery Search Results</a:t>
          </a:r>
          <a:endParaRPr lang="en-US" dirty="0"/>
        </a:p>
      </dgm:t>
    </dgm:pt>
    <dgm:pt modelId="{BC892D1F-651A-4ED5-AF40-FBB2FF8F6D4B}" type="parTrans" cxnId="{D4909957-FFE6-4C49-9CCA-864149F6AA5C}">
      <dgm:prSet/>
      <dgm:spPr/>
      <dgm:t>
        <a:bodyPr/>
        <a:lstStyle/>
        <a:p>
          <a:endParaRPr lang="en-US"/>
        </a:p>
      </dgm:t>
    </dgm:pt>
    <dgm:pt modelId="{9C06239D-E8E2-453C-8B2A-A2A7D2775C5E}" type="sibTrans" cxnId="{D4909957-FFE6-4C49-9CCA-864149F6AA5C}">
      <dgm:prSet/>
      <dgm:spPr/>
      <dgm:t>
        <a:bodyPr/>
        <a:lstStyle/>
        <a:p>
          <a:endParaRPr lang="en-US"/>
        </a:p>
      </dgm:t>
    </dgm:pt>
    <dgm:pt modelId="{0F69B614-C14D-4E60-BA2C-3E146CD65D0E}">
      <dgm:prSet/>
      <dgm:spPr/>
      <dgm:t>
        <a:bodyPr/>
        <a:lstStyle/>
        <a:p>
          <a:r>
            <a:rPr lang="en-US" dirty="0" smtClean="0"/>
            <a:t>Notify Electronic Delivery</a:t>
          </a:r>
          <a:endParaRPr lang="en-US" dirty="0"/>
        </a:p>
      </dgm:t>
    </dgm:pt>
    <dgm:pt modelId="{BDB313B1-524C-4A17-8A26-1A1AD8B9975C}" type="parTrans" cxnId="{968ADAA8-9F36-4A0E-A5E2-45327A757056}">
      <dgm:prSet/>
      <dgm:spPr/>
      <dgm:t>
        <a:bodyPr/>
        <a:lstStyle/>
        <a:p>
          <a:endParaRPr lang="en-US"/>
        </a:p>
      </dgm:t>
    </dgm:pt>
    <dgm:pt modelId="{907F5115-12F2-45B3-96E3-27AF4F2DF47D}" type="sibTrans" cxnId="{968ADAA8-9F36-4A0E-A5E2-45327A757056}">
      <dgm:prSet/>
      <dgm:spPr/>
      <dgm:t>
        <a:bodyPr/>
        <a:lstStyle/>
        <a:p>
          <a:endParaRPr lang="en-US"/>
        </a:p>
      </dgm:t>
    </dgm:pt>
    <dgm:pt modelId="{42E11052-D1A6-4D7D-B895-70CD296AA1C2}" type="pres">
      <dgm:prSet presAssocID="{B3C1B493-127E-4E4C-95BD-9DB569218BEA}" presName="CompostProcess" presStyleCnt="0">
        <dgm:presLayoutVars>
          <dgm:dir/>
          <dgm:resizeHandles val="exact"/>
        </dgm:presLayoutVars>
      </dgm:prSet>
      <dgm:spPr/>
    </dgm:pt>
    <dgm:pt modelId="{F8D2F647-2348-4DBC-B1A3-D450AFCD3B1C}" type="pres">
      <dgm:prSet presAssocID="{B3C1B493-127E-4E4C-95BD-9DB569218BEA}" presName="arrow" presStyleLbl="bgShp" presStyleIdx="0" presStyleCnt="1" custScaleX="117647" custLinFactNeighborX="0" custLinFactNeighborY="-2098"/>
      <dgm:spPr/>
    </dgm:pt>
    <dgm:pt modelId="{70BB201B-1406-42D5-9BA4-4BD96A003171}" type="pres">
      <dgm:prSet presAssocID="{B3C1B493-127E-4E4C-95BD-9DB569218BEA}" presName="linearProcess" presStyleCnt="0"/>
      <dgm:spPr/>
    </dgm:pt>
    <dgm:pt modelId="{B3526BA1-ABAD-4245-B12F-4F8E3105C18D}" type="pres">
      <dgm:prSet presAssocID="{449211FE-FB67-4AAB-8F85-C7F85C891556}" presName="textNode" presStyleLbl="node1" presStyleIdx="0" presStyleCnt="6">
        <dgm:presLayoutVars>
          <dgm:bulletEnabled val="1"/>
        </dgm:presLayoutVars>
      </dgm:prSet>
      <dgm:spPr/>
      <dgm:t>
        <a:bodyPr/>
        <a:lstStyle/>
        <a:p>
          <a:endParaRPr lang="en-US"/>
        </a:p>
      </dgm:t>
    </dgm:pt>
    <dgm:pt modelId="{7C8B01CA-9A82-4498-9B00-19F78A1FB578}" type="pres">
      <dgm:prSet presAssocID="{69468956-2BFE-4AE4-A237-BF1A46A3B89A}" presName="sibTrans" presStyleCnt="0"/>
      <dgm:spPr/>
    </dgm:pt>
    <dgm:pt modelId="{4102225C-1A54-4FC8-B7D1-6B99BBA365FD}" type="pres">
      <dgm:prSet presAssocID="{0E9AC2A4-E6EA-48B4-8C23-86E9ED9CD30F}" presName="textNode" presStyleLbl="node1" presStyleIdx="1" presStyleCnt="6">
        <dgm:presLayoutVars>
          <dgm:bulletEnabled val="1"/>
        </dgm:presLayoutVars>
      </dgm:prSet>
      <dgm:spPr/>
      <dgm:t>
        <a:bodyPr/>
        <a:lstStyle/>
        <a:p>
          <a:endParaRPr lang="en-US"/>
        </a:p>
      </dgm:t>
    </dgm:pt>
    <dgm:pt modelId="{172BF6B9-6114-42E7-934C-7435F56BE102}" type="pres">
      <dgm:prSet presAssocID="{C96A5BB1-EC51-4416-B29A-D5CA1966DD89}" presName="sibTrans" presStyleCnt="0"/>
      <dgm:spPr/>
    </dgm:pt>
    <dgm:pt modelId="{D68FE6C6-4C77-40EC-8122-258D8BF4C1C9}" type="pres">
      <dgm:prSet presAssocID="{69331DE9-6C59-49CC-B853-E0E40166099B}" presName="textNode" presStyleLbl="node1" presStyleIdx="2" presStyleCnt="6">
        <dgm:presLayoutVars>
          <dgm:bulletEnabled val="1"/>
        </dgm:presLayoutVars>
      </dgm:prSet>
      <dgm:spPr/>
      <dgm:t>
        <a:bodyPr/>
        <a:lstStyle/>
        <a:p>
          <a:endParaRPr lang="en-US"/>
        </a:p>
      </dgm:t>
    </dgm:pt>
    <dgm:pt modelId="{30E9D33F-22E8-4E0B-8D58-048D517BBA6E}" type="pres">
      <dgm:prSet presAssocID="{6BF6B072-F5A9-419A-911F-C138DDEC87FA}" presName="sibTrans" presStyleCnt="0"/>
      <dgm:spPr/>
    </dgm:pt>
    <dgm:pt modelId="{CA94F2FC-1656-4250-B135-DE231D6ECBFF}" type="pres">
      <dgm:prSet presAssocID="{564CFC12-4C14-4058-AF6D-D96C698771CF}" presName="textNode" presStyleLbl="node1" presStyleIdx="3" presStyleCnt="6">
        <dgm:presLayoutVars>
          <dgm:bulletEnabled val="1"/>
        </dgm:presLayoutVars>
      </dgm:prSet>
      <dgm:spPr/>
      <dgm:t>
        <a:bodyPr/>
        <a:lstStyle/>
        <a:p>
          <a:endParaRPr lang="en-US"/>
        </a:p>
      </dgm:t>
    </dgm:pt>
    <dgm:pt modelId="{4107CC6B-42C7-4690-A461-FBB69775F079}" type="pres">
      <dgm:prSet presAssocID="{F1A33045-8CE6-42C3-BFE3-C1CAE0BB463A}" presName="sibTrans" presStyleCnt="0"/>
      <dgm:spPr/>
    </dgm:pt>
    <dgm:pt modelId="{743F146E-028F-4E9D-B48C-AF43A430B1BC}" type="pres">
      <dgm:prSet presAssocID="{125BEBB4-3159-4C57-BEC8-B3957523116B}" presName="textNode" presStyleLbl="node1" presStyleIdx="4" presStyleCnt="6">
        <dgm:presLayoutVars>
          <dgm:bulletEnabled val="1"/>
        </dgm:presLayoutVars>
      </dgm:prSet>
      <dgm:spPr/>
      <dgm:t>
        <a:bodyPr/>
        <a:lstStyle/>
        <a:p>
          <a:endParaRPr lang="en-US"/>
        </a:p>
      </dgm:t>
    </dgm:pt>
    <dgm:pt modelId="{1F3EBE48-EDEB-4EFD-B393-53EA617C162C}" type="pres">
      <dgm:prSet presAssocID="{9C06239D-E8E2-453C-8B2A-A2A7D2775C5E}" presName="sibTrans" presStyleCnt="0"/>
      <dgm:spPr/>
    </dgm:pt>
    <dgm:pt modelId="{F37D6218-B609-4646-B09C-EC6C1D4665A1}" type="pres">
      <dgm:prSet presAssocID="{0F69B614-C14D-4E60-BA2C-3E146CD65D0E}" presName="textNode" presStyleLbl="node1" presStyleIdx="5" presStyleCnt="6">
        <dgm:presLayoutVars>
          <dgm:bulletEnabled val="1"/>
        </dgm:presLayoutVars>
      </dgm:prSet>
      <dgm:spPr/>
      <dgm:t>
        <a:bodyPr/>
        <a:lstStyle/>
        <a:p>
          <a:endParaRPr lang="en-US"/>
        </a:p>
      </dgm:t>
    </dgm:pt>
  </dgm:ptLst>
  <dgm:cxnLst>
    <dgm:cxn modelId="{2B319257-409A-413E-8C0F-EEAA4EE9B215}" type="presOf" srcId="{125BEBB4-3159-4C57-BEC8-B3957523116B}" destId="{743F146E-028F-4E9D-B48C-AF43A430B1BC}" srcOrd="0" destOrd="0" presId="urn:microsoft.com/office/officeart/2005/8/layout/hProcess9"/>
    <dgm:cxn modelId="{5FC59F4C-F471-447B-BDD7-E119A5E14C44}" srcId="{B3C1B493-127E-4E4C-95BD-9DB569218BEA}" destId="{69331DE9-6C59-49CC-B853-E0E40166099B}" srcOrd="2" destOrd="0" parTransId="{5F9D4310-1D45-447E-844D-2B63006C76E9}" sibTransId="{6BF6B072-F5A9-419A-911F-C138DDEC87FA}"/>
    <dgm:cxn modelId="{4F5B6120-1F04-4CD9-81AD-DC0D234D3167}" type="presOf" srcId="{0F69B614-C14D-4E60-BA2C-3E146CD65D0E}" destId="{F37D6218-B609-4646-B09C-EC6C1D4665A1}" srcOrd="0" destOrd="0" presId="urn:microsoft.com/office/officeart/2005/8/layout/hProcess9"/>
    <dgm:cxn modelId="{7EB6B0AD-27A4-4B27-ADF1-ADD0DC455C10}" srcId="{B3C1B493-127E-4E4C-95BD-9DB569218BEA}" destId="{564CFC12-4C14-4058-AF6D-D96C698771CF}" srcOrd="3" destOrd="0" parTransId="{258DED86-C127-4962-8281-4689AD57D4C9}" sibTransId="{F1A33045-8CE6-42C3-BFE3-C1CAE0BB463A}"/>
    <dgm:cxn modelId="{710610EA-137D-442D-93C2-6F1AF6965570}" type="presOf" srcId="{0E9AC2A4-E6EA-48B4-8C23-86E9ED9CD30F}" destId="{4102225C-1A54-4FC8-B7D1-6B99BBA365FD}" srcOrd="0" destOrd="0" presId="urn:microsoft.com/office/officeart/2005/8/layout/hProcess9"/>
    <dgm:cxn modelId="{CCDF2ABC-9613-44C9-8994-51029291B366}" srcId="{B3C1B493-127E-4E4C-95BD-9DB569218BEA}" destId="{449211FE-FB67-4AAB-8F85-C7F85C891556}" srcOrd="0" destOrd="0" parTransId="{A62CC066-180C-4BF1-8EFC-0CA18F6C5760}" sibTransId="{69468956-2BFE-4AE4-A237-BF1A46A3B89A}"/>
    <dgm:cxn modelId="{134A2608-FDD3-440E-9AB8-D593B7C304C8}" type="presOf" srcId="{449211FE-FB67-4AAB-8F85-C7F85C891556}" destId="{B3526BA1-ABAD-4245-B12F-4F8E3105C18D}" srcOrd="0" destOrd="0" presId="urn:microsoft.com/office/officeart/2005/8/layout/hProcess9"/>
    <dgm:cxn modelId="{968ADAA8-9F36-4A0E-A5E2-45327A757056}" srcId="{B3C1B493-127E-4E4C-95BD-9DB569218BEA}" destId="{0F69B614-C14D-4E60-BA2C-3E146CD65D0E}" srcOrd="5" destOrd="0" parTransId="{BDB313B1-524C-4A17-8A26-1A1AD8B9975C}" sibTransId="{907F5115-12F2-45B3-96E3-27AF4F2DF47D}"/>
    <dgm:cxn modelId="{D4909957-FFE6-4C49-9CCA-864149F6AA5C}" srcId="{B3C1B493-127E-4E4C-95BD-9DB569218BEA}" destId="{125BEBB4-3159-4C57-BEC8-B3957523116B}" srcOrd="4" destOrd="0" parTransId="{BC892D1F-651A-4ED5-AF40-FBB2FF8F6D4B}" sibTransId="{9C06239D-E8E2-453C-8B2A-A2A7D2775C5E}"/>
    <dgm:cxn modelId="{C361809B-A7E8-46A2-ABE3-106AC54D9630}" srcId="{B3C1B493-127E-4E4C-95BD-9DB569218BEA}" destId="{0E9AC2A4-E6EA-48B4-8C23-86E9ED9CD30F}" srcOrd="1" destOrd="0" parTransId="{3B9C281A-F990-4596-900E-2E072A3EFDE1}" sibTransId="{C96A5BB1-EC51-4416-B29A-D5CA1966DD89}"/>
    <dgm:cxn modelId="{2C8CEB99-42D6-4B20-B9EE-EF65C9AE1200}" type="presOf" srcId="{564CFC12-4C14-4058-AF6D-D96C698771CF}" destId="{CA94F2FC-1656-4250-B135-DE231D6ECBFF}" srcOrd="0" destOrd="0" presId="urn:microsoft.com/office/officeart/2005/8/layout/hProcess9"/>
    <dgm:cxn modelId="{FE8D4368-9E16-4B72-9382-430E3D0BBD8B}" type="presOf" srcId="{B3C1B493-127E-4E4C-95BD-9DB569218BEA}" destId="{42E11052-D1A6-4D7D-B895-70CD296AA1C2}" srcOrd="0" destOrd="0" presId="urn:microsoft.com/office/officeart/2005/8/layout/hProcess9"/>
    <dgm:cxn modelId="{E1BF7171-24C4-4AF3-B9DB-288E65352196}" type="presOf" srcId="{69331DE9-6C59-49CC-B853-E0E40166099B}" destId="{D68FE6C6-4C77-40EC-8122-258D8BF4C1C9}" srcOrd="0" destOrd="0" presId="urn:microsoft.com/office/officeart/2005/8/layout/hProcess9"/>
    <dgm:cxn modelId="{B2C28C69-0D7F-4F1E-BF35-82A44CC851DA}" type="presParOf" srcId="{42E11052-D1A6-4D7D-B895-70CD296AA1C2}" destId="{F8D2F647-2348-4DBC-B1A3-D450AFCD3B1C}" srcOrd="0" destOrd="0" presId="urn:microsoft.com/office/officeart/2005/8/layout/hProcess9"/>
    <dgm:cxn modelId="{C8A3A3AB-594F-4069-8C7A-73A2B20887F3}" type="presParOf" srcId="{42E11052-D1A6-4D7D-B895-70CD296AA1C2}" destId="{70BB201B-1406-42D5-9BA4-4BD96A003171}" srcOrd="1" destOrd="0" presId="urn:microsoft.com/office/officeart/2005/8/layout/hProcess9"/>
    <dgm:cxn modelId="{3082D55F-7482-4343-9A62-DC9C24789495}" type="presParOf" srcId="{70BB201B-1406-42D5-9BA4-4BD96A003171}" destId="{B3526BA1-ABAD-4245-B12F-4F8E3105C18D}" srcOrd="0" destOrd="0" presId="urn:microsoft.com/office/officeart/2005/8/layout/hProcess9"/>
    <dgm:cxn modelId="{052C0995-D21D-48E8-B4BE-2D4CA4A24AF9}" type="presParOf" srcId="{70BB201B-1406-42D5-9BA4-4BD96A003171}" destId="{7C8B01CA-9A82-4498-9B00-19F78A1FB578}" srcOrd="1" destOrd="0" presId="urn:microsoft.com/office/officeart/2005/8/layout/hProcess9"/>
    <dgm:cxn modelId="{A2F152DE-2CB4-415F-A6B4-7E4A709D1DA0}" type="presParOf" srcId="{70BB201B-1406-42D5-9BA4-4BD96A003171}" destId="{4102225C-1A54-4FC8-B7D1-6B99BBA365FD}" srcOrd="2" destOrd="0" presId="urn:microsoft.com/office/officeart/2005/8/layout/hProcess9"/>
    <dgm:cxn modelId="{12C95267-BA74-4823-AD2C-6118B72ED8B7}" type="presParOf" srcId="{70BB201B-1406-42D5-9BA4-4BD96A003171}" destId="{172BF6B9-6114-42E7-934C-7435F56BE102}" srcOrd="3" destOrd="0" presId="urn:microsoft.com/office/officeart/2005/8/layout/hProcess9"/>
    <dgm:cxn modelId="{161B60C9-0F8B-47D9-BE9E-FC93742FC9D8}" type="presParOf" srcId="{70BB201B-1406-42D5-9BA4-4BD96A003171}" destId="{D68FE6C6-4C77-40EC-8122-258D8BF4C1C9}" srcOrd="4" destOrd="0" presId="urn:microsoft.com/office/officeart/2005/8/layout/hProcess9"/>
    <dgm:cxn modelId="{8E9D25F4-FEDF-4F22-9F6A-6DB65A8C4A0C}" type="presParOf" srcId="{70BB201B-1406-42D5-9BA4-4BD96A003171}" destId="{30E9D33F-22E8-4E0B-8D58-048D517BBA6E}" srcOrd="5" destOrd="0" presId="urn:microsoft.com/office/officeart/2005/8/layout/hProcess9"/>
    <dgm:cxn modelId="{517B584D-4661-4CC9-8273-C654C6EC472F}" type="presParOf" srcId="{70BB201B-1406-42D5-9BA4-4BD96A003171}" destId="{CA94F2FC-1656-4250-B135-DE231D6ECBFF}" srcOrd="6" destOrd="0" presId="urn:microsoft.com/office/officeart/2005/8/layout/hProcess9"/>
    <dgm:cxn modelId="{5A00CF71-AFC7-4117-A7FA-BBF13B2243C7}" type="presParOf" srcId="{70BB201B-1406-42D5-9BA4-4BD96A003171}" destId="{4107CC6B-42C7-4690-A461-FBB69775F079}" srcOrd="7" destOrd="0" presId="urn:microsoft.com/office/officeart/2005/8/layout/hProcess9"/>
    <dgm:cxn modelId="{CA475CAC-A73B-4B82-8F36-6063C33C4666}" type="presParOf" srcId="{70BB201B-1406-42D5-9BA4-4BD96A003171}" destId="{743F146E-028F-4E9D-B48C-AF43A430B1BC}" srcOrd="8" destOrd="0" presId="urn:microsoft.com/office/officeart/2005/8/layout/hProcess9"/>
    <dgm:cxn modelId="{A447E688-78C9-4112-9949-1AE94291CC27}" type="presParOf" srcId="{70BB201B-1406-42D5-9BA4-4BD96A003171}" destId="{1F3EBE48-EDEB-4EFD-B393-53EA617C162C}" srcOrd="9" destOrd="0" presId="urn:microsoft.com/office/officeart/2005/8/layout/hProcess9"/>
    <dgm:cxn modelId="{22C6C65E-F416-42BA-855B-0728B3B8C25C}" type="presParOf" srcId="{70BB201B-1406-42D5-9BA4-4BD96A003171}" destId="{F37D6218-B609-4646-B09C-EC6C1D4665A1}" srcOrd="10"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5C907754-007B-4831-B7CB-D5BB138E47D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A2E3990-F226-4971-955A-0CB61AB5630D}">
      <dgm:prSet phldrT="[Text]" phldr="1"/>
      <dgm:spPr>
        <a:blipFill rotWithShape="0">
          <a:blip xmlns:r="http://schemas.openxmlformats.org/officeDocument/2006/relationships" r:embed="rId1"/>
          <a:stretch>
            <a:fillRect/>
          </a:stretch>
        </a:blipFill>
      </dgm:spPr>
      <dgm:t>
        <a:bodyPr/>
        <a:lstStyle/>
        <a:p>
          <a:endParaRPr lang="en-US" dirty="0"/>
        </a:p>
      </dgm:t>
    </dgm:pt>
    <dgm:pt modelId="{51CC4394-ACCE-4C3B-AFC6-A801645B4F76}" type="parTrans" cxnId="{E2A73AC4-B8E0-416A-8B37-918945FA19AF}">
      <dgm:prSet/>
      <dgm:spPr/>
      <dgm:t>
        <a:bodyPr/>
        <a:lstStyle/>
        <a:p>
          <a:endParaRPr lang="en-US"/>
        </a:p>
      </dgm:t>
    </dgm:pt>
    <dgm:pt modelId="{A4EC65DC-6473-42E2-80AE-9482C8868038}" type="sibTrans" cxnId="{E2A73AC4-B8E0-416A-8B37-918945FA19AF}">
      <dgm:prSet/>
      <dgm:spPr/>
      <dgm:t>
        <a:bodyPr/>
        <a:lstStyle/>
        <a:p>
          <a:endParaRPr lang="en-US"/>
        </a:p>
      </dgm:t>
    </dgm:pt>
    <dgm:pt modelId="{EC57904E-6F89-45FA-AE40-5FA3603C2FD0}">
      <dgm:prSet phldrT="[Text]"/>
      <dgm:spPr/>
      <dgm:t>
        <a:bodyPr/>
        <a:lstStyle/>
        <a:p>
          <a:r>
            <a:rPr lang="en-US" dirty="0" smtClean="0"/>
            <a:t>Create text file</a:t>
          </a:r>
          <a:endParaRPr lang="en-US" dirty="0"/>
        </a:p>
      </dgm:t>
    </dgm:pt>
    <dgm:pt modelId="{77F4C4C0-54B4-4096-ACC4-AC27832359DB}" type="parTrans" cxnId="{99DDFFF3-68D6-4B5A-8995-A52B1266FF08}">
      <dgm:prSet/>
      <dgm:spPr/>
      <dgm:t>
        <a:bodyPr/>
        <a:lstStyle/>
        <a:p>
          <a:endParaRPr lang="en-US"/>
        </a:p>
      </dgm:t>
    </dgm:pt>
    <dgm:pt modelId="{A0EA29BB-396D-41CA-9F6C-22F81462AE33}" type="sibTrans" cxnId="{99DDFFF3-68D6-4B5A-8995-A52B1266FF08}">
      <dgm:prSet/>
      <dgm:spPr/>
      <dgm:t>
        <a:bodyPr/>
        <a:lstStyle/>
        <a:p>
          <a:endParaRPr lang="en-US"/>
        </a:p>
      </dgm:t>
    </dgm:pt>
    <dgm:pt modelId="{6C0201F0-46D4-4B53-9CB1-B0A6C48F41CA}">
      <dgm:prSet phldrT="[Text]" phldr="1"/>
      <dgm:spPr>
        <a:blipFill rotWithShape="0">
          <a:blip xmlns:r="http://schemas.openxmlformats.org/officeDocument/2006/relationships" r:embed="rId2"/>
          <a:stretch>
            <a:fillRect/>
          </a:stretch>
        </a:blipFill>
      </dgm:spPr>
      <dgm:t>
        <a:bodyPr/>
        <a:lstStyle/>
        <a:p>
          <a:endParaRPr lang="en-US" dirty="0"/>
        </a:p>
      </dgm:t>
    </dgm:pt>
    <dgm:pt modelId="{D59F1BB2-53ED-48B0-8754-28FF692481BD}" type="parTrans" cxnId="{96E2CCE6-7F79-461E-B8B3-2650CBF9608F}">
      <dgm:prSet/>
      <dgm:spPr/>
      <dgm:t>
        <a:bodyPr/>
        <a:lstStyle/>
        <a:p>
          <a:endParaRPr lang="en-US"/>
        </a:p>
      </dgm:t>
    </dgm:pt>
    <dgm:pt modelId="{550DAD3B-0296-41A0-A00B-BD9D3A99F643}" type="sibTrans" cxnId="{96E2CCE6-7F79-461E-B8B3-2650CBF9608F}">
      <dgm:prSet/>
      <dgm:spPr/>
      <dgm:t>
        <a:bodyPr/>
        <a:lstStyle/>
        <a:p>
          <a:endParaRPr lang="en-US"/>
        </a:p>
      </dgm:t>
    </dgm:pt>
    <dgm:pt modelId="{2B7484FE-58C6-4F97-9FEB-B0CDE665AF5E}">
      <dgm:prSet phldrT="[Text]"/>
      <dgm:spPr/>
      <dgm:t>
        <a:bodyPr/>
        <a:lstStyle/>
        <a:p>
          <a:r>
            <a:rPr lang="en-US" dirty="0" smtClean="0"/>
            <a:t>Create email routing</a:t>
          </a:r>
          <a:endParaRPr lang="en-US" dirty="0"/>
        </a:p>
      </dgm:t>
    </dgm:pt>
    <dgm:pt modelId="{9D787EA6-7B57-41FB-8708-5386C346AA54}" type="parTrans" cxnId="{DEF066C4-C623-4D1B-9DCC-1A6D602037E1}">
      <dgm:prSet/>
      <dgm:spPr/>
      <dgm:t>
        <a:bodyPr/>
        <a:lstStyle/>
        <a:p>
          <a:endParaRPr lang="en-US"/>
        </a:p>
      </dgm:t>
    </dgm:pt>
    <dgm:pt modelId="{0F9AEC7B-86D5-420F-9F1F-410E0AB52BAC}" type="sibTrans" cxnId="{DEF066C4-C623-4D1B-9DCC-1A6D602037E1}">
      <dgm:prSet/>
      <dgm:spPr/>
      <dgm:t>
        <a:bodyPr/>
        <a:lstStyle/>
        <a:p>
          <a:endParaRPr lang="en-US"/>
        </a:p>
      </dgm:t>
    </dgm:pt>
    <dgm:pt modelId="{088FCB26-E53A-4819-A2C0-000A15F14579}">
      <dgm:prSet phldrT="[Text]" phldr="1"/>
      <dgm:spPr>
        <a:blipFill rotWithShape="0">
          <a:blip xmlns:r="http://schemas.openxmlformats.org/officeDocument/2006/relationships" r:embed="rId3"/>
          <a:stretch>
            <a:fillRect/>
          </a:stretch>
        </a:blipFill>
      </dgm:spPr>
      <dgm:t>
        <a:bodyPr/>
        <a:lstStyle/>
        <a:p>
          <a:endParaRPr lang="en-US" dirty="0"/>
        </a:p>
      </dgm:t>
    </dgm:pt>
    <dgm:pt modelId="{A6323207-44FF-40E1-B8D7-E83786519075}" type="parTrans" cxnId="{DA11814A-94FC-44A5-9626-37C26C589811}">
      <dgm:prSet/>
      <dgm:spPr/>
      <dgm:t>
        <a:bodyPr/>
        <a:lstStyle/>
        <a:p>
          <a:endParaRPr lang="en-US"/>
        </a:p>
      </dgm:t>
    </dgm:pt>
    <dgm:pt modelId="{8E0736E0-46CF-4DBB-BC08-5020F818C597}" type="sibTrans" cxnId="{DA11814A-94FC-44A5-9626-37C26C589811}">
      <dgm:prSet/>
      <dgm:spPr/>
      <dgm:t>
        <a:bodyPr/>
        <a:lstStyle/>
        <a:p>
          <a:endParaRPr lang="en-US"/>
        </a:p>
      </dgm:t>
    </dgm:pt>
    <dgm:pt modelId="{F62459D6-4E85-44FF-B97C-D1F30463A517}">
      <dgm:prSet phldrT="[Text]"/>
      <dgm:spPr/>
      <dgm:t>
        <a:bodyPr/>
        <a:lstStyle/>
        <a:p>
          <a:r>
            <a:rPr lang="en-US" dirty="0" smtClean="0"/>
            <a:t>Create routing rule</a:t>
          </a:r>
          <a:endParaRPr lang="en-US" dirty="0"/>
        </a:p>
      </dgm:t>
    </dgm:pt>
    <dgm:pt modelId="{BA4D4990-C20D-4054-9907-E1354C38F922}" type="parTrans" cxnId="{38A96D73-92D1-46CD-B19E-32E76B1CA462}">
      <dgm:prSet/>
      <dgm:spPr/>
      <dgm:t>
        <a:bodyPr/>
        <a:lstStyle/>
        <a:p>
          <a:endParaRPr lang="en-US"/>
        </a:p>
      </dgm:t>
    </dgm:pt>
    <dgm:pt modelId="{CFF47469-33FD-4008-B837-C5E1B7E35916}" type="sibTrans" cxnId="{38A96D73-92D1-46CD-B19E-32E76B1CA462}">
      <dgm:prSet/>
      <dgm:spPr/>
      <dgm:t>
        <a:bodyPr/>
        <a:lstStyle/>
        <a:p>
          <a:endParaRPr lang="en-US"/>
        </a:p>
      </dgm:t>
    </dgm:pt>
    <dgm:pt modelId="{DBCCF2BD-1F08-4165-8E80-6525F2550C03}" type="pres">
      <dgm:prSet presAssocID="{5C907754-007B-4831-B7CB-D5BB138E47D3}" presName="Name0" presStyleCnt="0">
        <dgm:presLayoutVars>
          <dgm:dir/>
          <dgm:animLvl val="lvl"/>
          <dgm:resizeHandles val="exact"/>
        </dgm:presLayoutVars>
      </dgm:prSet>
      <dgm:spPr/>
      <dgm:t>
        <a:bodyPr/>
        <a:lstStyle/>
        <a:p>
          <a:endParaRPr lang="en-US"/>
        </a:p>
      </dgm:t>
    </dgm:pt>
    <dgm:pt modelId="{818347AE-00F4-4544-BC80-7EB0E1A1722C}" type="pres">
      <dgm:prSet presAssocID="{8A2E3990-F226-4971-955A-0CB61AB5630D}" presName="linNode" presStyleCnt="0"/>
      <dgm:spPr/>
    </dgm:pt>
    <dgm:pt modelId="{80AD56AE-1AC8-4A65-A569-CAC14F3EF3F4}" type="pres">
      <dgm:prSet presAssocID="{8A2E3990-F226-4971-955A-0CB61AB5630D}" presName="parentText" presStyleLbl="node1" presStyleIdx="0" presStyleCnt="3">
        <dgm:presLayoutVars>
          <dgm:chMax val="1"/>
          <dgm:bulletEnabled val="1"/>
        </dgm:presLayoutVars>
      </dgm:prSet>
      <dgm:spPr/>
      <dgm:t>
        <a:bodyPr/>
        <a:lstStyle/>
        <a:p>
          <a:endParaRPr lang="en-US"/>
        </a:p>
      </dgm:t>
    </dgm:pt>
    <dgm:pt modelId="{23900F2A-544A-4AC7-A78E-F254A200BD7D}" type="pres">
      <dgm:prSet presAssocID="{8A2E3990-F226-4971-955A-0CB61AB5630D}" presName="descendantText" presStyleLbl="alignAccFollowNode1" presStyleIdx="0" presStyleCnt="3">
        <dgm:presLayoutVars>
          <dgm:bulletEnabled val="1"/>
        </dgm:presLayoutVars>
      </dgm:prSet>
      <dgm:spPr/>
      <dgm:t>
        <a:bodyPr/>
        <a:lstStyle/>
        <a:p>
          <a:endParaRPr lang="en-US"/>
        </a:p>
      </dgm:t>
    </dgm:pt>
    <dgm:pt modelId="{8D3797B1-B7BC-4AA2-8EEE-073F17553F9A}" type="pres">
      <dgm:prSet presAssocID="{A4EC65DC-6473-42E2-80AE-9482C8868038}" presName="sp" presStyleCnt="0"/>
      <dgm:spPr/>
    </dgm:pt>
    <dgm:pt modelId="{33AA0B5F-1817-4A15-BB28-F5B4BF77311D}" type="pres">
      <dgm:prSet presAssocID="{6C0201F0-46D4-4B53-9CB1-B0A6C48F41CA}" presName="linNode" presStyleCnt="0"/>
      <dgm:spPr/>
    </dgm:pt>
    <dgm:pt modelId="{D8FCBE3C-68BF-41F3-A261-FBDE73045D61}" type="pres">
      <dgm:prSet presAssocID="{6C0201F0-46D4-4B53-9CB1-B0A6C48F41CA}" presName="parentText" presStyleLbl="node1" presStyleIdx="1" presStyleCnt="3">
        <dgm:presLayoutVars>
          <dgm:chMax val="1"/>
          <dgm:bulletEnabled val="1"/>
        </dgm:presLayoutVars>
      </dgm:prSet>
      <dgm:spPr/>
      <dgm:t>
        <a:bodyPr/>
        <a:lstStyle/>
        <a:p>
          <a:endParaRPr lang="en-US"/>
        </a:p>
      </dgm:t>
    </dgm:pt>
    <dgm:pt modelId="{38C255AF-09D5-4959-8CBF-48BD2120A722}" type="pres">
      <dgm:prSet presAssocID="{6C0201F0-46D4-4B53-9CB1-B0A6C48F41CA}" presName="descendantText" presStyleLbl="alignAccFollowNode1" presStyleIdx="1" presStyleCnt="3">
        <dgm:presLayoutVars>
          <dgm:bulletEnabled val="1"/>
        </dgm:presLayoutVars>
      </dgm:prSet>
      <dgm:spPr/>
      <dgm:t>
        <a:bodyPr/>
        <a:lstStyle/>
        <a:p>
          <a:endParaRPr lang="en-US"/>
        </a:p>
      </dgm:t>
    </dgm:pt>
    <dgm:pt modelId="{21862B84-889A-433E-A7E0-C4EF3AA834FA}" type="pres">
      <dgm:prSet presAssocID="{550DAD3B-0296-41A0-A00B-BD9D3A99F643}" presName="sp" presStyleCnt="0"/>
      <dgm:spPr/>
    </dgm:pt>
    <dgm:pt modelId="{E144AA4B-DAD8-4C4A-8091-ADACC3BEAEB0}" type="pres">
      <dgm:prSet presAssocID="{088FCB26-E53A-4819-A2C0-000A15F14579}" presName="linNode" presStyleCnt="0"/>
      <dgm:spPr/>
    </dgm:pt>
    <dgm:pt modelId="{8AE39712-5424-4C89-8182-D52BF8211C89}" type="pres">
      <dgm:prSet presAssocID="{088FCB26-E53A-4819-A2C0-000A15F14579}" presName="parentText" presStyleLbl="node1" presStyleIdx="2" presStyleCnt="3" custLinFactNeighborY="3182">
        <dgm:presLayoutVars>
          <dgm:chMax val="1"/>
          <dgm:bulletEnabled val="1"/>
        </dgm:presLayoutVars>
      </dgm:prSet>
      <dgm:spPr/>
      <dgm:t>
        <a:bodyPr/>
        <a:lstStyle/>
        <a:p>
          <a:endParaRPr lang="en-US"/>
        </a:p>
      </dgm:t>
    </dgm:pt>
    <dgm:pt modelId="{64E8A66A-B981-4861-A0C8-A558D7E49872}" type="pres">
      <dgm:prSet presAssocID="{088FCB26-E53A-4819-A2C0-000A15F14579}" presName="descendantText" presStyleLbl="alignAccFollowNode1" presStyleIdx="2" presStyleCnt="3">
        <dgm:presLayoutVars>
          <dgm:bulletEnabled val="1"/>
        </dgm:presLayoutVars>
      </dgm:prSet>
      <dgm:spPr/>
      <dgm:t>
        <a:bodyPr/>
        <a:lstStyle/>
        <a:p>
          <a:endParaRPr lang="en-US"/>
        </a:p>
      </dgm:t>
    </dgm:pt>
  </dgm:ptLst>
  <dgm:cxnLst>
    <dgm:cxn modelId="{38A96D73-92D1-46CD-B19E-32E76B1CA462}" srcId="{088FCB26-E53A-4819-A2C0-000A15F14579}" destId="{F62459D6-4E85-44FF-B97C-D1F30463A517}" srcOrd="0" destOrd="0" parTransId="{BA4D4990-C20D-4054-9907-E1354C38F922}" sibTransId="{CFF47469-33FD-4008-B837-C5E1B7E35916}"/>
    <dgm:cxn modelId="{96E2CCE6-7F79-461E-B8B3-2650CBF9608F}" srcId="{5C907754-007B-4831-B7CB-D5BB138E47D3}" destId="{6C0201F0-46D4-4B53-9CB1-B0A6C48F41CA}" srcOrd="1" destOrd="0" parTransId="{D59F1BB2-53ED-48B0-8754-28FF692481BD}" sibTransId="{550DAD3B-0296-41A0-A00B-BD9D3A99F643}"/>
    <dgm:cxn modelId="{18400450-E0E3-4DCE-900E-F06C69F60B44}" type="presOf" srcId="{F62459D6-4E85-44FF-B97C-D1F30463A517}" destId="{64E8A66A-B981-4861-A0C8-A558D7E49872}" srcOrd="0" destOrd="0" presId="urn:microsoft.com/office/officeart/2005/8/layout/vList5"/>
    <dgm:cxn modelId="{558C38D8-3927-4B86-AE14-D7EC537C9F62}" type="presOf" srcId="{088FCB26-E53A-4819-A2C0-000A15F14579}" destId="{8AE39712-5424-4C89-8182-D52BF8211C89}" srcOrd="0" destOrd="0" presId="urn:microsoft.com/office/officeart/2005/8/layout/vList5"/>
    <dgm:cxn modelId="{9671D155-4FD8-4793-A3C6-69FEBB65FF7E}" type="presOf" srcId="{5C907754-007B-4831-B7CB-D5BB138E47D3}" destId="{DBCCF2BD-1F08-4165-8E80-6525F2550C03}" srcOrd="0" destOrd="0" presId="urn:microsoft.com/office/officeart/2005/8/layout/vList5"/>
    <dgm:cxn modelId="{DEF066C4-C623-4D1B-9DCC-1A6D602037E1}" srcId="{6C0201F0-46D4-4B53-9CB1-B0A6C48F41CA}" destId="{2B7484FE-58C6-4F97-9FEB-B0CDE665AF5E}" srcOrd="0" destOrd="0" parTransId="{9D787EA6-7B57-41FB-8708-5386C346AA54}" sibTransId="{0F9AEC7B-86D5-420F-9F1F-410E0AB52BAC}"/>
    <dgm:cxn modelId="{DA11814A-94FC-44A5-9626-37C26C589811}" srcId="{5C907754-007B-4831-B7CB-D5BB138E47D3}" destId="{088FCB26-E53A-4819-A2C0-000A15F14579}" srcOrd="2" destOrd="0" parTransId="{A6323207-44FF-40E1-B8D7-E83786519075}" sibTransId="{8E0736E0-46CF-4DBB-BC08-5020F818C597}"/>
    <dgm:cxn modelId="{288FD782-D89A-4B0F-A54A-0B187EF90544}" type="presOf" srcId="{6C0201F0-46D4-4B53-9CB1-B0A6C48F41CA}" destId="{D8FCBE3C-68BF-41F3-A261-FBDE73045D61}" srcOrd="0" destOrd="0" presId="urn:microsoft.com/office/officeart/2005/8/layout/vList5"/>
    <dgm:cxn modelId="{6B9076D7-E848-4282-813D-22C5B66E7ADF}" type="presOf" srcId="{EC57904E-6F89-45FA-AE40-5FA3603C2FD0}" destId="{23900F2A-544A-4AC7-A78E-F254A200BD7D}" srcOrd="0" destOrd="0" presId="urn:microsoft.com/office/officeart/2005/8/layout/vList5"/>
    <dgm:cxn modelId="{F78BF6D5-D2DD-44B8-B2B5-9DC95F227CAD}" type="presOf" srcId="{2B7484FE-58C6-4F97-9FEB-B0CDE665AF5E}" destId="{38C255AF-09D5-4959-8CBF-48BD2120A722}" srcOrd="0" destOrd="0" presId="urn:microsoft.com/office/officeart/2005/8/layout/vList5"/>
    <dgm:cxn modelId="{E2A73AC4-B8E0-416A-8B37-918945FA19AF}" srcId="{5C907754-007B-4831-B7CB-D5BB138E47D3}" destId="{8A2E3990-F226-4971-955A-0CB61AB5630D}" srcOrd="0" destOrd="0" parTransId="{51CC4394-ACCE-4C3B-AFC6-A801645B4F76}" sibTransId="{A4EC65DC-6473-42E2-80AE-9482C8868038}"/>
    <dgm:cxn modelId="{99DDFFF3-68D6-4B5A-8995-A52B1266FF08}" srcId="{8A2E3990-F226-4971-955A-0CB61AB5630D}" destId="{EC57904E-6F89-45FA-AE40-5FA3603C2FD0}" srcOrd="0" destOrd="0" parTransId="{77F4C4C0-54B4-4096-ACC4-AC27832359DB}" sibTransId="{A0EA29BB-396D-41CA-9F6C-22F81462AE33}"/>
    <dgm:cxn modelId="{4B28F352-013D-499C-B9E5-8C1628E7FEB7}" type="presOf" srcId="{8A2E3990-F226-4971-955A-0CB61AB5630D}" destId="{80AD56AE-1AC8-4A65-A569-CAC14F3EF3F4}" srcOrd="0" destOrd="0" presId="urn:microsoft.com/office/officeart/2005/8/layout/vList5"/>
    <dgm:cxn modelId="{E0592EE3-1BC8-43D1-832A-EDCD11A13EB7}" type="presParOf" srcId="{DBCCF2BD-1F08-4165-8E80-6525F2550C03}" destId="{818347AE-00F4-4544-BC80-7EB0E1A1722C}" srcOrd="0" destOrd="0" presId="urn:microsoft.com/office/officeart/2005/8/layout/vList5"/>
    <dgm:cxn modelId="{345E323B-BCAA-47F9-95B9-5C7CBA86CDF3}" type="presParOf" srcId="{818347AE-00F4-4544-BC80-7EB0E1A1722C}" destId="{80AD56AE-1AC8-4A65-A569-CAC14F3EF3F4}" srcOrd="0" destOrd="0" presId="urn:microsoft.com/office/officeart/2005/8/layout/vList5"/>
    <dgm:cxn modelId="{D51A58F8-6628-4390-B83B-0429C22C9E85}" type="presParOf" srcId="{818347AE-00F4-4544-BC80-7EB0E1A1722C}" destId="{23900F2A-544A-4AC7-A78E-F254A200BD7D}" srcOrd="1" destOrd="0" presId="urn:microsoft.com/office/officeart/2005/8/layout/vList5"/>
    <dgm:cxn modelId="{C26C6E96-3274-402B-951E-38459177F1BF}" type="presParOf" srcId="{DBCCF2BD-1F08-4165-8E80-6525F2550C03}" destId="{8D3797B1-B7BC-4AA2-8EEE-073F17553F9A}" srcOrd="1" destOrd="0" presId="urn:microsoft.com/office/officeart/2005/8/layout/vList5"/>
    <dgm:cxn modelId="{934E5466-19D4-49A4-8ED4-DAFFC7F42F34}" type="presParOf" srcId="{DBCCF2BD-1F08-4165-8E80-6525F2550C03}" destId="{33AA0B5F-1817-4A15-BB28-F5B4BF77311D}" srcOrd="2" destOrd="0" presId="urn:microsoft.com/office/officeart/2005/8/layout/vList5"/>
    <dgm:cxn modelId="{0952EA59-D8D3-49F5-93F5-542B4EA08AFC}" type="presParOf" srcId="{33AA0B5F-1817-4A15-BB28-F5B4BF77311D}" destId="{D8FCBE3C-68BF-41F3-A261-FBDE73045D61}" srcOrd="0" destOrd="0" presId="urn:microsoft.com/office/officeart/2005/8/layout/vList5"/>
    <dgm:cxn modelId="{E1463B8A-88B7-450A-94AE-420E4CFA29DA}" type="presParOf" srcId="{33AA0B5F-1817-4A15-BB28-F5B4BF77311D}" destId="{38C255AF-09D5-4959-8CBF-48BD2120A722}" srcOrd="1" destOrd="0" presId="urn:microsoft.com/office/officeart/2005/8/layout/vList5"/>
    <dgm:cxn modelId="{191664AF-FD11-4EA3-9F06-857E22BD1F59}" type="presParOf" srcId="{DBCCF2BD-1F08-4165-8E80-6525F2550C03}" destId="{21862B84-889A-433E-A7E0-C4EF3AA834FA}" srcOrd="3" destOrd="0" presId="urn:microsoft.com/office/officeart/2005/8/layout/vList5"/>
    <dgm:cxn modelId="{0D783388-D27E-4163-AD1D-9FA77532402B}" type="presParOf" srcId="{DBCCF2BD-1F08-4165-8E80-6525F2550C03}" destId="{E144AA4B-DAD8-4C4A-8091-ADACC3BEAEB0}" srcOrd="4" destOrd="0" presId="urn:microsoft.com/office/officeart/2005/8/layout/vList5"/>
    <dgm:cxn modelId="{A0B4E6A7-6711-48ED-A606-95D2A80F105A}" type="presParOf" srcId="{E144AA4B-DAD8-4C4A-8091-ADACC3BEAEB0}" destId="{8AE39712-5424-4C89-8182-D52BF8211C89}" srcOrd="0" destOrd="0" presId="urn:microsoft.com/office/officeart/2005/8/layout/vList5"/>
    <dgm:cxn modelId="{ECD0205C-72FB-4511-B015-D1A2FB4E671F}" type="presParOf" srcId="{E144AA4B-DAD8-4C4A-8091-ADACC3BEAEB0}" destId="{64E8A66A-B981-4861-A0C8-A558D7E49872}"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AFC16A9-A1DC-4832-99F8-3F55DBA8B267}" type="datetimeFigureOut">
              <a:rPr lang="en-US" smtClean="0"/>
              <a:pPr/>
              <a:t>8/4/2008</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17DFBCA-DE7E-485D-A38A-F52D942548B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65572B5C-2DF6-42C2-A178-FE764DE335CD}" type="datetimeFigureOut">
              <a:rPr lang="en-US" smtClean="0"/>
              <a:pPr/>
              <a:t>8/4/2008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122D849D-AE3D-43AF-8688-25DC9C390C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5538" y="533400"/>
            <a:ext cx="2389187" cy="1790700"/>
          </a:xfrm>
        </p:spPr>
      </p:sp>
      <p:sp>
        <p:nvSpPr>
          <p:cNvPr id="3" name="Notes Placeholder 2"/>
          <p:cNvSpPr>
            <a:spLocks noGrp="1"/>
          </p:cNvSpPr>
          <p:nvPr>
            <p:ph type="body" idx="1"/>
          </p:nvPr>
        </p:nvSpPr>
        <p:spPr>
          <a:xfrm>
            <a:off x="311574" y="2401570"/>
            <a:ext cx="6470227" cy="6197600"/>
          </a:xfrm>
        </p:spPr>
        <p:txBody>
          <a:bodyPr>
            <a:normAutofit/>
          </a:bodyPr>
          <a:lstStyle/>
          <a:p>
            <a:r>
              <a:rPr lang="en-US" sz="2000" dirty="0"/>
              <a:t>Has anyone felt like they would like to change the system to make the computer do more work, and reduce the steps in the process?  We can do a lot to change systems around our workflow, </a:t>
            </a:r>
            <a:r>
              <a:rPr lang="en-US" sz="2000" dirty="0" smtClean="0"/>
              <a:t>a word of caution though, </a:t>
            </a:r>
            <a:r>
              <a:rPr lang="en-US" sz="2000" dirty="0"/>
              <a:t>our </a:t>
            </a:r>
            <a:r>
              <a:rPr lang="en-US" sz="2000" dirty="0" smtClean="0"/>
              <a:t>policies and workflows also </a:t>
            </a:r>
            <a:r>
              <a:rPr lang="en-US" sz="2000" dirty="0"/>
              <a:t>have a way of making our systems clunky.  </a:t>
            </a:r>
            <a:endParaRPr lang="en-US" sz="2000" dirty="0" smtClean="0"/>
          </a:p>
          <a:p>
            <a:endParaRPr lang="en-US" sz="2000" dirty="0"/>
          </a:p>
          <a:p>
            <a:r>
              <a:rPr lang="en-US" sz="2000" dirty="0" smtClean="0"/>
              <a:t>Balancing </a:t>
            </a:r>
            <a:r>
              <a:rPr lang="en-US" sz="2000" dirty="0"/>
              <a:t>what matters and what requires our attention is key, so let’s throw a monkey wrench into this discussion…</a:t>
            </a:r>
            <a:r>
              <a:rPr lang="en-US" sz="2000" b="1" dirty="0"/>
              <a:t>Click</a:t>
            </a:r>
            <a:r>
              <a:rPr lang="en-US" sz="2000" dirty="0"/>
              <a:t>  </a:t>
            </a:r>
            <a:endParaRPr lang="en-US" sz="2000" dirty="0" smtClean="0"/>
          </a:p>
          <a:p>
            <a:endParaRPr lang="en-US" sz="2000" dirty="0"/>
          </a:p>
          <a:p>
            <a:r>
              <a:rPr lang="en-US" sz="2000" dirty="0"/>
              <a:t>Actually, the workflow toolkit is all about giving you more tools to make the system work the way you want to.  How you use and adapt those tools is up to you.  What we are doing is sharing the documentation in hopes that we all benefit, and don’t feel like Charlie in Modern Times.</a:t>
            </a:r>
          </a:p>
          <a:p>
            <a:r>
              <a:rPr lang="en-US" sz="2000" dirty="0"/>
              <a:t>How many people have seen Charlie Chaplin’s Modern Times?</a:t>
            </a:r>
          </a:p>
          <a:p>
            <a:endParaRPr lang="en-US" baseline="0" dirty="0" smtClean="0"/>
          </a:p>
          <a:p>
            <a:r>
              <a:rPr lang="en-US" baseline="0" dirty="0" smtClean="0"/>
              <a:t> http://en.wikipedia.org/wiki/Modern_Times_%28film%29 </a:t>
            </a:r>
          </a:p>
          <a:p>
            <a:r>
              <a:rPr lang="en-US" dirty="0" smtClean="0"/>
              <a:t>http://upload.wikimedia.org/wikipedia/commons/f/f4/20060513_toolbox.jpg</a:t>
            </a:r>
            <a:endParaRPr lang="en-US" dirty="0"/>
          </a:p>
        </p:txBody>
      </p:sp>
      <p:sp>
        <p:nvSpPr>
          <p:cNvPr id="4" name="Slide Number Placeholder 3"/>
          <p:cNvSpPr>
            <a:spLocks noGrp="1"/>
          </p:cNvSpPr>
          <p:nvPr>
            <p:ph type="sldNum" sz="quarter" idx="10"/>
          </p:nvPr>
        </p:nvSpPr>
        <p:spPr/>
        <p:txBody>
          <a:bodyPr/>
          <a:lstStyle/>
          <a:p>
            <a:fld id="{122D849D-AE3D-43AF-8688-25DC9C390C4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Once you have the Search Request screen open you are ready to search for the journal.  At Geneseo we check our journal finder for ownership.   </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3EB51E22-406B-4A5E-B31E-53174991E9BD}" type="slidenum">
              <a:rPr lang="en-US" sz="1200" kern="1200">
                <a:solidFill>
                  <a:prstClr val="black"/>
                </a:solidFill>
                <a:latin typeface="Arial" charset="0"/>
                <a:ea typeface="+mn-ea"/>
                <a:cs typeface="+mn-cs"/>
              </a:rPr>
              <a:pPr algn="r" rtl="0" fontAlgn="base">
                <a:spcBef>
                  <a:spcPct val="0"/>
                </a:spcBef>
                <a:spcAft>
                  <a:spcPct val="0"/>
                </a:spcAft>
                <a:defRPr/>
              </a:pPr>
              <a:t>10</a:t>
            </a:fld>
            <a:endParaRPr lang="en-US" sz="1200" kern="1200">
              <a:solidFill>
                <a:prstClr val="black"/>
              </a:solidFill>
              <a:latin typeface="Arial"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Open your journal finder and paste the title in the journals tab.  Reminder:  When you open a request in ILLiad  it automatically copies the title  so all you have to do is Right click and paste the journal title in the space provided  (Refer to Toolkit, Chapter 1, #1,pg 4 -  CopyTitleToClipboard</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B0A055A4-9992-46F4-A5CA-1857B4342517}" type="slidenum">
              <a:rPr lang="en-US" sz="1200" kern="1200">
                <a:solidFill>
                  <a:prstClr val="black"/>
                </a:solidFill>
                <a:latin typeface="Arial" charset="0"/>
                <a:ea typeface="+mn-ea"/>
                <a:cs typeface="+mn-cs"/>
              </a:rPr>
              <a:pPr algn="r" rtl="0" fontAlgn="base">
                <a:spcBef>
                  <a:spcPct val="0"/>
                </a:spcBef>
                <a:spcAft>
                  <a:spcPct val="0"/>
                </a:spcAft>
                <a:defRPr/>
              </a:pPr>
              <a:t>11</a:t>
            </a:fld>
            <a:endParaRPr lang="en-US" sz="1200" kern="1200">
              <a:solidFill>
                <a:prstClr val="black"/>
              </a:solidFill>
              <a:latin typeface="Arial"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Notice that the journal has full text holdings in several databases.  Double Click on a database that includes the year needed.  </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19F6B046-F2F3-4360-9A91-2B42345459E9}" type="slidenum">
              <a:rPr lang="en-US" sz="1200" kern="1200">
                <a:solidFill>
                  <a:prstClr val="black"/>
                </a:solidFill>
                <a:latin typeface="Arial" charset="0"/>
                <a:ea typeface="+mn-ea"/>
                <a:cs typeface="+mn-cs"/>
              </a:rPr>
              <a:pPr algn="r" rtl="0" fontAlgn="base">
                <a:spcBef>
                  <a:spcPct val="0"/>
                </a:spcBef>
                <a:spcAft>
                  <a:spcPct val="0"/>
                </a:spcAft>
                <a:defRPr/>
              </a:pPr>
              <a:t>12</a:t>
            </a:fld>
            <a:endParaRPr lang="en-US" sz="1200" kern="1200">
              <a:solidFill>
                <a:prstClr val="black"/>
              </a:solidFill>
              <a:latin typeface="Arial"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that #7 matches the article cited in the ILLiad request.  Double click on the Full Text link to open the article.</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FAB165AF-146F-49CC-A368-6E93E9C74D86}" type="slidenum">
              <a:rPr lang="en-US" sz="1200" kern="1200">
                <a:solidFill>
                  <a:prstClr val="black"/>
                </a:solidFill>
                <a:latin typeface="Arial" charset="0"/>
                <a:ea typeface="+mn-ea"/>
                <a:cs typeface="+mn-cs"/>
              </a:rPr>
              <a:pPr algn="r" rtl="0" fontAlgn="base">
                <a:spcBef>
                  <a:spcPct val="0"/>
                </a:spcBef>
                <a:spcAft>
                  <a:spcPct val="0"/>
                </a:spcAft>
                <a:defRPr/>
              </a:pPr>
              <a:t>13</a:t>
            </a:fld>
            <a:endParaRPr lang="en-US" sz="1200" kern="1200">
              <a:solidFill>
                <a:prstClr val="black"/>
              </a:solidFill>
              <a:latin typeface="Arial"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Save the article to your ILLiad/elecdel (pdf) folder by TN # </a:t>
            </a:r>
          </a:p>
          <a:p>
            <a:pPr eaLnBrk="1" hangingPunct="1">
              <a:spcBef>
                <a:spcPct val="0"/>
              </a:spcBef>
            </a:pPr>
            <a:r>
              <a:rPr lang="en-US" smtClean="0"/>
              <a:t>Again all of the above slides are a brief overview of procedures many of us are already using.  This next slide shows the steps we were using to process full text material owned at our library.</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04AB2AEE-2EB2-4FDD-BF9E-D1C03052B942}" type="slidenum">
              <a:rPr lang="en-US" sz="1200" kern="1200">
                <a:solidFill>
                  <a:prstClr val="black"/>
                </a:solidFill>
                <a:latin typeface="Arial" charset="0"/>
                <a:ea typeface="+mn-ea"/>
                <a:cs typeface="+mn-cs"/>
              </a:rPr>
              <a:pPr algn="r" rtl="0" fontAlgn="base">
                <a:spcBef>
                  <a:spcPct val="0"/>
                </a:spcBef>
                <a:spcAft>
                  <a:spcPct val="0"/>
                </a:spcAft>
                <a:defRPr/>
              </a:pPr>
              <a:t>14</a:t>
            </a:fld>
            <a:endParaRPr lang="en-US" sz="1200" kern="1200">
              <a:solidFill>
                <a:prstClr val="black"/>
              </a:solidFill>
              <a:latin typeface="Arial"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Previously we followed these steps to fill full text articles for patrons at Geneseo.  Also, in some cases ILL staff would actually print the document delivery slip which would, of course, involve even more steps with the merging, etc.</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693CE328-1871-4717-A226-4CF995EA11FD}" type="slidenum">
              <a:rPr lang="en-US" sz="1200" kern="1200">
                <a:solidFill>
                  <a:prstClr val="black"/>
                </a:solidFill>
                <a:latin typeface="Arial" charset="0"/>
                <a:ea typeface="+mn-ea"/>
                <a:cs typeface="+mn-cs"/>
              </a:rPr>
              <a:pPr algn="r" rtl="0" fontAlgn="base">
                <a:spcBef>
                  <a:spcPct val="0"/>
                </a:spcBef>
                <a:spcAft>
                  <a:spcPct val="0"/>
                </a:spcAft>
                <a:defRPr/>
              </a:pPr>
              <a:t>15</a:t>
            </a:fld>
            <a:endParaRPr lang="en-US" sz="1200" kern="1200">
              <a:solidFill>
                <a:prstClr val="black"/>
              </a:solidFill>
              <a:latin typeface="Arial"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out with the old and in with the new!  Just a reminder that you would still need to save the article to your ILLiad/elecdel (pdf) folder by the TN # with this new procedure I am about to show you.</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A8BB3B22-E416-4776-92E7-7CD1F84C3DF7}" type="slidenum">
              <a:rPr lang="en-US" sz="1200" kern="1200">
                <a:solidFill>
                  <a:prstClr val="black"/>
                </a:solidFill>
                <a:latin typeface="Arial" charset="0"/>
                <a:ea typeface="+mn-ea"/>
                <a:cs typeface="+mn-cs"/>
              </a:rPr>
              <a:pPr algn="r" rtl="0" fontAlgn="base">
                <a:spcBef>
                  <a:spcPct val="0"/>
                </a:spcBef>
                <a:spcAft>
                  <a:spcPct val="0"/>
                </a:spcAft>
                <a:defRPr/>
              </a:pPr>
              <a:t>16</a:t>
            </a:fld>
            <a:endParaRPr lang="en-US" sz="1200" kern="1200">
              <a:solidFill>
                <a:prstClr val="black"/>
              </a:solidFill>
              <a:latin typeface="Arial"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New instructions begin Here.  Instead of Routing the request to Document Delivery at this point in the request you would click on the email tab – select Full Text @ Milne – </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CE6C0DC7-0ACD-4A2D-8C8B-9586AF001341}" type="slidenum">
              <a:rPr lang="en-US" sz="1200" kern="1200">
                <a:solidFill>
                  <a:prstClr val="black"/>
                </a:solidFill>
                <a:latin typeface="Arial" charset="0"/>
                <a:ea typeface="+mn-ea"/>
                <a:cs typeface="+mn-cs"/>
              </a:rPr>
              <a:pPr algn="r" rtl="0" fontAlgn="base">
                <a:spcBef>
                  <a:spcPct val="0"/>
                </a:spcBef>
                <a:spcAft>
                  <a:spcPct val="0"/>
                </a:spcAft>
                <a:defRPr/>
              </a:pPr>
              <a:t>17</a:t>
            </a:fld>
            <a:endParaRPr lang="en-US" sz="1200" kern="1200">
              <a:solidFill>
                <a:prstClr val="black"/>
              </a:solidFill>
              <a:latin typeface="Arial"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Click on Send (3 quick clicks) Status – 1. Status changes to Milne Delivered to Web. 2. Email routing pushes to “Milne Delivered to the Web.  3. Routing rule changes from - borrow to doc del to Delivered to the Web – and 4. counts as a Document Delivery Fill instead of a cancelled request.</a:t>
            </a:r>
          </a:p>
        </p:txBody>
      </p:sp>
      <p:sp>
        <p:nvSpPr>
          <p:cNvPr id="4" name="Slide Number Placeholder 3"/>
          <p:cNvSpPr>
            <a:spLocks noGrp="1"/>
          </p:cNvSpPr>
          <p:nvPr>
            <p:ph type="sldNum" sz="quarter" idx="5"/>
          </p:nvPr>
        </p:nvSpPr>
        <p:spPr/>
        <p:txBody>
          <a:bodyPr/>
          <a:lstStyle/>
          <a:p>
            <a:pPr algn="r" rtl="0" fontAlgn="base">
              <a:spcBef>
                <a:spcPct val="0"/>
              </a:spcBef>
              <a:spcAft>
                <a:spcPct val="0"/>
              </a:spcAft>
              <a:defRPr/>
            </a:pPr>
            <a:fld id="{ABF126F5-4E98-4B6B-A60C-BBE5F0A2AADA}" type="slidenum">
              <a:rPr lang="en-US" sz="1200" kern="1200">
                <a:solidFill>
                  <a:prstClr val="black"/>
                </a:solidFill>
                <a:latin typeface="Arial" charset="0"/>
                <a:ea typeface="+mn-ea"/>
                <a:cs typeface="+mn-cs"/>
              </a:rPr>
              <a:pPr algn="r" rtl="0" fontAlgn="base">
                <a:spcBef>
                  <a:spcPct val="0"/>
                </a:spcBef>
                <a:spcAft>
                  <a:spcPct val="0"/>
                </a:spcAft>
                <a:defRPr/>
              </a:pPr>
              <a:t>18</a:t>
            </a:fld>
            <a:endParaRPr lang="en-US" sz="1200" kern="1200">
              <a:solidFill>
                <a:prstClr val="black"/>
              </a:solidFill>
              <a:latin typeface="Arial"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After the email is sent you are automatically returned to the Search Requests screen to continue processing additional requests (questions/comments/concerns at this point)   </a:t>
            </a:r>
          </a:p>
        </p:txBody>
      </p:sp>
      <p:sp>
        <p:nvSpPr>
          <p:cNvPr id="4" name="Slide Number Placeholder 3"/>
          <p:cNvSpPr>
            <a:spLocks noGrp="1"/>
          </p:cNvSpPr>
          <p:nvPr>
            <p:ph type="sldNum" sz="quarter" idx="5"/>
          </p:nvPr>
        </p:nvSpPr>
        <p:spPr/>
        <p:txBody>
          <a:bodyPr/>
          <a:lstStyle/>
          <a:p>
            <a:pPr algn="r" rtl="0" fontAlgn="base">
              <a:spcBef>
                <a:spcPct val="0"/>
              </a:spcBef>
              <a:spcAft>
                <a:spcPct val="0"/>
              </a:spcAft>
              <a:defRPr/>
            </a:pPr>
            <a:fld id="{FC26CC0B-44A6-4715-A02D-FE0D09261EE4}" type="slidenum">
              <a:rPr lang="en-US" sz="1200" kern="1200">
                <a:solidFill>
                  <a:prstClr val="black"/>
                </a:solidFill>
                <a:latin typeface="Arial" charset="0"/>
                <a:ea typeface="+mn-ea"/>
                <a:cs typeface="+mn-cs"/>
              </a:rPr>
              <a:pPr algn="r" rtl="0" fontAlgn="base">
                <a:spcBef>
                  <a:spcPct val="0"/>
                </a:spcBef>
                <a:spcAft>
                  <a:spcPct val="0"/>
                </a:spcAft>
                <a:defRPr/>
              </a:pPr>
              <a:t>19</a:t>
            </a:fld>
            <a:endParaRPr lang="en-US" sz="1200" kern="1200">
              <a:solidFill>
                <a:prstClr val="black"/>
              </a:solidFill>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2D849D-AE3D-43AF-8688-25DC9C390C4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will need to have  3 pieces in place before you can begin using this  email routing feature.</a:t>
            </a:r>
          </a:p>
          <a:p>
            <a:pPr eaLnBrk="1" hangingPunct="1">
              <a:spcBef>
                <a:spcPct val="0"/>
              </a:spcBef>
            </a:pPr>
            <a:r>
              <a:rPr lang="en-US" smtClean="0"/>
              <a:t>  1. The text file for email routing (refer to toolkit, Chapter 2, email routing #2 for instructions on setting this up)</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A9AE980B-65C4-4046-B50F-E90717DDDFAB}" type="slidenum">
              <a:rPr lang="en-US" sz="1200" kern="1200">
                <a:solidFill>
                  <a:prstClr val="black"/>
                </a:solidFill>
                <a:latin typeface="Arial" charset="0"/>
                <a:ea typeface="+mn-ea"/>
                <a:cs typeface="+mn-cs"/>
              </a:rPr>
              <a:pPr algn="r" rtl="0" fontAlgn="base">
                <a:spcBef>
                  <a:spcPct val="0"/>
                </a:spcBef>
                <a:spcAft>
                  <a:spcPct val="0"/>
                </a:spcAft>
                <a:defRPr/>
              </a:pPr>
              <a:t>20</a:t>
            </a:fld>
            <a:endParaRPr lang="en-US" sz="1200" kern="1200">
              <a:solidFill>
                <a:prstClr val="black"/>
              </a:solidFill>
              <a:latin typeface="Arial"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2. In Customization Manager  under System Click on  Email and then Email routing,  and the 3</a:t>
            </a:r>
            <a:r>
              <a:rPr lang="en-US" baseline="30000" smtClean="0"/>
              <a:t>rd</a:t>
            </a:r>
            <a:r>
              <a:rPr lang="en-US" smtClean="0"/>
              <a:t> is (next screen)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90436029-6609-456F-A293-4BD07F174A48}" type="slidenum">
              <a:rPr lang="en-US" sz="1200" kern="1200">
                <a:solidFill>
                  <a:prstClr val="black"/>
                </a:solidFill>
                <a:latin typeface="Arial" charset="0"/>
                <a:ea typeface="+mn-ea"/>
                <a:cs typeface="+mn-cs"/>
              </a:rPr>
              <a:pPr algn="r" rtl="0" fontAlgn="base">
                <a:spcBef>
                  <a:spcPct val="0"/>
                </a:spcBef>
                <a:spcAft>
                  <a:spcPct val="0"/>
                </a:spcAft>
                <a:defRPr/>
              </a:pPr>
              <a:t>21</a:t>
            </a:fld>
            <a:endParaRPr lang="en-US" sz="1200" kern="1200">
              <a:solidFill>
                <a:prstClr val="black"/>
              </a:solidFill>
              <a:latin typeface="Arial"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3.  The routing rule.  While still in the Customization Manager under System Click on  Routing and then the Routing Tab to add the rule.   (remind IDS staff about ILLiad Knowledge Base access from within ILLiad program (Click on Help = Atlas System</a:t>
            </a:r>
          </a:p>
          <a:p>
            <a:pPr eaLnBrk="1" hangingPunct="1"/>
            <a:endParaRPr lang="en-US" smtClean="0"/>
          </a:p>
        </p:txBody>
      </p:sp>
      <p:sp>
        <p:nvSpPr>
          <p:cNvPr id="4" name="Slide Number Placeholder 3"/>
          <p:cNvSpPr>
            <a:spLocks noGrp="1"/>
          </p:cNvSpPr>
          <p:nvPr>
            <p:ph type="sldNum" sz="quarter" idx="5"/>
          </p:nvPr>
        </p:nvSpPr>
        <p:spPr/>
        <p:txBody>
          <a:bodyPr/>
          <a:lstStyle/>
          <a:p>
            <a:pPr algn="r" rtl="0" fontAlgn="base">
              <a:spcBef>
                <a:spcPct val="0"/>
              </a:spcBef>
              <a:spcAft>
                <a:spcPct val="0"/>
              </a:spcAft>
              <a:defRPr/>
            </a:pPr>
            <a:fld id="{955096C5-180F-469A-86F7-9D0093495AAE}" type="slidenum">
              <a:rPr lang="en-US" sz="1200" kern="1200">
                <a:solidFill>
                  <a:prstClr val="black"/>
                </a:solidFill>
                <a:latin typeface="Arial" charset="0"/>
                <a:ea typeface="+mn-ea"/>
                <a:cs typeface="+mn-cs"/>
              </a:rPr>
              <a:pPr algn="r" rtl="0" fontAlgn="base">
                <a:spcBef>
                  <a:spcPct val="0"/>
                </a:spcBef>
                <a:spcAft>
                  <a:spcPct val="0"/>
                </a:spcAft>
                <a:defRPr/>
              </a:pPr>
              <a:t>22</a:t>
            </a:fld>
            <a:endParaRPr lang="en-US" sz="1200" kern="1200">
              <a:solidFill>
                <a:prstClr val="black"/>
              </a:solidFill>
              <a:latin typeface="Arial"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Reminder that 3 pieces have to be in place before the new email routing will work for you.  </a:t>
            </a:r>
          </a:p>
        </p:txBody>
      </p:sp>
      <p:sp>
        <p:nvSpPr>
          <p:cNvPr id="4" name="Slide Number Placeholder 3"/>
          <p:cNvSpPr>
            <a:spLocks noGrp="1"/>
          </p:cNvSpPr>
          <p:nvPr>
            <p:ph type="sldNum" sz="quarter" idx="5"/>
          </p:nvPr>
        </p:nvSpPr>
        <p:spPr/>
        <p:txBody>
          <a:bodyPr/>
          <a:lstStyle/>
          <a:p>
            <a:pPr algn="r" rtl="0" fontAlgn="base">
              <a:spcBef>
                <a:spcPct val="0"/>
              </a:spcBef>
              <a:spcAft>
                <a:spcPct val="0"/>
              </a:spcAft>
              <a:defRPr/>
            </a:pPr>
            <a:fld id="{68165828-B266-4B26-B7FC-79D4123E1EF8}" type="slidenum">
              <a:rPr lang="en-US" sz="1200" kern="1200">
                <a:solidFill>
                  <a:prstClr val="black"/>
                </a:solidFill>
                <a:latin typeface="Arial" charset="0"/>
                <a:ea typeface="+mn-ea"/>
                <a:cs typeface="+mn-cs"/>
              </a:rPr>
              <a:pPr algn="r" rtl="0" fontAlgn="base">
                <a:spcBef>
                  <a:spcPct val="0"/>
                </a:spcBef>
                <a:spcAft>
                  <a:spcPct val="0"/>
                </a:spcAft>
                <a:defRPr/>
              </a:pPr>
              <a:t>23</a:t>
            </a:fld>
            <a:endParaRPr lang="en-US" sz="1200" kern="1200">
              <a:solidFill>
                <a:prstClr val="black"/>
              </a:solidFill>
              <a:latin typeface="Arial"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696913"/>
            <a:ext cx="3240088" cy="2428875"/>
          </a:xfrm>
        </p:spPr>
      </p:sp>
      <p:sp>
        <p:nvSpPr>
          <p:cNvPr id="3" name="Notes Placeholder 2"/>
          <p:cNvSpPr>
            <a:spLocks noGrp="1"/>
          </p:cNvSpPr>
          <p:nvPr>
            <p:ph type="body" idx="1"/>
          </p:nvPr>
        </p:nvSpPr>
        <p:spPr>
          <a:xfrm>
            <a:off x="701041" y="3124200"/>
            <a:ext cx="5608320" cy="5474970"/>
          </a:xfrm>
        </p:spPr>
        <p:txBody>
          <a:bodyPr>
            <a:normAutofit/>
          </a:bodyPr>
          <a:lstStyle/>
          <a:p>
            <a:r>
              <a:rPr lang="en-US" sz="2200" dirty="0" smtClean="0"/>
              <a:t>Another</a:t>
            </a:r>
            <a:r>
              <a:rPr lang="en-US" sz="2200" baseline="0" dirty="0" smtClean="0"/>
              <a:t> toolkit suggestion for Borrowing is looking at your Reasons for Cancellation – the toolkit describes how to change, add, and sort cancellations based on frequency of use – from the </a:t>
            </a:r>
            <a:r>
              <a:rPr lang="en-US" sz="2200" baseline="0" dirty="0" err="1" smtClean="0"/>
              <a:t>ILLiad</a:t>
            </a:r>
            <a:r>
              <a:rPr lang="en-US" sz="2200" baseline="0" dirty="0" smtClean="0"/>
              <a:t> web reports.  CLICK</a:t>
            </a:r>
          </a:p>
          <a:p>
            <a:r>
              <a:rPr lang="en-US" sz="2200" baseline="0" dirty="0" smtClean="0"/>
              <a:t>Customizing the name and default note that appears in the email helps to reduce rekeying by staff, and adding URL’s to the reserve catalog and other resources.</a:t>
            </a:r>
            <a:endParaRPr lang="en-US" sz="2200" dirty="0"/>
          </a:p>
        </p:txBody>
      </p:sp>
      <p:sp>
        <p:nvSpPr>
          <p:cNvPr id="4" name="Slide Number Placeholder 3"/>
          <p:cNvSpPr>
            <a:spLocks noGrp="1"/>
          </p:cNvSpPr>
          <p:nvPr>
            <p:ph type="sldNum" sz="quarter" idx="10"/>
          </p:nvPr>
        </p:nvSpPr>
        <p:spPr/>
        <p:txBody>
          <a:bodyPr/>
          <a:lstStyle/>
          <a:p>
            <a:fld id="{122D849D-AE3D-43AF-8688-25DC9C390C4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3200" y="381000"/>
            <a:ext cx="3086100" cy="2314575"/>
          </a:xfrm>
        </p:spPr>
      </p:sp>
      <p:sp>
        <p:nvSpPr>
          <p:cNvPr id="3" name="Notes Placeholder 2"/>
          <p:cNvSpPr>
            <a:spLocks noGrp="1"/>
          </p:cNvSpPr>
          <p:nvPr>
            <p:ph type="body" idx="1"/>
          </p:nvPr>
        </p:nvSpPr>
        <p:spPr>
          <a:xfrm>
            <a:off x="304800" y="2895600"/>
            <a:ext cx="6477000" cy="5703570"/>
          </a:xfrm>
        </p:spPr>
        <p:txBody>
          <a:bodyPr>
            <a:noAutofit/>
          </a:bodyPr>
          <a:lstStyle/>
          <a:p>
            <a:r>
              <a:rPr lang="en-US" sz="2000" dirty="0" smtClean="0"/>
              <a:t>Unfilled Request as criteria</a:t>
            </a:r>
            <a:r>
              <a:rPr lang="en-US" sz="2000" baseline="0" dirty="0" smtClean="0"/>
              <a:t> for </a:t>
            </a:r>
            <a:r>
              <a:rPr lang="en-US" sz="2000" dirty="0" smtClean="0"/>
              <a:t>consideration of purchasing</a:t>
            </a:r>
            <a:r>
              <a:rPr lang="en-US" sz="2000" baseline="0" dirty="0" smtClean="0"/>
              <a:t> options; the more strings tried, the more costly the request is in both staff time and turnaround time.</a:t>
            </a:r>
          </a:p>
          <a:p>
            <a:r>
              <a:rPr lang="en-US" sz="2000" dirty="0" smtClean="0"/>
              <a:t>CLICK</a:t>
            </a:r>
          </a:p>
          <a:p>
            <a:r>
              <a:rPr lang="en-US" sz="2000" dirty="0" smtClean="0"/>
              <a:t>Customizing</a:t>
            </a:r>
            <a:r>
              <a:rPr lang="en-US" sz="2000" baseline="0" dirty="0" smtClean="0"/>
              <a:t> the Cancel Text and </a:t>
            </a:r>
            <a:r>
              <a:rPr lang="en-US" sz="2000" baseline="0" dirty="0" err="1" smtClean="0"/>
              <a:t>ElecDel.text</a:t>
            </a:r>
            <a:r>
              <a:rPr lang="en-US" sz="2000" baseline="0" dirty="0" smtClean="0"/>
              <a:t> files are useful, not only to include feedback suggestions, but also to make the emails more useful to the user.  In the Cancel.txt, we added inserts for the call number and location, by adding that data to the </a:t>
            </a:r>
            <a:r>
              <a:rPr lang="en-US" sz="2000" baseline="0" dirty="0" err="1" smtClean="0"/>
              <a:t>illiad</a:t>
            </a:r>
            <a:r>
              <a:rPr lang="en-US" sz="2000" baseline="0" dirty="0" smtClean="0"/>
              <a:t> request, the information enhances our statistics, and is sent to users for the “go fish” message, or letting the user know that the item is unavailable at a library.  </a:t>
            </a:r>
          </a:p>
          <a:p>
            <a:endParaRPr lang="en-US" sz="2000" baseline="0" dirty="0" smtClean="0"/>
          </a:p>
          <a:p>
            <a:r>
              <a:rPr lang="en-US" sz="2000" baseline="0" dirty="0" smtClean="0"/>
              <a:t>One of the most useful text emails for users is the ElecDel.txt – this is the one that let’s users know that they have an article available – once they log on to </a:t>
            </a:r>
            <a:r>
              <a:rPr lang="en-US" sz="2000" baseline="0" dirty="0" err="1" smtClean="0"/>
              <a:t>ILLiad</a:t>
            </a:r>
            <a:r>
              <a:rPr lang="en-US" sz="2000" baseline="0" dirty="0" smtClean="0"/>
              <a:t>.  Rather than making the user logon to obtain the article, it is much more user friendly to just provide the direct link to the article, using the include statement we provide.</a:t>
            </a:r>
            <a:endParaRPr lang="en-US" sz="2000" dirty="0" smtClean="0"/>
          </a:p>
        </p:txBody>
      </p:sp>
      <p:sp>
        <p:nvSpPr>
          <p:cNvPr id="4" name="Slide Number Placeholder 3"/>
          <p:cNvSpPr>
            <a:spLocks noGrp="1"/>
          </p:cNvSpPr>
          <p:nvPr>
            <p:ph type="sldNum" sz="quarter" idx="10"/>
          </p:nvPr>
        </p:nvSpPr>
        <p:spPr/>
        <p:txBody>
          <a:bodyPr/>
          <a:lstStyle/>
          <a:p>
            <a:fld id="{122D849D-AE3D-43AF-8688-25DC9C390C4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Custom Holdings</a:t>
            </a:r>
            <a:r>
              <a:rPr lang="en-US" sz="2400" baseline="0" dirty="0" smtClean="0"/>
              <a:t> is chapter 3 in the toolkit, it provides description for general strategies, but provides example Groups and Path – examples that you can copy, adapt, and easily implement.  This chapter also explains how we customized the path for Direct Request, for example, if no lender can supply for under $15, we want to consider purchasing before borrowing.</a:t>
            </a:r>
            <a:endParaRPr lang="en-US" sz="2400" dirty="0"/>
          </a:p>
        </p:txBody>
      </p:sp>
      <p:sp>
        <p:nvSpPr>
          <p:cNvPr id="4" name="Slide Number Placeholder 3"/>
          <p:cNvSpPr>
            <a:spLocks noGrp="1"/>
          </p:cNvSpPr>
          <p:nvPr>
            <p:ph type="sldNum" sz="quarter" idx="10"/>
          </p:nvPr>
        </p:nvSpPr>
        <p:spPr/>
        <p:txBody>
          <a:bodyPr/>
          <a:lstStyle/>
          <a:p>
            <a:fld id="{122D849D-AE3D-43AF-8688-25DC9C390C4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2800" dirty="0" err="1" smtClean="0"/>
              <a:t>AutoHotKey</a:t>
            </a:r>
            <a:endParaRPr lang="en-US" sz="2800" dirty="0" smtClean="0"/>
          </a:p>
          <a:p>
            <a:pPr marL="228600" indent="-228600">
              <a:buAutoNum type="arabicPeriod"/>
            </a:pPr>
            <a:r>
              <a:rPr lang="en-US" sz="2800" dirty="0" err="1" smtClean="0"/>
              <a:t>MyMorph</a:t>
            </a:r>
            <a:endParaRPr lang="en-US" sz="2800" dirty="0" smtClean="0"/>
          </a:p>
          <a:p>
            <a:pPr marL="228600" indent="-228600">
              <a:buAutoNum type="arabicPeriod"/>
            </a:pPr>
            <a:r>
              <a:rPr lang="en-US" sz="2800" dirty="0" smtClean="0"/>
              <a:t>Odyssey Helper</a:t>
            </a:r>
          </a:p>
          <a:p>
            <a:pPr marL="228600" indent="-228600">
              <a:buAutoNum type="arabicPeriod"/>
            </a:pPr>
            <a:r>
              <a:rPr lang="en-US" sz="2800" dirty="0" smtClean="0"/>
              <a:t>Reciprocal Email Routing</a:t>
            </a:r>
          </a:p>
          <a:p>
            <a:pPr marL="228600" indent="-228600">
              <a:buAutoNum type="arabicPeriod"/>
            </a:pPr>
            <a:endParaRPr lang="en-US" sz="2800" dirty="0" smtClean="0"/>
          </a:p>
          <a:p>
            <a:pPr marL="228600" indent="-228600">
              <a:buAutoNum type="arabicPeriod"/>
            </a:pPr>
            <a:endParaRPr lang="en-US" sz="2800" dirty="0"/>
          </a:p>
        </p:txBody>
      </p:sp>
      <p:sp>
        <p:nvSpPr>
          <p:cNvPr id="4" name="Slide Number Placeholder 3"/>
          <p:cNvSpPr>
            <a:spLocks noGrp="1"/>
          </p:cNvSpPr>
          <p:nvPr>
            <p:ph type="sldNum" sz="quarter" idx="10"/>
          </p:nvPr>
        </p:nvSpPr>
        <p:spPr/>
        <p:txBody>
          <a:bodyPr/>
          <a:lstStyle/>
          <a:p>
            <a:fld id="{122D849D-AE3D-43AF-8688-25DC9C390C4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Document Delivery – Least favorite module,</a:t>
            </a:r>
            <a:r>
              <a:rPr lang="en-US" sz="2400" baseline="0" dirty="0" smtClean="0"/>
              <a:t> but one of my favorite s</a:t>
            </a:r>
            <a:r>
              <a:rPr lang="en-US" sz="2400" dirty="0" smtClean="0"/>
              <a:t>ervice</a:t>
            </a:r>
            <a:r>
              <a:rPr lang="en-US" sz="2400" baseline="0" dirty="0" smtClean="0"/>
              <a:t> designs – free paging services, free document delivery, or direct mail to users.  How many provide free copies or digitization services to faculty?  How about for students?</a:t>
            </a:r>
            <a:endParaRPr lang="en-US" sz="2400" dirty="0"/>
          </a:p>
        </p:txBody>
      </p:sp>
      <p:sp>
        <p:nvSpPr>
          <p:cNvPr id="4" name="Slide Number Placeholder 3"/>
          <p:cNvSpPr>
            <a:spLocks noGrp="1"/>
          </p:cNvSpPr>
          <p:nvPr>
            <p:ph type="sldNum" sz="quarter" idx="10"/>
          </p:nvPr>
        </p:nvSpPr>
        <p:spPr/>
        <p:txBody>
          <a:bodyPr/>
          <a:lstStyle/>
          <a:p>
            <a:fld id="{122D849D-AE3D-43AF-8688-25DC9C390C4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9400" y="696913"/>
            <a:ext cx="3009900" cy="2257425"/>
          </a:xfrm>
        </p:spPr>
      </p:sp>
      <p:sp>
        <p:nvSpPr>
          <p:cNvPr id="3" name="Notes Placeholder 2"/>
          <p:cNvSpPr>
            <a:spLocks noGrp="1"/>
          </p:cNvSpPr>
          <p:nvPr>
            <p:ph type="body" idx="1"/>
          </p:nvPr>
        </p:nvSpPr>
        <p:spPr>
          <a:xfrm>
            <a:off x="457200" y="2971800"/>
            <a:ext cx="6172200" cy="5105400"/>
          </a:xfrm>
        </p:spPr>
        <p:txBody>
          <a:bodyPr>
            <a:normAutofit/>
          </a:bodyPr>
          <a:lstStyle/>
          <a:p>
            <a:r>
              <a:rPr lang="en-US" sz="2000" dirty="0" smtClean="0"/>
              <a:t>I</a:t>
            </a:r>
            <a:r>
              <a:rPr lang="en-US" sz="2000" baseline="0" dirty="0" smtClean="0"/>
              <a:t> thought I would put all the word templates together at the end to discuss their similarities.  You may have noticed that Geneseo did away with the book straps recently, that’s because we went with a one page per request print out for all lending, document delivery and borrowing printing.  </a:t>
            </a:r>
          </a:p>
          <a:p>
            <a:endParaRPr lang="en-US" sz="2000" dirty="0" smtClean="0"/>
          </a:p>
          <a:p>
            <a:r>
              <a:rPr lang="en-US" sz="2000" baseline="0" dirty="0" smtClean="0"/>
              <a:t>Significant improvements to workflow are possible from how you adapt these word templates to make better use of </a:t>
            </a:r>
            <a:r>
              <a:rPr lang="en-US" sz="2000" baseline="0" dirty="0" err="1" smtClean="0"/>
              <a:t>ILLiad</a:t>
            </a:r>
            <a:r>
              <a:rPr lang="en-US" sz="2000" baseline="0" dirty="0" smtClean="0"/>
              <a:t> data, and how to adapt these forms to make it extremely versatile, and easy to handle.  So what do I mean – take this Borrowing Loan Slip…</a:t>
            </a:r>
            <a:endParaRPr lang="en-US" sz="2000" dirty="0"/>
          </a:p>
        </p:txBody>
      </p:sp>
      <p:sp>
        <p:nvSpPr>
          <p:cNvPr id="4" name="Slide Number Placeholder 3"/>
          <p:cNvSpPr>
            <a:spLocks noGrp="1"/>
          </p:cNvSpPr>
          <p:nvPr>
            <p:ph type="sldNum" sz="quarter" idx="10"/>
          </p:nvPr>
        </p:nvSpPr>
        <p:spPr/>
        <p:txBody>
          <a:bodyPr/>
          <a:lstStyle/>
          <a:p>
            <a:fld id="{122D849D-AE3D-43AF-8688-25DC9C390C4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Remind everyone</a:t>
            </a:r>
            <a:r>
              <a:rPr lang="en-US" sz="2400" baseline="0" dirty="0" smtClean="0"/>
              <a:t> there are options for where these files are located, and administered. OCLC hosted, network versus client installs, alternate locations for some of the </a:t>
            </a:r>
            <a:r>
              <a:rPr lang="en-US" sz="2400" baseline="0" dirty="0" err="1" smtClean="0"/>
              <a:t>ILLiad</a:t>
            </a:r>
            <a:r>
              <a:rPr lang="en-US" sz="2400" baseline="0" dirty="0" smtClean="0"/>
              <a:t> files, etc.  CLICK</a:t>
            </a:r>
          </a:p>
          <a:p>
            <a:r>
              <a:rPr lang="en-US" sz="2400" baseline="0" dirty="0" smtClean="0"/>
              <a:t>Everyone know what the </a:t>
            </a:r>
            <a:r>
              <a:rPr lang="en-US" sz="2400" baseline="0" dirty="0" err="1" smtClean="0"/>
              <a:t>LocalInfo</a:t>
            </a:r>
            <a:r>
              <a:rPr lang="en-US" sz="2400" baseline="0" dirty="0" smtClean="0"/>
              <a:t> table does in </a:t>
            </a:r>
            <a:r>
              <a:rPr lang="en-US" sz="2400" baseline="0" dirty="0" err="1" smtClean="0"/>
              <a:t>ILLiad</a:t>
            </a:r>
            <a:r>
              <a:rPr lang="en-US" sz="2400" baseline="0" dirty="0" smtClean="0"/>
              <a:t>?</a:t>
            </a:r>
            <a:endParaRPr lang="en-US" sz="2400" dirty="0"/>
          </a:p>
        </p:txBody>
      </p:sp>
      <p:sp>
        <p:nvSpPr>
          <p:cNvPr id="4" name="Slide Number Placeholder 3"/>
          <p:cNvSpPr>
            <a:spLocks noGrp="1"/>
          </p:cNvSpPr>
          <p:nvPr>
            <p:ph type="sldNum" sz="quarter" idx="10"/>
          </p:nvPr>
        </p:nvSpPr>
        <p:spPr/>
        <p:txBody>
          <a:bodyPr/>
          <a:lstStyle/>
          <a:p>
            <a:fld id="{122D849D-AE3D-43AF-8688-25DC9C390C4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First,</a:t>
            </a:r>
            <a:r>
              <a:rPr lang="en-US" sz="2000" baseline="0" dirty="0" smtClean="0"/>
              <a:t> the design – show example - most of this template was designed at University of Virginia, however, I made some changes that are useful for LAND and the IDS Project.  Explain the features. Now for what’s behind all this work?</a:t>
            </a:r>
            <a:endParaRPr lang="en-US" sz="2000" dirty="0"/>
          </a:p>
        </p:txBody>
      </p:sp>
      <p:sp>
        <p:nvSpPr>
          <p:cNvPr id="4" name="Slide Number Placeholder 3"/>
          <p:cNvSpPr>
            <a:spLocks noGrp="1"/>
          </p:cNvSpPr>
          <p:nvPr>
            <p:ph type="sldNum" sz="quarter" idx="10"/>
          </p:nvPr>
        </p:nvSpPr>
        <p:spPr/>
        <p:txBody>
          <a:bodyPr/>
          <a:lstStyle/>
          <a:p>
            <a:fld id="{122D849D-AE3D-43AF-8688-25DC9C390C4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2D849D-AE3D-43AF-8688-25DC9C390C4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2D849D-AE3D-43AF-8688-25DC9C390C4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Describe</a:t>
            </a:r>
            <a:r>
              <a:rPr lang="en-US" sz="2000" baseline="0" dirty="0" smtClean="0"/>
              <a:t> Lending’s similarity, CLICK for the additional fields Odyssey Flag, IDS Project, LAND &amp; RRLC</a:t>
            </a:r>
            <a:endParaRPr lang="en-US" sz="2000" dirty="0"/>
          </a:p>
        </p:txBody>
      </p:sp>
      <p:sp>
        <p:nvSpPr>
          <p:cNvPr id="4" name="Slide Number Placeholder 3"/>
          <p:cNvSpPr>
            <a:spLocks noGrp="1"/>
          </p:cNvSpPr>
          <p:nvPr>
            <p:ph type="sldNum" sz="quarter" idx="10"/>
          </p:nvPr>
        </p:nvSpPr>
        <p:spPr/>
        <p:txBody>
          <a:bodyPr/>
          <a:lstStyle/>
          <a:p>
            <a:fld id="{122D849D-AE3D-43AF-8688-25DC9C390C4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Document Delivery</a:t>
            </a:r>
            <a:endParaRPr lang="en-US" dirty="0"/>
          </a:p>
        </p:txBody>
      </p:sp>
      <p:sp>
        <p:nvSpPr>
          <p:cNvPr id="4" name="Slide Number Placeholder 3"/>
          <p:cNvSpPr>
            <a:spLocks noGrp="1"/>
          </p:cNvSpPr>
          <p:nvPr>
            <p:ph type="sldNum" sz="quarter" idx="10"/>
          </p:nvPr>
        </p:nvSpPr>
        <p:spPr/>
        <p:txBody>
          <a:bodyPr/>
          <a:lstStyle/>
          <a:p>
            <a:fld id="{122D849D-AE3D-43AF-8688-25DC9C390C4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Document Delivery</a:t>
            </a:r>
          </a:p>
          <a:p>
            <a:r>
              <a:rPr lang="en-US" sz="2000" dirty="0" smtClean="0"/>
              <a:t>Explain that</a:t>
            </a:r>
            <a:r>
              <a:rPr lang="en-US" sz="2000" baseline="0" dirty="0" smtClean="0"/>
              <a:t> for user’s who don’t want electronic delivery, the web field flags the request with “No Electronic Delivery”</a:t>
            </a:r>
          </a:p>
          <a:p>
            <a:r>
              <a:rPr lang="en-US" sz="2000" dirty="0" smtClean="0"/>
              <a:t>Click</a:t>
            </a:r>
          </a:p>
          <a:p>
            <a:r>
              <a:rPr lang="en-US" sz="2000" dirty="0" smtClean="0"/>
              <a:t>The</a:t>
            </a:r>
            <a:r>
              <a:rPr lang="en-US" sz="2000" baseline="0" dirty="0" smtClean="0"/>
              <a:t> Delivery Info appears when/if the Mail To Address </a:t>
            </a:r>
            <a:r>
              <a:rPr lang="en-US" sz="2000" baseline="0" dirty="0" err="1" smtClean="0"/>
              <a:t>Deliveryme</a:t>
            </a:r>
            <a:r>
              <a:rPr lang="en-US" sz="2000" baseline="0" dirty="0" smtClean="0"/>
              <a:t> field is valid.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22D849D-AE3D-43AF-8688-25DC9C390C4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2D849D-AE3D-43AF-8688-25DC9C390C48}"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3300" y="152400"/>
            <a:ext cx="2476500" cy="1857375"/>
          </a:xfrm>
        </p:spPr>
      </p:sp>
      <p:sp>
        <p:nvSpPr>
          <p:cNvPr id="3" name="Notes Placeholder 2"/>
          <p:cNvSpPr>
            <a:spLocks noGrp="1"/>
          </p:cNvSpPr>
          <p:nvPr>
            <p:ph type="body" idx="1"/>
          </p:nvPr>
        </p:nvSpPr>
        <p:spPr>
          <a:xfrm>
            <a:off x="381000" y="2133600"/>
            <a:ext cx="6324600" cy="6781800"/>
          </a:xfrm>
        </p:spPr>
        <p:txBody>
          <a:bodyPr>
            <a:noAutofit/>
          </a:bodyPr>
          <a:lstStyle/>
          <a:p>
            <a:pPr marL="232943" indent="-232943">
              <a:buNone/>
            </a:pPr>
            <a:r>
              <a:rPr lang="en-US" sz="1800" dirty="0" smtClean="0"/>
              <a:t>Each page is a particular topic or tip.</a:t>
            </a:r>
          </a:p>
          <a:p>
            <a:pPr marL="232943" indent="-232943">
              <a:buAutoNum type="arabicPeriod"/>
            </a:pPr>
            <a:r>
              <a:rPr lang="en-US" sz="1800" dirty="0" err="1" smtClean="0"/>
              <a:t>CopyTitleClipboard</a:t>
            </a:r>
            <a:r>
              <a:rPr lang="en-US" sz="1800" dirty="0" smtClean="0"/>
              <a:t> – fantastic feature that copies</a:t>
            </a:r>
            <a:r>
              <a:rPr lang="en-US" sz="1800" baseline="0" dirty="0" smtClean="0"/>
              <a:t> the book or journal title immediately when you open a request in Borrowing &amp; Lending modules, but not document delivery.  Early </a:t>
            </a:r>
            <a:r>
              <a:rPr lang="en-US" sz="1800" baseline="0" dirty="0" err="1" smtClean="0"/>
              <a:t>ILLiad</a:t>
            </a:r>
            <a:r>
              <a:rPr lang="en-US" sz="1800" baseline="0" dirty="0" smtClean="0"/>
              <a:t> implementations had the default setting on off, but even though the default has been Yes for awhile, there are still libraries not taking advantage of this feature.</a:t>
            </a:r>
            <a:endParaRPr lang="en-US" sz="1800" dirty="0" smtClean="0"/>
          </a:p>
          <a:p>
            <a:pPr marL="232943" indent="-232943">
              <a:buAutoNum type="arabicPeriod"/>
            </a:pPr>
            <a:r>
              <a:rPr lang="en-US" sz="1800" dirty="0" err="1" smtClean="0"/>
              <a:t>CopyrightWarning</a:t>
            </a:r>
            <a:r>
              <a:rPr lang="en-US" sz="1800" dirty="0" smtClean="0"/>
              <a:t> – A</a:t>
            </a:r>
            <a:r>
              <a:rPr lang="en-US" sz="1800" baseline="0" dirty="0" smtClean="0"/>
              <a:t>nyone like </a:t>
            </a:r>
            <a:r>
              <a:rPr lang="en-US" sz="1800" baseline="0" dirty="0" err="1" smtClean="0"/>
              <a:t>popups</a:t>
            </a:r>
            <a:r>
              <a:rPr lang="en-US" sz="1800" baseline="0" dirty="0" smtClean="0"/>
              <a:t> in the middle of processing?  I confess – I never like </a:t>
            </a:r>
            <a:r>
              <a:rPr lang="en-US" sz="1800" baseline="0" dirty="0" err="1" smtClean="0"/>
              <a:t>popups</a:t>
            </a:r>
            <a:r>
              <a:rPr lang="en-US" sz="1800" baseline="0" dirty="0" smtClean="0"/>
              <a:t> getting in my way.  </a:t>
            </a:r>
          </a:p>
          <a:p>
            <a:pPr marL="232943" indent="-232943">
              <a:buAutoNum type="arabicPeriod"/>
            </a:pPr>
            <a:r>
              <a:rPr lang="en-US" sz="1800" baseline="0" dirty="0" err="1" smtClean="0"/>
              <a:t>OddysseyReminder</a:t>
            </a:r>
            <a:r>
              <a:rPr lang="en-US" sz="1800" baseline="0" dirty="0" smtClean="0"/>
              <a:t> was a good idea, because of separating the scanning workflow, but ideally the paging slip gives you that information – so let’s get that popup out of there…</a:t>
            </a:r>
          </a:p>
          <a:p>
            <a:pPr marL="232943" indent="-232943">
              <a:buAutoNum type="arabicPeriod"/>
            </a:pPr>
            <a:r>
              <a:rPr lang="en-US" sz="1800" baseline="0" dirty="0" smtClean="0"/>
              <a:t>Speaking of Odyssey, how many Trust Always?  This is a key setting that makes all articles sent to you via odyssey, from any library, go unmediated – unless of course, the lending library selects the please review this button on the odyssey sending screen.</a:t>
            </a:r>
          </a:p>
          <a:p>
            <a:pPr marL="232943" indent="-232943">
              <a:buAutoNum type="arabicPeriod"/>
            </a:pPr>
            <a:r>
              <a:rPr lang="en-US" sz="1800" baseline="0" dirty="0" smtClean="0"/>
              <a:t>One example of a best practice, stale request processing on page 12, is something that needs to be done periodically, because it’s easy for requests to go stale – hidden in pending queues like Request Sent or In Stacks Searching.  My favorite is the articles found in Item Shipped status in Lending – how many have gotten </a:t>
            </a:r>
            <a:r>
              <a:rPr lang="en-US" sz="1800" baseline="0" dirty="0" err="1" smtClean="0"/>
              <a:t>overdues</a:t>
            </a:r>
            <a:r>
              <a:rPr lang="en-US" sz="1800" baseline="0" dirty="0" smtClean="0"/>
              <a:t> for those?</a:t>
            </a:r>
            <a:endParaRPr lang="en-US" sz="1800" dirty="0"/>
          </a:p>
        </p:txBody>
      </p:sp>
      <p:sp>
        <p:nvSpPr>
          <p:cNvPr id="4" name="Slide Number Placeholder 3"/>
          <p:cNvSpPr>
            <a:spLocks noGrp="1"/>
          </p:cNvSpPr>
          <p:nvPr>
            <p:ph type="sldNum" sz="quarter" idx="10"/>
          </p:nvPr>
        </p:nvSpPr>
        <p:spPr/>
        <p:txBody>
          <a:bodyPr/>
          <a:lstStyle/>
          <a:p>
            <a:fld id="{122D849D-AE3D-43AF-8688-25DC9C390C4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Explain the holdings problem, three discovery points.</a:t>
            </a:r>
            <a:r>
              <a:rPr lang="en-US" sz="2400" baseline="0" dirty="0" smtClean="0"/>
              <a:t>  What is the solution? CLICK</a:t>
            </a:r>
            <a:endParaRPr lang="en-US" sz="2400" dirty="0"/>
          </a:p>
        </p:txBody>
      </p:sp>
      <p:sp>
        <p:nvSpPr>
          <p:cNvPr id="4" name="Slide Number Placeholder 3"/>
          <p:cNvSpPr>
            <a:spLocks noGrp="1"/>
          </p:cNvSpPr>
          <p:nvPr>
            <p:ph type="sldNum" sz="quarter" idx="10"/>
          </p:nvPr>
        </p:nvSpPr>
        <p:spPr/>
        <p:txBody>
          <a:bodyPr/>
          <a:lstStyle/>
          <a:p>
            <a:fld id="{122D849D-AE3D-43AF-8688-25DC9C390C4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Explain Email Routing, basics and text files, includes… and what you can do with them in general.  </a:t>
            </a:r>
          </a:p>
          <a:p>
            <a:r>
              <a:rPr lang="en-US" sz="2400" dirty="0" smtClean="0"/>
              <a:t>Harriet – take it away.</a:t>
            </a:r>
            <a:endParaRPr lang="en-US" sz="2400" dirty="0"/>
          </a:p>
        </p:txBody>
      </p:sp>
      <p:sp>
        <p:nvSpPr>
          <p:cNvPr id="4" name="Slide Number Placeholder 3"/>
          <p:cNvSpPr>
            <a:spLocks noGrp="1"/>
          </p:cNvSpPr>
          <p:nvPr>
            <p:ph type="sldNum" sz="quarter" idx="10"/>
          </p:nvPr>
        </p:nvSpPr>
        <p:spPr/>
        <p:txBody>
          <a:bodyPr/>
          <a:lstStyle/>
          <a:p>
            <a:fld id="{122D849D-AE3D-43AF-8688-25DC9C390C4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Article photocopying for faculty and staff</a:t>
            </a:r>
          </a:p>
          <a:p>
            <a:pPr eaLnBrk="1" hangingPunct="1">
              <a:spcBef>
                <a:spcPct val="0"/>
              </a:spcBef>
            </a:pPr>
            <a:r>
              <a:rPr lang="en-US" dirty="0" smtClean="0"/>
              <a:t>Ask audience for show of hands - are they currently offering this service for full text articles and are you using </a:t>
            </a:r>
            <a:r>
              <a:rPr lang="en-US" dirty="0" err="1" smtClean="0"/>
              <a:t>ILLiad</a:t>
            </a:r>
            <a:r>
              <a:rPr lang="en-US" dirty="0" smtClean="0"/>
              <a:t> Document Delivery?</a:t>
            </a:r>
          </a:p>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F0986DAE-E246-49E6-8278-BD6AA6CC1489}" type="slidenum">
              <a:rPr lang="en-US" sz="1200" kern="1200">
                <a:solidFill>
                  <a:prstClr val="black"/>
                </a:solidFill>
                <a:latin typeface="Arial" charset="0"/>
                <a:ea typeface="+mn-ea"/>
                <a:cs typeface="+mn-cs"/>
              </a:rPr>
              <a:pPr algn="r" rtl="0" fontAlgn="base">
                <a:spcBef>
                  <a:spcPct val="0"/>
                </a:spcBef>
                <a:spcAft>
                  <a:spcPct val="0"/>
                </a:spcAft>
                <a:defRPr/>
              </a:pPr>
              <a:t>7</a:t>
            </a:fld>
            <a:endParaRPr lang="en-US" sz="1200" kern="1200">
              <a:solidFill>
                <a:prstClr val="black"/>
              </a:solidFill>
              <a:latin typeface="Arial"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Quickly run through first 7 slides  as the steps are familiar to many of us using ILLiad.  Open the ILLiad Client and go to the Main Menu – Borrowing </a:t>
            </a:r>
          </a:p>
          <a:p>
            <a:pPr eaLnBrk="1" hangingPunct="1">
              <a:spcBef>
                <a:spcPct val="0"/>
              </a:spcBef>
            </a:pPr>
            <a:r>
              <a:rPr lang="en-US" smtClean="0"/>
              <a:t>Double Click on AWAITING REQUEST PROCESSING</a:t>
            </a: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03486DDB-161B-4C70-BD58-3F78A64B43D2}" type="slidenum">
              <a:rPr lang="en-US" sz="1200" kern="1200">
                <a:solidFill>
                  <a:prstClr val="black"/>
                </a:solidFill>
                <a:latin typeface="Arial" charset="0"/>
                <a:ea typeface="+mn-ea"/>
                <a:cs typeface="+mn-cs"/>
              </a:rPr>
              <a:pPr algn="r" rtl="0" fontAlgn="base">
                <a:spcBef>
                  <a:spcPct val="0"/>
                </a:spcBef>
                <a:spcAft>
                  <a:spcPct val="0"/>
                </a:spcAft>
                <a:defRPr/>
              </a:pPr>
              <a:t>8</a:t>
            </a:fld>
            <a:endParaRPr lang="en-US" sz="1200" kern="1200">
              <a:solidFill>
                <a:prstClr val="black"/>
              </a:solidFill>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Double Click on an article request to open the search request screen</a:t>
            </a:r>
          </a:p>
          <a:p>
            <a:pPr eaLnBrk="1" hangingPunct="1">
              <a:spcBef>
                <a:spcPct val="0"/>
              </a:spcBef>
            </a:pPr>
            <a:endParaRPr lang="en-U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AAF260D2-1AF1-4A1C-A6A9-1E366835B761}" type="slidenum">
              <a:rPr lang="en-US" sz="1200" kern="1200">
                <a:solidFill>
                  <a:prstClr val="black"/>
                </a:solidFill>
                <a:latin typeface="Arial" charset="0"/>
                <a:ea typeface="+mn-ea"/>
                <a:cs typeface="+mn-cs"/>
              </a:rPr>
              <a:pPr algn="r" rtl="0" fontAlgn="base">
                <a:spcBef>
                  <a:spcPct val="0"/>
                </a:spcBef>
                <a:spcAft>
                  <a:spcPct val="0"/>
                </a:spcAft>
                <a:defRPr/>
              </a:pPr>
              <a:t>9</a:t>
            </a:fld>
            <a:endParaRPr lang="en-US" sz="1200" kern="1200">
              <a:solidFill>
                <a:prstClr val="black"/>
              </a:solidFill>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B93CC4-42B7-4D60-AC88-A13BEAC46F86}" type="datetimeFigureOut">
              <a:rPr lang="en-US" smtClean="0"/>
              <a:pPr/>
              <a:t>8/4/2008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DB7AE-1676-419E-A2B6-F735011836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93CC4-42B7-4D60-AC88-A13BEAC46F86}" type="datetimeFigureOut">
              <a:rPr lang="en-US" smtClean="0"/>
              <a:pPr/>
              <a:t>8/4/2008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DB7AE-1676-419E-A2B6-F735011836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93CC4-42B7-4D60-AC88-A13BEAC46F86}" type="datetimeFigureOut">
              <a:rPr lang="en-US" smtClean="0"/>
              <a:pPr/>
              <a:t>8/4/2008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DB7AE-1676-419E-A2B6-F735011836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kern="1200">
              <a:solidFill>
                <a:prstClr val="white"/>
              </a:solidFill>
              <a:latin typeface="Lucida Sans Unicode"/>
              <a:ea typeface="+mn-ea"/>
              <a:cs typeface="+mn-cs"/>
            </a:endParaRPr>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kern="1200">
                <a:solidFill>
                  <a:prstClr val="black"/>
                </a:solidFill>
                <a:latin typeface="Arial" charset="0"/>
                <a:ea typeface="+mn-ea"/>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kern="1200">
                <a:solidFill>
                  <a:prstClr val="black"/>
                </a:solidFill>
                <a:latin typeface="Arial" charset="0"/>
                <a:ea typeface="+mn-ea"/>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kern="1200">
                <a:solidFill>
                  <a:prstClr val="white"/>
                </a:solidFill>
                <a:latin typeface="Lucida Sans Unicode"/>
                <a:ea typeface="+mn-ea"/>
                <a:cs typeface="+mn-cs"/>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lgn="l" rtl="0" fontAlgn="base">
              <a:spcBef>
                <a:spcPct val="0"/>
              </a:spcBef>
              <a:spcAft>
                <a:spcPct val="0"/>
              </a:spcAft>
              <a:defRPr/>
            </a:pPr>
            <a:r>
              <a:rPr lang="en-US" sz="1000" kern="1200">
                <a:latin typeface="Arial" charset="0"/>
                <a:ea typeface="+mn-ea"/>
                <a:cs typeface="+mn-cs"/>
              </a:rPr>
              <a:t>7/29/2008</a:t>
            </a: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lgn="r" rtl="0" fontAlgn="base">
              <a:spcBef>
                <a:spcPct val="0"/>
              </a:spcBef>
              <a:spcAft>
                <a:spcPct val="0"/>
              </a:spcAft>
              <a:defRPr/>
            </a:pPr>
            <a:r>
              <a:rPr lang="en-US" sz="1000" kern="1200">
                <a:solidFill>
                  <a:srgbClr val="2DA2BF">
                    <a:tint val="20000"/>
                  </a:srgbClr>
                </a:solidFill>
                <a:latin typeface="Arial" charset="0"/>
                <a:ea typeface="+mn-ea"/>
                <a:cs typeface="+mn-cs"/>
              </a:rPr>
              <a:t>DRAFT    </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lgn="r" rtl="0" fontAlgn="base">
              <a:spcBef>
                <a:spcPct val="0"/>
              </a:spcBef>
              <a:spcAft>
                <a:spcPct val="0"/>
              </a:spcAft>
              <a:defRPr/>
            </a:pPr>
            <a:fld id="{C497070C-5D37-46A1-9D82-D4F9247A098B}" type="slidenum">
              <a:rPr lang="en-US" sz="1000" kern="1200">
                <a:latin typeface="Arial" charset="0"/>
                <a:ea typeface="+mn-ea"/>
                <a:cs typeface="+mn-cs"/>
              </a:rPr>
              <a:pPr algn="r" rtl="0" fontAlgn="base">
                <a:spcBef>
                  <a:spcPct val="0"/>
                </a:spcBef>
                <a:spcAft>
                  <a:spcPct val="0"/>
                </a:spcAft>
                <a:defRPr/>
              </a:pPr>
              <a:t>‹#›</a:t>
            </a:fld>
            <a:endParaRPr lang="en-US" sz="1000" kern="1200">
              <a:latin typeface="Arial"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lgn="l" rtl="0" fontAlgn="base">
              <a:spcBef>
                <a:spcPct val="0"/>
              </a:spcBef>
              <a:spcAft>
                <a:spcPct val="0"/>
              </a:spcAft>
              <a:defRPr/>
            </a:pPr>
            <a:r>
              <a:rPr lang="en-US" sz="1000" kern="1200">
                <a:solidFill>
                  <a:prstClr val="black"/>
                </a:solidFill>
                <a:latin typeface="Arial" charset="0"/>
                <a:ea typeface="+mn-ea"/>
                <a:cs typeface="+mn-cs"/>
              </a:rPr>
              <a:t>7/29/2008</a:t>
            </a:r>
          </a:p>
        </p:txBody>
      </p:sp>
      <p:sp>
        <p:nvSpPr>
          <p:cNvPr id="5" name="Footer Placeholder 21"/>
          <p:cNvSpPr>
            <a:spLocks noGrp="1"/>
          </p:cNvSpPr>
          <p:nvPr>
            <p:ph type="ftr" sz="quarter" idx="11"/>
          </p:nvPr>
        </p:nvSpPr>
        <p:spPr/>
        <p:txBody>
          <a:bodyPr/>
          <a:lstStyle>
            <a:lvl1pPr>
              <a:defRPr/>
            </a:lvl1pPr>
          </a:lstStyle>
          <a:p>
            <a:pPr algn="r" rtl="0" fontAlgn="base">
              <a:spcBef>
                <a:spcPct val="0"/>
              </a:spcBef>
              <a:spcAft>
                <a:spcPct val="0"/>
              </a:spcAft>
              <a:defRPr/>
            </a:pPr>
            <a:r>
              <a:rPr lang="en-US" sz="1000" kern="1200">
                <a:solidFill>
                  <a:prstClr val="black"/>
                </a:solidFill>
                <a:latin typeface="Arial" charset="0"/>
                <a:ea typeface="+mn-ea"/>
                <a:cs typeface="+mn-cs"/>
              </a:rPr>
              <a:t>DRAFT    </a:t>
            </a:r>
          </a:p>
        </p:txBody>
      </p:sp>
      <p:sp>
        <p:nvSpPr>
          <p:cNvPr id="6" name="Slide Number Placeholder 17"/>
          <p:cNvSpPr>
            <a:spLocks noGrp="1"/>
          </p:cNvSpPr>
          <p:nvPr>
            <p:ph type="sldNum" sz="quarter" idx="12"/>
          </p:nvPr>
        </p:nvSpPr>
        <p:spPr/>
        <p:txBody>
          <a:bodyPr/>
          <a:lstStyle>
            <a:lvl1pPr>
              <a:defRPr/>
            </a:lvl1pPr>
          </a:lstStyle>
          <a:p>
            <a:pPr algn="r" rtl="0" fontAlgn="base">
              <a:spcBef>
                <a:spcPct val="0"/>
              </a:spcBef>
              <a:spcAft>
                <a:spcPct val="0"/>
              </a:spcAft>
              <a:defRPr/>
            </a:pPr>
            <a:fld id="{466FE3CC-1C82-4E19-981F-0B11A9ADBE60}" type="slidenum">
              <a:rPr lang="en-US" sz="1000" kern="1200">
                <a:solidFill>
                  <a:prstClr val="black"/>
                </a:solidFill>
                <a:latin typeface="Arial" charset="0"/>
                <a:ea typeface="+mn-ea"/>
                <a:cs typeface="+mn-cs"/>
              </a:rPr>
              <a:pPr algn="r" rtl="0" fontAlgn="base">
                <a:spcBef>
                  <a:spcPct val="0"/>
                </a:spcBef>
                <a:spcAft>
                  <a:spcPct val="0"/>
                </a:spcAft>
                <a:defRPr/>
              </a:pPr>
              <a:t>‹#›</a:t>
            </a:fld>
            <a:endParaRPr lang="en-US" sz="1000" kern="1200">
              <a:solidFill>
                <a:prstClr val="black"/>
              </a:solidFill>
              <a:latin typeface="Arial"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fontAlgn="base">
              <a:spcBef>
                <a:spcPct val="0"/>
              </a:spcBef>
              <a:spcAft>
                <a:spcPct val="0"/>
              </a:spcAft>
              <a:defRPr/>
            </a:pPr>
            <a:endParaRPr lang="en-US" kern="1200">
              <a:solidFill>
                <a:prstClr val="white"/>
              </a:solidFill>
              <a:latin typeface="Lucida Sans Unicode"/>
              <a:ea typeface="+mn-ea"/>
              <a:cs typeface="+mn-cs"/>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fontAlgn="base">
              <a:spcBef>
                <a:spcPct val="0"/>
              </a:spcBef>
              <a:spcAft>
                <a:spcPct val="0"/>
              </a:spcAft>
              <a:defRPr/>
            </a:pPr>
            <a:endParaRPr lang="en-US" kern="1200">
              <a:solidFill>
                <a:prstClr val="white"/>
              </a:solidFill>
              <a:latin typeface="Lucida Sans Unicode"/>
              <a:ea typeface="+mn-ea"/>
              <a:cs typeface="+mn-cs"/>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lgn="l" rtl="0" fontAlgn="base">
              <a:spcBef>
                <a:spcPct val="0"/>
              </a:spcBef>
              <a:spcAft>
                <a:spcPct val="0"/>
              </a:spcAft>
              <a:defRPr/>
            </a:pPr>
            <a:r>
              <a:rPr lang="en-US" sz="1000" kern="1200">
                <a:solidFill>
                  <a:prstClr val="white"/>
                </a:solidFill>
                <a:latin typeface="Arial" charset="0"/>
                <a:ea typeface="+mn-ea"/>
                <a:cs typeface="+mn-cs"/>
              </a:rPr>
              <a:t>7/29/2008</a:t>
            </a:r>
          </a:p>
        </p:txBody>
      </p:sp>
      <p:sp>
        <p:nvSpPr>
          <p:cNvPr id="7" name="Footer Placeholder 4"/>
          <p:cNvSpPr>
            <a:spLocks noGrp="1"/>
          </p:cNvSpPr>
          <p:nvPr>
            <p:ph type="ftr" sz="quarter" idx="11"/>
          </p:nvPr>
        </p:nvSpPr>
        <p:spPr/>
        <p:txBody>
          <a:bodyPr/>
          <a:lstStyle>
            <a:lvl1pPr>
              <a:defRPr/>
            </a:lvl1pPr>
            <a:extLst/>
          </a:lstStyle>
          <a:p>
            <a:pPr algn="r" rtl="0" fontAlgn="base">
              <a:spcBef>
                <a:spcPct val="0"/>
              </a:spcBef>
              <a:spcAft>
                <a:spcPct val="0"/>
              </a:spcAft>
              <a:defRPr/>
            </a:pPr>
            <a:r>
              <a:rPr lang="en-US" sz="1000" kern="1200">
                <a:solidFill>
                  <a:prstClr val="white"/>
                </a:solidFill>
                <a:latin typeface="Arial" charset="0"/>
                <a:ea typeface="+mn-ea"/>
                <a:cs typeface="+mn-cs"/>
              </a:rPr>
              <a:t>DRAFT    </a:t>
            </a:r>
          </a:p>
        </p:txBody>
      </p:sp>
      <p:sp>
        <p:nvSpPr>
          <p:cNvPr id="8" name="Slide Number Placeholder 5"/>
          <p:cNvSpPr>
            <a:spLocks noGrp="1"/>
          </p:cNvSpPr>
          <p:nvPr>
            <p:ph type="sldNum" sz="quarter" idx="12"/>
          </p:nvPr>
        </p:nvSpPr>
        <p:spPr/>
        <p:txBody>
          <a:bodyPr/>
          <a:lstStyle>
            <a:lvl1pPr>
              <a:defRPr/>
            </a:lvl1pPr>
            <a:extLst/>
          </a:lstStyle>
          <a:p>
            <a:pPr algn="r" rtl="0" fontAlgn="base">
              <a:spcBef>
                <a:spcPct val="0"/>
              </a:spcBef>
              <a:spcAft>
                <a:spcPct val="0"/>
              </a:spcAft>
              <a:defRPr/>
            </a:pPr>
            <a:fld id="{FB1A27E0-9E55-445C-B95F-6EC793B9E5CD}" type="slidenum">
              <a:rPr lang="en-US" sz="1000" kern="1200">
                <a:solidFill>
                  <a:prstClr val="white"/>
                </a:solidFill>
                <a:latin typeface="Arial" charset="0"/>
                <a:ea typeface="+mn-ea"/>
                <a:cs typeface="+mn-cs"/>
              </a:rPr>
              <a:pPr algn="r" rtl="0" fontAlgn="base">
                <a:spcBef>
                  <a:spcPct val="0"/>
                </a:spcBef>
                <a:spcAft>
                  <a:spcPct val="0"/>
                </a:spcAft>
                <a:defRPr/>
              </a:pPr>
              <a:t>‹#›</a:t>
            </a:fld>
            <a:endParaRPr lang="en-US" sz="1000" kern="1200">
              <a:solidFill>
                <a:prstClr val="white"/>
              </a:solidFill>
              <a:latin typeface="Arial"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lgn="l" rtl="0" fontAlgn="base">
              <a:spcBef>
                <a:spcPct val="0"/>
              </a:spcBef>
              <a:spcAft>
                <a:spcPct val="0"/>
              </a:spcAft>
              <a:defRPr/>
            </a:pPr>
            <a:r>
              <a:rPr lang="en-US" sz="1000" kern="1200">
                <a:solidFill>
                  <a:prstClr val="white"/>
                </a:solidFill>
                <a:latin typeface="Arial" charset="0"/>
                <a:ea typeface="+mn-ea"/>
                <a:cs typeface="+mn-cs"/>
              </a:rPr>
              <a:t>7/29/2008</a:t>
            </a:r>
          </a:p>
        </p:txBody>
      </p:sp>
      <p:sp>
        <p:nvSpPr>
          <p:cNvPr id="6" name="Footer Placeholder 5"/>
          <p:cNvSpPr>
            <a:spLocks noGrp="1"/>
          </p:cNvSpPr>
          <p:nvPr>
            <p:ph type="ftr" sz="quarter" idx="11"/>
          </p:nvPr>
        </p:nvSpPr>
        <p:spPr/>
        <p:txBody>
          <a:bodyPr/>
          <a:lstStyle>
            <a:lvl1pPr>
              <a:defRPr/>
            </a:lvl1pPr>
            <a:extLst/>
          </a:lstStyle>
          <a:p>
            <a:pPr algn="r" rtl="0" fontAlgn="base">
              <a:spcBef>
                <a:spcPct val="0"/>
              </a:spcBef>
              <a:spcAft>
                <a:spcPct val="0"/>
              </a:spcAft>
              <a:defRPr/>
            </a:pPr>
            <a:r>
              <a:rPr lang="en-US" sz="1000" kern="1200">
                <a:solidFill>
                  <a:prstClr val="white"/>
                </a:solidFill>
                <a:latin typeface="Arial" charset="0"/>
                <a:ea typeface="+mn-ea"/>
                <a:cs typeface="+mn-cs"/>
              </a:rPr>
              <a:t>DRAFT    </a:t>
            </a:r>
          </a:p>
        </p:txBody>
      </p:sp>
      <p:sp>
        <p:nvSpPr>
          <p:cNvPr id="7" name="Slide Number Placeholder 6"/>
          <p:cNvSpPr>
            <a:spLocks noGrp="1"/>
          </p:cNvSpPr>
          <p:nvPr>
            <p:ph type="sldNum" sz="quarter" idx="12"/>
          </p:nvPr>
        </p:nvSpPr>
        <p:spPr/>
        <p:txBody>
          <a:bodyPr/>
          <a:lstStyle>
            <a:lvl1pPr>
              <a:defRPr/>
            </a:lvl1pPr>
            <a:extLst/>
          </a:lstStyle>
          <a:p>
            <a:pPr algn="r" rtl="0" fontAlgn="base">
              <a:spcBef>
                <a:spcPct val="0"/>
              </a:spcBef>
              <a:spcAft>
                <a:spcPct val="0"/>
              </a:spcAft>
              <a:defRPr/>
            </a:pPr>
            <a:fld id="{0CEE72C0-B972-47D3-81A5-737282F25C5F}" type="slidenum">
              <a:rPr lang="en-US" sz="1000" kern="1200">
                <a:solidFill>
                  <a:prstClr val="white"/>
                </a:solidFill>
                <a:latin typeface="Arial" charset="0"/>
                <a:ea typeface="+mn-ea"/>
                <a:cs typeface="+mn-cs"/>
              </a:rPr>
              <a:pPr algn="r" rtl="0" fontAlgn="base">
                <a:spcBef>
                  <a:spcPct val="0"/>
                </a:spcBef>
                <a:spcAft>
                  <a:spcPct val="0"/>
                </a:spcAft>
                <a:defRPr/>
              </a:pPr>
              <a:t>‹#›</a:t>
            </a:fld>
            <a:endParaRPr lang="en-US" sz="1000" kern="1200">
              <a:solidFill>
                <a:prstClr val="white"/>
              </a:solidFill>
              <a:latin typeface="Arial"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lgn="l" rtl="0" fontAlgn="base">
              <a:spcBef>
                <a:spcPct val="0"/>
              </a:spcBef>
              <a:spcAft>
                <a:spcPct val="0"/>
              </a:spcAft>
              <a:defRPr/>
            </a:pPr>
            <a:r>
              <a:rPr lang="en-US" sz="1000" kern="1200">
                <a:solidFill>
                  <a:prstClr val="black"/>
                </a:solidFill>
                <a:latin typeface="Arial" charset="0"/>
                <a:ea typeface="+mn-ea"/>
                <a:cs typeface="+mn-cs"/>
              </a:rPr>
              <a:t>7/29/2008</a:t>
            </a:r>
          </a:p>
        </p:txBody>
      </p:sp>
      <p:sp>
        <p:nvSpPr>
          <p:cNvPr id="8" name="Footer Placeholder 7"/>
          <p:cNvSpPr>
            <a:spLocks noGrp="1"/>
          </p:cNvSpPr>
          <p:nvPr>
            <p:ph type="ftr" sz="quarter" idx="11"/>
          </p:nvPr>
        </p:nvSpPr>
        <p:spPr/>
        <p:txBody>
          <a:bodyPr/>
          <a:lstStyle>
            <a:lvl1pPr>
              <a:defRPr/>
            </a:lvl1pPr>
            <a:extLst/>
          </a:lstStyle>
          <a:p>
            <a:pPr algn="r" rtl="0" fontAlgn="base">
              <a:spcBef>
                <a:spcPct val="0"/>
              </a:spcBef>
              <a:spcAft>
                <a:spcPct val="0"/>
              </a:spcAft>
              <a:defRPr/>
            </a:pPr>
            <a:r>
              <a:rPr lang="en-US" sz="1000" kern="1200">
                <a:solidFill>
                  <a:prstClr val="black"/>
                </a:solidFill>
                <a:latin typeface="Arial" charset="0"/>
                <a:ea typeface="+mn-ea"/>
                <a:cs typeface="+mn-cs"/>
              </a:rPr>
              <a:t>DRAFT    </a:t>
            </a:r>
          </a:p>
        </p:txBody>
      </p:sp>
      <p:sp>
        <p:nvSpPr>
          <p:cNvPr id="9" name="Slide Number Placeholder 8"/>
          <p:cNvSpPr>
            <a:spLocks noGrp="1"/>
          </p:cNvSpPr>
          <p:nvPr>
            <p:ph type="sldNum" sz="quarter" idx="12"/>
          </p:nvPr>
        </p:nvSpPr>
        <p:spPr/>
        <p:txBody>
          <a:bodyPr/>
          <a:lstStyle>
            <a:lvl1pPr>
              <a:defRPr/>
            </a:lvl1pPr>
            <a:extLst/>
          </a:lstStyle>
          <a:p>
            <a:pPr algn="r" rtl="0" fontAlgn="base">
              <a:spcBef>
                <a:spcPct val="0"/>
              </a:spcBef>
              <a:spcAft>
                <a:spcPct val="0"/>
              </a:spcAft>
              <a:defRPr/>
            </a:pPr>
            <a:fld id="{3E3E1C73-2CE8-4784-AA23-C735679A93D7}" type="slidenum">
              <a:rPr lang="en-US" sz="1000" kern="1200">
                <a:solidFill>
                  <a:prstClr val="black"/>
                </a:solidFill>
                <a:latin typeface="Arial" charset="0"/>
                <a:ea typeface="+mn-ea"/>
                <a:cs typeface="+mn-cs"/>
              </a:rPr>
              <a:pPr algn="r" rtl="0" fontAlgn="base">
                <a:spcBef>
                  <a:spcPct val="0"/>
                </a:spcBef>
                <a:spcAft>
                  <a:spcPct val="0"/>
                </a:spcAft>
                <a:defRPr/>
              </a:pPr>
              <a:t>‹#›</a:t>
            </a:fld>
            <a:endParaRPr lang="en-US" sz="1000" kern="1200">
              <a:solidFill>
                <a:prstClr val="black"/>
              </a:solidFill>
              <a:latin typeface="Arial" charset="0"/>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lgn="l" rtl="0" fontAlgn="base">
              <a:spcBef>
                <a:spcPct val="0"/>
              </a:spcBef>
              <a:spcAft>
                <a:spcPct val="0"/>
              </a:spcAft>
              <a:defRPr/>
            </a:pPr>
            <a:r>
              <a:rPr lang="en-US" sz="1000" kern="1200">
                <a:solidFill>
                  <a:prstClr val="white"/>
                </a:solidFill>
                <a:latin typeface="Arial" charset="0"/>
                <a:ea typeface="+mn-ea"/>
                <a:cs typeface="+mn-cs"/>
              </a:rPr>
              <a:t>7/29/2008</a:t>
            </a:r>
          </a:p>
        </p:txBody>
      </p:sp>
      <p:sp>
        <p:nvSpPr>
          <p:cNvPr id="4" name="Footer Placeholder 3"/>
          <p:cNvSpPr>
            <a:spLocks noGrp="1"/>
          </p:cNvSpPr>
          <p:nvPr>
            <p:ph type="ftr" sz="quarter" idx="11"/>
          </p:nvPr>
        </p:nvSpPr>
        <p:spPr/>
        <p:txBody>
          <a:bodyPr/>
          <a:lstStyle>
            <a:lvl1pPr>
              <a:defRPr/>
            </a:lvl1pPr>
            <a:extLst/>
          </a:lstStyle>
          <a:p>
            <a:pPr algn="r" rtl="0" fontAlgn="base">
              <a:spcBef>
                <a:spcPct val="0"/>
              </a:spcBef>
              <a:spcAft>
                <a:spcPct val="0"/>
              </a:spcAft>
              <a:defRPr/>
            </a:pPr>
            <a:r>
              <a:rPr lang="en-US" sz="1000" kern="1200">
                <a:solidFill>
                  <a:prstClr val="white"/>
                </a:solidFill>
                <a:latin typeface="Arial" charset="0"/>
                <a:ea typeface="+mn-ea"/>
                <a:cs typeface="+mn-cs"/>
              </a:rPr>
              <a:t>DRAFT    </a:t>
            </a:r>
          </a:p>
        </p:txBody>
      </p:sp>
      <p:sp>
        <p:nvSpPr>
          <p:cNvPr id="5" name="Slide Number Placeholder 4"/>
          <p:cNvSpPr>
            <a:spLocks noGrp="1"/>
          </p:cNvSpPr>
          <p:nvPr>
            <p:ph type="sldNum" sz="quarter" idx="12"/>
          </p:nvPr>
        </p:nvSpPr>
        <p:spPr/>
        <p:txBody>
          <a:bodyPr/>
          <a:lstStyle>
            <a:lvl1pPr>
              <a:defRPr/>
            </a:lvl1pPr>
            <a:extLst/>
          </a:lstStyle>
          <a:p>
            <a:pPr algn="r" rtl="0" fontAlgn="base">
              <a:spcBef>
                <a:spcPct val="0"/>
              </a:spcBef>
              <a:spcAft>
                <a:spcPct val="0"/>
              </a:spcAft>
              <a:defRPr/>
            </a:pPr>
            <a:fld id="{410E872A-330F-431C-BC87-1329EA39D3AC}" type="slidenum">
              <a:rPr lang="en-US" sz="1000" kern="1200">
                <a:solidFill>
                  <a:prstClr val="white"/>
                </a:solidFill>
                <a:latin typeface="Arial" charset="0"/>
                <a:ea typeface="+mn-ea"/>
                <a:cs typeface="+mn-cs"/>
              </a:rPr>
              <a:pPr algn="r" rtl="0" fontAlgn="base">
                <a:spcBef>
                  <a:spcPct val="0"/>
                </a:spcBef>
                <a:spcAft>
                  <a:spcPct val="0"/>
                </a:spcAft>
                <a:defRPr/>
              </a:pPr>
              <a:t>‹#›</a:t>
            </a:fld>
            <a:endParaRPr lang="en-US" sz="1000" kern="1200">
              <a:solidFill>
                <a:prstClr val="white"/>
              </a:solidFill>
              <a:latin typeface="Arial"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lgn="l" rtl="0" fontAlgn="base">
              <a:spcBef>
                <a:spcPct val="0"/>
              </a:spcBef>
              <a:spcAft>
                <a:spcPct val="0"/>
              </a:spcAft>
              <a:defRPr/>
            </a:pPr>
            <a:r>
              <a:rPr lang="en-US" sz="1000" kern="1200">
                <a:solidFill>
                  <a:prstClr val="black"/>
                </a:solidFill>
                <a:latin typeface="Arial" charset="0"/>
                <a:ea typeface="+mn-ea"/>
                <a:cs typeface="+mn-cs"/>
              </a:rPr>
              <a:t>7/29/2008</a:t>
            </a:r>
          </a:p>
        </p:txBody>
      </p:sp>
      <p:sp>
        <p:nvSpPr>
          <p:cNvPr id="3" name="Footer Placeholder 21"/>
          <p:cNvSpPr>
            <a:spLocks noGrp="1"/>
          </p:cNvSpPr>
          <p:nvPr>
            <p:ph type="ftr" sz="quarter" idx="11"/>
          </p:nvPr>
        </p:nvSpPr>
        <p:spPr/>
        <p:txBody>
          <a:bodyPr/>
          <a:lstStyle>
            <a:lvl1pPr>
              <a:defRPr/>
            </a:lvl1pPr>
          </a:lstStyle>
          <a:p>
            <a:pPr algn="r" rtl="0" fontAlgn="base">
              <a:spcBef>
                <a:spcPct val="0"/>
              </a:spcBef>
              <a:spcAft>
                <a:spcPct val="0"/>
              </a:spcAft>
              <a:defRPr/>
            </a:pPr>
            <a:r>
              <a:rPr lang="en-US" sz="1000" kern="1200">
                <a:solidFill>
                  <a:prstClr val="black"/>
                </a:solidFill>
                <a:latin typeface="Arial" charset="0"/>
                <a:ea typeface="+mn-ea"/>
                <a:cs typeface="+mn-cs"/>
              </a:rPr>
              <a:t>DRAFT    </a:t>
            </a:r>
          </a:p>
        </p:txBody>
      </p:sp>
      <p:sp>
        <p:nvSpPr>
          <p:cNvPr id="4" name="Slide Number Placeholder 17"/>
          <p:cNvSpPr>
            <a:spLocks noGrp="1"/>
          </p:cNvSpPr>
          <p:nvPr>
            <p:ph type="sldNum" sz="quarter" idx="12"/>
          </p:nvPr>
        </p:nvSpPr>
        <p:spPr/>
        <p:txBody>
          <a:bodyPr/>
          <a:lstStyle>
            <a:lvl1pPr>
              <a:defRPr/>
            </a:lvl1pPr>
          </a:lstStyle>
          <a:p>
            <a:pPr algn="r" rtl="0" fontAlgn="base">
              <a:spcBef>
                <a:spcPct val="0"/>
              </a:spcBef>
              <a:spcAft>
                <a:spcPct val="0"/>
              </a:spcAft>
              <a:defRPr/>
            </a:pPr>
            <a:fld id="{750409A2-C53C-4857-8F78-8577EDE13E67}" type="slidenum">
              <a:rPr lang="en-US" sz="1000" kern="1200">
                <a:solidFill>
                  <a:prstClr val="black"/>
                </a:solidFill>
                <a:latin typeface="Arial" charset="0"/>
                <a:ea typeface="+mn-ea"/>
                <a:cs typeface="+mn-cs"/>
              </a:rPr>
              <a:pPr algn="r" rtl="0" fontAlgn="base">
                <a:spcBef>
                  <a:spcPct val="0"/>
                </a:spcBef>
                <a:spcAft>
                  <a:spcPct val="0"/>
                </a:spcAft>
                <a:defRPr/>
              </a:pPr>
              <a:t>‹#›</a:t>
            </a:fld>
            <a:endParaRPr lang="en-US" sz="1000" kern="1200">
              <a:solidFill>
                <a:prstClr val="black"/>
              </a:solidFill>
              <a:latin typeface="Arial"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lgn="l" rtl="0" fontAlgn="base">
              <a:spcBef>
                <a:spcPct val="0"/>
              </a:spcBef>
              <a:spcAft>
                <a:spcPct val="0"/>
              </a:spcAft>
              <a:defRPr/>
            </a:pPr>
            <a:r>
              <a:rPr lang="en-US" sz="1000" kern="1200">
                <a:solidFill>
                  <a:prstClr val="black"/>
                </a:solidFill>
                <a:latin typeface="Arial" charset="0"/>
                <a:ea typeface="+mn-ea"/>
                <a:cs typeface="+mn-cs"/>
              </a:rPr>
              <a:t>7/29/2008</a:t>
            </a:r>
          </a:p>
        </p:txBody>
      </p:sp>
      <p:sp>
        <p:nvSpPr>
          <p:cNvPr id="6" name="Footer Placeholder 5"/>
          <p:cNvSpPr>
            <a:spLocks noGrp="1"/>
          </p:cNvSpPr>
          <p:nvPr>
            <p:ph type="ftr" sz="quarter" idx="11"/>
          </p:nvPr>
        </p:nvSpPr>
        <p:spPr/>
        <p:txBody>
          <a:bodyPr/>
          <a:lstStyle>
            <a:lvl1pPr>
              <a:defRPr/>
            </a:lvl1pPr>
            <a:extLst/>
          </a:lstStyle>
          <a:p>
            <a:pPr algn="r" rtl="0" fontAlgn="base">
              <a:spcBef>
                <a:spcPct val="0"/>
              </a:spcBef>
              <a:spcAft>
                <a:spcPct val="0"/>
              </a:spcAft>
              <a:defRPr/>
            </a:pPr>
            <a:r>
              <a:rPr lang="en-US" sz="1000" kern="1200">
                <a:solidFill>
                  <a:prstClr val="black"/>
                </a:solidFill>
                <a:latin typeface="Arial" charset="0"/>
                <a:ea typeface="+mn-ea"/>
                <a:cs typeface="+mn-cs"/>
              </a:rPr>
              <a:t>DRAFT    </a:t>
            </a:r>
          </a:p>
        </p:txBody>
      </p:sp>
      <p:sp>
        <p:nvSpPr>
          <p:cNvPr id="7" name="Slide Number Placeholder 6"/>
          <p:cNvSpPr>
            <a:spLocks noGrp="1"/>
          </p:cNvSpPr>
          <p:nvPr>
            <p:ph type="sldNum" sz="quarter" idx="12"/>
          </p:nvPr>
        </p:nvSpPr>
        <p:spPr/>
        <p:txBody>
          <a:bodyPr/>
          <a:lstStyle>
            <a:lvl1pPr>
              <a:defRPr/>
            </a:lvl1pPr>
            <a:extLst/>
          </a:lstStyle>
          <a:p>
            <a:pPr algn="r" rtl="0" fontAlgn="base">
              <a:spcBef>
                <a:spcPct val="0"/>
              </a:spcBef>
              <a:spcAft>
                <a:spcPct val="0"/>
              </a:spcAft>
              <a:defRPr/>
            </a:pPr>
            <a:fld id="{512A0721-86E3-4874-AC3D-D1027AD67DAD}" type="slidenum">
              <a:rPr lang="en-US" sz="1000" kern="1200">
                <a:solidFill>
                  <a:prstClr val="black"/>
                </a:solidFill>
                <a:latin typeface="Arial" charset="0"/>
                <a:ea typeface="+mn-ea"/>
                <a:cs typeface="+mn-cs"/>
              </a:rPr>
              <a:pPr algn="r" rtl="0" fontAlgn="base">
                <a:spcBef>
                  <a:spcPct val="0"/>
                </a:spcBef>
                <a:spcAft>
                  <a:spcPct val="0"/>
                </a:spcAft>
                <a:defRPr/>
              </a:pPr>
              <a:t>‹#›</a:t>
            </a:fld>
            <a:endParaRPr lang="en-US" sz="1000" kern="1200">
              <a:solidFill>
                <a:prstClr val="black"/>
              </a:solidFill>
              <a:latin typeface="Arial" charset="0"/>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93CC4-42B7-4D60-AC88-A13BEAC46F86}" type="datetimeFigureOut">
              <a:rPr lang="en-US" smtClean="0"/>
              <a:pPr/>
              <a:t>8/4/2008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DB7AE-1676-419E-A2B6-F7350118369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kern="1200">
              <a:solidFill>
                <a:prstClr val="white"/>
              </a:solidFill>
              <a:latin typeface="Arial" charset="0"/>
              <a:ea typeface="+mn-ea"/>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kern="1200">
              <a:solidFill>
                <a:prstClr val="white"/>
              </a:solidFill>
              <a:latin typeface="Arial" charset="0"/>
              <a:ea typeface="+mn-ea"/>
              <a:cs typeface="+mn-cs"/>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kern="1200">
              <a:solidFill>
                <a:prstClr val="white"/>
              </a:solidFill>
              <a:latin typeface="Lucida Sans Unicode"/>
              <a:ea typeface="+mn-ea"/>
              <a:cs typeface="+mn-cs"/>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fontAlgn="base">
              <a:spcBef>
                <a:spcPct val="0"/>
              </a:spcBef>
              <a:spcAft>
                <a:spcPct val="0"/>
              </a:spcAft>
              <a:defRPr/>
            </a:pPr>
            <a:endParaRPr lang="en-US" kern="1200">
              <a:solidFill>
                <a:prstClr val="white"/>
              </a:solidFill>
              <a:latin typeface="Lucida Sans Unicode"/>
              <a:ea typeface="+mn-ea"/>
              <a:cs typeface="+mn-cs"/>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fontAlgn="base">
              <a:spcBef>
                <a:spcPct val="0"/>
              </a:spcBef>
              <a:spcAft>
                <a:spcPct val="0"/>
              </a:spcAft>
              <a:defRPr/>
            </a:pPr>
            <a:endParaRPr lang="en-US" kern="1200">
              <a:solidFill>
                <a:prstClr val="white"/>
              </a:solidFill>
              <a:latin typeface="Lucida Sans Unicode"/>
              <a:ea typeface="+mn-ea"/>
              <a:cs typeface="+mn-cs"/>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lgn="l" rtl="0" fontAlgn="base">
              <a:spcBef>
                <a:spcPct val="0"/>
              </a:spcBef>
              <a:spcAft>
                <a:spcPct val="0"/>
              </a:spcAft>
              <a:defRPr/>
            </a:pPr>
            <a:r>
              <a:rPr lang="en-US" sz="1000" kern="1200">
                <a:solidFill>
                  <a:prstClr val="white"/>
                </a:solidFill>
                <a:latin typeface="Arial" charset="0"/>
                <a:ea typeface="+mn-ea"/>
                <a:cs typeface="+mn-cs"/>
              </a:rPr>
              <a:t>7/29/2008</a:t>
            </a: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lgn="r" rtl="0" fontAlgn="base">
              <a:spcBef>
                <a:spcPct val="0"/>
              </a:spcBef>
              <a:spcAft>
                <a:spcPct val="0"/>
              </a:spcAft>
              <a:defRPr/>
            </a:pPr>
            <a:r>
              <a:rPr lang="en-US" sz="1000" kern="1200">
                <a:solidFill>
                  <a:prstClr val="white"/>
                </a:solidFill>
                <a:latin typeface="Arial" charset="0"/>
                <a:ea typeface="+mn-ea"/>
                <a:cs typeface="+mn-cs"/>
              </a:rPr>
              <a:t>DRAFT    </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lgn="r" rtl="0" fontAlgn="base">
              <a:spcBef>
                <a:spcPct val="0"/>
              </a:spcBef>
              <a:spcAft>
                <a:spcPct val="0"/>
              </a:spcAft>
              <a:defRPr/>
            </a:pPr>
            <a:fld id="{0DBE5B8D-4C66-4877-A48B-E0583E3C4E16}" type="slidenum">
              <a:rPr lang="en-US" sz="1000" kern="1200">
                <a:solidFill>
                  <a:prstClr val="white"/>
                </a:solidFill>
                <a:latin typeface="Arial" charset="0"/>
                <a:ea typeface="+mn-ea"/>
                <a:cs typeface="+mn-cs"/>
              </a:rPr>
              <a:pPr algn="r" rtl="0" fontAlgn="base">
                <a:spcBef>
                  <a:spcPct val="0"/>
                </a:spcBef>
                <a:spcAft>
                  <a:spcPct val="0"/>
                </a:spcAft>
                <a:defRPr/>
              </a:pPr>
              <a:t>‹#›</a:t>
            </a:fld>
            <a:endParaRPr lang="en-US" sz="1000" kern="1200">
              <a:solidFill>
                <a:prstClr val="white"/>
              </a:solidFill>
              <a:latin typeface="Arial"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lgn="l" rtl="0" fontAlgn="base">
              <a:spcBef>
                <a:spcPct val="0"/>
              </a:spcBef>
              <a:spcAft>
                <a:spcPct val="0"/>
              </a:spcAft>
              <a:defRPr/>
            </a:pPr>
            <a:r>
              <a:rPr lang="en-US" sz="1000" kern="1200">
                <a:solidFill>
                  <a:prstClr val="black"/>
                </a:solidFill>
                <a:latin typeface="Arial" charset="0"/>
                <a:ea typeface="+mn-ea"/>
                <a:cs typeface="+mn-cs"/>
              </a:rPr>
              <a:t>7/29/2008</a:t>
            </a:r>
          </a:p>
        </p:txBody>
      </p:sp>
      <p:sp>
        <p:nvSpPr>
          <p:cNvPr id="5" name="Footer Placeholder 21"/>
          <p:cNvSpPr>
            <a:spLocks noGrp="1"/>
          </p:cNvSpPr>
          <p:nvPr>
            <p:ph type="ftr" sz="quarter" idx="11"/>
          </p:nvPr>
        </p:nvSpPr>
        <p:spPr/>
        <p:txBody>
          <a:bodyPr/>
          <a:lstStyle>
            <a:lvl1pPr>
              <a:defRPr/>
            </a:lvl1pPr>
          </a:lstStyle>
          <a:p>
            <a:pPr algn="r" rtl="0" fontAlgn="base">
              <a:spcBef>
                <a:spcPct val="0"/>
              </a:spcBef>
              <a:spcAft>
                <a:spcPct val="0"/>
              </a:spcAft>
              <a:defRPr/>
            </a:pPr>
            <a:r>
              <a:rPr lang="en-US" sz="1000" kern="1200">
                <a:solidFill>
                  <a:prstClr val="black"/>
                </a:solidFill>
                <a:latin typeface="Arial" charset="0"/>
                <a:ea typeface="+mn-ea"/>
                <a:cs typeface="+mn-cs"/>
              </a:rPr>
              <a:t>DRAFT    </a:t>
            </a:r>
          </a:p>
        </p:txBody>
      </p:sp>
      <p:sp>
        <p:nvSpPr>
          <p:cNvPr id="6" name="Slide Number Placeholder 17"/>
          <p:cNvSpPr>
            <a:spLocks noGrp="1"/>
          </p:cNvSpPr>
          <p:nvPr>
            <p:ph type="sldNum" sz="quarter" idx="12"/>
          </p:nvPr>
        </p:nvSpPr>
        <p:spPr/>
        <p:txBody>
          <a:bodyPr/>
          <a:lstStyle>
            <a:lvl1pPr>
              <a:defRPr/>
            </a:lvl1pPr>
          </a:lstStyle>
          <a:p>
            <a:pPr algn="r" rtl="0" fontAlgn="base">
              <a:spcBef>
                <a:spcPct val="0"/>
              </a:spcBef>
              <a:spcAft>
                <a:spcPct val="0"/>
              </a:spcAft>
              <a:defRPr/>
            </a:pPr>
            <a:fld id="{4E58F03B-83DA-45CB-ADF6-4BF492C11702}" type="slidenum">
              <a:rPr lang="en-US" sz="1000" kern="1200">
                <a:solidFill>
                  <a:prstClr val="black"/>
                </a:solidFill>
                <a:latin typeface="Arial" charset="0"/>
                <a:ea typeface="+mn-ea"/>
                <a:cs typeface="+mn-cs"/>
              </a:rPr>
              <a:pPr algn="r" rtl="0" fontAlgn="base">
                <a:spcBef>
                  <a:spcPct val="0"/>
                </a:spcBef>
                <a:spcAft>
                  <a:spcPct val="0"/>
                </a:spcAft>
                <a:defRPr/>
              </a:pPr>
              <a:t>‹#›</a:t>
            </a:fld>
            <a:endParaRPr lang="en-US" sz="1000" kern="1200">
              <a:solidFill>
                <a:prstClr val="black"/>
              </a:solidFill>
              <a:latin typeface="Arial"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lgn="l" rtl="0" fontAlgn="base">
              <a:spcBef>
                <a:spcPct val="0"/>
              </a:spcBef>
              <a:spcAft>
                <a:spcPct val="0"/>
              </a:spcAft>
              <a:defRPr/>
            </a:pPr>
            <a:r>
              <a:rPr lang="en-US" sz="1000" kern="1200">
                <a:solidFill>
                  <a:prstClr val="black"/>
                </a:solidFill>
                <a:latin typeface="Arial" charset="0"/>
                <a:ea typeface="+mn-ea"/>
                <a:cs typeface="+mn-cs"/>
              </a:rPr>
              <a:t>7/29/2008</a:t>
            </a:r>
          </a:p>
        </p:txBody>
      </p:sp>
      <p:sp>
        <p:nvSpPr>
          <p:cNvPr id="5" name="Footer Placeholder 21"/>
          <p:cNvSpPr>
            <a:spLocks noGrp="1"/>
          </p:cNvSpPr>
          <p:nvPr>
            <p:ph type="ftr" sz="quarter" idx="11"/>
          </p:nvPr>
        </p:nvSpPr>
        <p:spPr/>
        <p:txBody>
          <a:bodyPr/>
          <a:lstStyle>
            <a:lvl1pPr>
              <a:defRPr/>
            </a:lvl1pPr>
          </a:lstStyle>
          <a:p>
            <a:pPr algn="r" rtl="0" fontAlgn="base">
              <a:spcBef>
                <a:spcPct val="0"/>
              </a:spcBef>
              <a:spcAft>
                <a:spcPct val="0"/>
              </a:spcAft>
              <a:defRPr/>
            </a:pPr>
            <a:r>
              <a:rPr lang="en-US" sz="1000" kern="1200">
                <a:solidFill>
                  <a:prstClr val="black"/>
                </a:solidFill>
                <a:latin typeface="Arial" charset="0"/>
                <a:ea typeface="+mn-ea"/>
                <a:cs typeface="+mn-cs"/>
              </a:rPr>
              <a:t>DRAFT    </a:t>
            </a:r>
          </a:p>
        </p:txBody>
      </p:sp>
      <p:sp>
        <p:nvSpPr>
          <p:cNvPr id="6" name="Slide Number Placeholder 17"/>
          <p:cNvSpPr>
            <a:spLocks noGrp="1"/>
          </p:cNvSpPr>
          <p:nvPr>
            <p:ph type="sldNum" sz="quarter" idx="12"/>
          </p:nvPr>
        </p:nvSpPr>
        <p:spPr/>
        <p:txBody>
          <a:bodyPr/>
          <a:lstStyle>
            <a:lvl1pPr>
              <a:defRPr/>
            </a:lvl1pPr>
          </a:lstStyle>
          <a:p>
            <a:pPr algn="r" rtl="0" fontAlgn="base">
              <a:spcBef>
                <a:spcPct val="0"/>
              </a:spcBef>
              <a:spcAft>
                <a:spcPct val="0"/>
              </a:spcAft>
              <a:defRPr/>
            </a:pPr>
            <a:fld id="{4FB1554F-A51D-442F-B1CC-6A010134A52F}" type="slidenum">
              <a:rPr lang="en-US" sz="1000" kern="1200">
                <a:solidFill>
                  <a:prstClr val="black"/>
                </a:solidFill>
                <a:latin typeface="Arial" charset="0"/>
                <a:ea typeface="+mn-ea"/>
                <a:cs typeface="+mn-cs"/>
              </a:rPr>
              <a:pPr algn="r" rtl="0" fontAlgn="base">
                <a:spcBef>
                  <a:spcPct val="0"/>
                </a:spcBef>
                <a:spcAft>
                  <a:spcPct val="0"/>
                </a:spcAft>
                <a:defRPr/>
              </a:pPr>
              <a:t>‹#›</a:t>
            </a:fld>
            <a:endParaRPr lang="en-US" sz="1000" kern="1200">
              <a:solidFill>
                <a:prstClr val="black"/>
              </a:solidFill>
              <a:latin typeface="Arial"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a:defRPr/>
            </a:pPr>
            <a:r>
              <a:rPr lang="en-US" sz="1200" kern="1200">
                <a:solidFill>
                  <a:prstClr val="black">
                    <a:tint val="75000"/>
                  </a:prstClr>
                </a:solidFill>
                <a:latin typeface="Calibri"/>
                <a:ea typeface="+mn-ea"/>
                <a:cs typeface="+mn-cs"/>
              </a:rPr>
              <a:t>7/29/2008</a:t>
            </a:r>
          </a:p>
        </p:txBody>
      </p:sp>
      <p:sp>
        <p:nvSpPr>
          <p:cNvPr id="5" name="Footer Placeholder 4"/>
          <p:cNvSpPr>
            <a:spLocks noGrp="1"/>
          </p:cNvSpPr>
          <p:nvPr>
            <p:ph type="ftr" sz="quarter" idx="11"/>
          </p:nvPr>
        </p:nvSpPr>
        <p:spPr/>
        <p:txBody>
          <a:bodyPr/>
          <a:lstStyle>
            <a:lvl1pPr>
              <a:defRPr/>
            </a:lvl1pPr>
          </a:lstStyle>
          <a:p>
            <a:pPr algn="ctr" rtl="0">
              <a:defRPr/>
            </a:pPr>
            <a:r>
              <a:rPr lang="en-US" sz="1200" kern="1200">
                <a:solidFill>
                  <a:prstClr val="black">
                    <a:tint val="75000"/>
                  </a:prstClr>
                </a:solidFill>
                <a:latin typeface="Calibri"/>
                <a:ea typeface="+mn-ea"/>
                <a:cs typeface="+mn-cs"/>
              </a:rPr>
              <a:t>DRAFT    </a:t>
            </a:r>
          </a:p>
        </p:txBody>
      </p:sp>
      <p:sp>
        <p:nvSpPr>
          <p:cNvPr id="6" name="Slide Number Placeholder 5"/>
          <p:cNvSpPr>
            <a:spLocks noGrp="1"/>
          </p:cNvSpPr>
          <p:nvPr>
            <p:ph type="sldNum" sz="quarter" idx="12"/>
          </p:nvPr>
        </p:nvSpPr>
        <p:spPr/>
        <p:txBody>
          <a:bodyPr/>
          <a:lstStyle>
            <a:lvl1pPr>
              <a:defRPr/>
            </a:lvl1pPr>
          </a:lstStyle>
          <a:p>
            <a:pPr algn="r" rtl="0">
              <a:defRPr/>
            </a:pPr>
            <a:fld id="{9686049A-7D07-46B0-A7FD-C496DE1891E0}"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defRPr/>
            </a:pPr>
            <a:r>
              <a:rPr lang="en-US" sz="1200" kern="1200">
                <a:solidFill>
                  <a:prstClr val="black">
                    <a:tint val="75000"/>
                  </a:prstClr>
                </a:solidFill>
                <a:latin typeface="Calibri"/>
                <a:ea typeface="+mn-ea"/>
                <a:cs typeface="+mn-cs"/>
              </a:rPr>
              <a:t>7/29/2008</a:t>
            </a:r>
          </a:p>
        </p:txBody>
      </p:sp>
      <p:sp>
        <p:nvSpPr>
          <p:cNvPr id="5" name="Footer Placeholder 4"/>
          <p:cNvSpPr>
            <a:spLocks noGrp="1"/>
          </p:cNvSpPr>
          <p:nvPr>
            <p:ph type="ftr" sz="quarter" idx="11"/>
          </p:nvPr>
        </p:nvSpPr>
        <p:spPr/>
        <p:txBody>
          <a:bodyPr/>
          <a:lstStyle>
            <a:lvl1pPr>
              <a:defRPr/>
            </a:lvl1pPr>
          </a:lstStyle>
          <a:p>
            <a:pPr algn="ctr" rtl="0">
              <a:defRPr/>
            </a:pPr>
            <a:r>
              <a:rPr lang="en-US" sz="1200" kern="1200">
                <a:solidFill>
                  <a:prstClr val="black">
                    <a:tint val="75000"/>
                  </a:prstClr>
                </a:solidFill>
                <a:latin typeface="Calibri"/>
                <a:ea typeface="+mn-ea"/>
                <a:cs typeface="+mn-cs"/>
              </a:rPr>
              <a:t>DRAFT    </a:t>
            </a:r>
          </a:p>
        </p:txBody>
      </p:sp>
      <p:sp>
        <p:nvSpPr>
          <p:cNvPr id="6" name="Slide Number Placeholder 5"/>
          <p:cNvSpPr>
            <a:spLocks noGrp="1"/>
          </p:cNvSpPr>
          <p:nvPr>
            <p:ph type="sldNum" sz="quarter" idx="12"/>
          </p:nvPr>
        </p:nvSpPr>
        <p:spPr/>
        <p:txBody>
          <a:bodyPr/>
          <a:lstStyle>
            <a:lvl1pPr>
              <a:defRPr/>
            </a:lvl1pPr>
          </a:lstStyle>
          <a:p>
            <a:pPr algn="r" rtl="0">
              <a:defRPr/>
            </a:pPr>
            <a:fld id="{1D873057-4839-4ACF-83E0-0C7D1FBEFBBE}"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a:defRPr/>
            </a:pPr>
            <a:r>
              <a:rPr lang="en-US" sz="1200" kern="1200">
                <a:solidFill>
                  <a:prstClr val="black">
                    <a:tint val="75000"/>
                  </a:prstClr>
                </a:solidFill>
                <a:latin typeface="Calibri"/>
                <a:ea typeface="+mn-ea"/>
                <a:cs typeface="+mn-cs"/>
              </a:rPr>
              <a:t>7/29/2008</a:t>
            </a:r>
          </a:p>
        </p:txBody>
      </p:sp>
      <p:sp>
        <p:nvSpPr>
          <p:cNvPr id="5" name="Footer Placeholder 4"/>
          <p:cNvSpPr>
            <a:spLocks noGrp="1"/>
          </p:cNvSpPr>
          <p:nvPr>
            <p:ph type="ftr" sz="quarter" idx="11"/>
          </p:nvPr>
        </p:nvSpPr>
        <p:spPr/>
        <p:txBody>
          <a:bodyPr/>
          <a:lstStyle>
            <a:lvl1pPr>
              <a:defRPr/>
            </a:lvl1pPr>
          </a:lstStyle>
          <a:p>
            <a:pPr algn="ctr" rtl="0">
              <a:defRPr/>
            </a:pPr>
            <a:r>
              <a:rPr lang="en-US" sz="1200" kern="1200">
                <a:solidFill>
                  <a:prstClr val="black">
                    <a:tint val="75000"/>
                  </a:prstClr>
                </a:solidFill>
                <a:latin typeface="Calibri"/>
                <a:ea typeface="+mn-ea"/>
                <a:cs typeface="+mn-cs"/>
              </a:rPr>
              <a:t>DRAFT    </a:t>
            </a:r>
          </a:p>
        </p:txBody>
      </p:sp>
      <p:sp>
        <p:nvSpPr>
          <p:cNvPr id="6" name="Slide Number Placeholder 5"/>
          <p:cNvSpPr>
            <a:spLocks noGrp="1"/>
          </p:cNvSpPr>
          <p:nvPr>
            <p:ph type="sldNum" sz="quarter" idx="12"/>
          </p:nvPr>
        </p:nvSpPr>
        <p:spPr/>
        <p:txBody>
          <a:bodyPr/>
          <a:lstStyle>
            <a:lvl1pPr>
              <a:defRPr/>
            </a:lvl1pPr>
          </a:lstStyle>
          <a:p>
            <a:pPr algn="r" rtl="0">
              <a:defRPr/>
            </a:pPr>
            <a:fld id="{A1CEF0E8-8497-4719-A269-BCF17E6D2688}"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lgn="l" rtl="0">
              <a:defRPr/>
            </a:pPr>
            <a:r>
              <a:rPr lang="en-US" sz="1200" kern="1200">
                <a:solidFill>
                  <a:prstClr val="black">
                    <a:tint val="75000"/>
                  </a:prstClr>
                </a:solidFill>
                <a:latin typeface="Calibri"/>
                <a:ea typeface="+mn-ea"/>
                <a:cs typeface="+mn-cs"/>
              </a:rPr>
              <a:t>7/29/2008</a:t>
            </a:r>
          </a:p>
        </p:txBody>
      </p:sp>
      <p:sp>
        <p:nvSpPr>
          <p:cNvPr id="6" name="Footer Placeholder 4"/>
          <p:cNvSpPr>
            <a:spLocks noGrp="1"/>
          </p:cNvSpPr>
          <p:nvPr>
            <p:ph type="ftr" sz="quarter" idx="11"/>
          </p:nvPr>
        </p:nvSpPr>
        <p:spPr/>
        <p:txBody>
          <a:bodyPr/>
          <a:lstStyle>
            <a:lvl1pPr>
              <a:defRPr/>
            </a:lvl1pPr>
          </a:lstStyle>
          <a:p>
            <a:pPr algn="ctr" rtl="0">
              <a:defRPr/>
            </a:pPr>
            <a:r>
              <a:rPr lang="en-US" sz="1200" kern="1200">
                <a:solidFill>
                  <a:prstClr val="black">
                    <a:tint val="75000"/>
                  </a:prstClr>
                </a:solidFill>
                <a:latin typeface="Calibri"/>
                <a:ea typeface="+mn-ea"/>
                <a:cs typeface="+mn-cs"/>
              </a:rPr>
              <a:t>DRAFT    </a:t>
            </a:r>
          </a:p>
        </p:txBody>
      </p:sp>
      <p:sp>
        <p:nvSpPr>
          <p:cNvPr id="7" name="Slide Number Placeholder 5"/>
          <p:cNvSpPr>
            <a:spLocks noGrp="1"/>
          </p:cNvSpPr>
          <p:nvPr>
            <p:ph type="sldNum" sz="quarter" idx="12"/>
          </p:nvPr>
        </p:nvSpPr>
        <p:spPr/>
        <p:txBody>
          <a:bodyPr/>
          <a:lstStyle>
            <a:lvl1pPr>
              <a:defRPr/>
            </a:lvl1pPr>
          </a:lstStyle>
          <a:p>
            <a:pPr algn="r" rtl="0">
              <a:defRPr/>
            </a:pPr>
            <a:fld id="{27117EEB-5478-4C17-AF0E-3AC9659CEB4C}"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lgn="l" rtl="0">
              <a:defRPr/>
            </a:pPr>
            <a:r>
              <a:rPr lang="en-US" sz="1200" kern="1200">
                <a:solidFill>
                  <a:prstClr val="black">
                    <a:tint val="75000"/>
                  </a:prstClr>
                </a:solidFill>
                <a:latin typeface="Calibri"/>
                <a:ea typeface="+mn-ea"/>
                <a:cs typeface="+mn-cs"/>
              </a:rPr>
              <a:t>7/29/2008</a:t>
            </a:r>
          </a:p>
        </p:txBody>
      </p:sp>
      <p:sp>
        <p:nvSpPr>
          <p:cNvPr id="8" name="Footer Placeholder 4"/>
          <p:cNvSpPr>
            <a:spLocks noGrp="1"/>
          </p:cNvSpPr>
          <p:nvPr>
            <p:ph type="ftr" sz="quarter" idx="11"/>
          </p:nvPr>
        </p:nvSpPr>
        <p:spPr/>
        <p:txBody>
          <a:bodyPr/>
          <a:lstStyle>
            <a:lvl1pPr>
              <a:defRPr/>
            </a:lvl1pPr>
          </a:lstStyle>
          <a:p>
            <a:pPr algn="ctr" rtl="0">
              <a:defRPr/>
            </a:pPr>
            <a:r>
              <a:rPr lang="en-US" sz="1200" kern="1200">
                <a:solidFill>
                  <a:prstClr val="black">
                    <a:tint val="75000"/>
                  </a:prstClr>
                </a:solidFill>
                <a:latin typeface="Calibri"/>
                <a:ea typeface="+mn-ea"/>
                <a:cs typeface="+mn-cs"/>
              </a:rPr>
              <a:t>DRAFT    </a:t>
            </a:r>
          </a:p>
        </p:txBody>
      </p:sp>
      <p:sp>
        <p:nvSpPr>
          <p:cNvPr id="9" name="Slide Number Placeholder 5"/>
          <p:cNvSpPr>
            <a:spLocks noGrp="1"/>
          </p:cNvSpPr>
          <p:nvPr>
            <p:ph type="sldNum" sz="quarter" idx="12"/>
          </p:nvPr>
        </p:nvSpPr>
        <p:spPr/>
        <p:txBody>
          <a:bodyPr/>
          <a:lstStyle>
            <a:lvl1pPr>
              <a:defRPr/>
            </a:lvl1pPr>
          </a:lstStyle>
          <a:p>
            <a:pPr algn="r" rtl="0">
              <a:defRPr/>
            </a:pPr>
            <a:fld id="{3B51F5EA-C3E0-46E9-B21F-AC9381D8925C}"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lgn="l" rtl="0">
              <a:defRPr/>
            </a:pPr>
            <a:r>
              <a:rPr lang="en-US" sz="1200" kern="1200">
                <a:solidFill>
                  <a:prstClr val="black">
                    <a:tint val="75000"/>
                  </a:prstClr>
                </a:solidFill>
                <a:latin typeface="Calibri"/>
                <a:ea typeface="+mn-ea"/>
                <a:cs typeface="+mn-cs"/>
              </a:rPr>
              <a:t>7/29/2008</a:t>
            </a:r>
          </a:p>
        </p:txBody>
      </p:sp>
      <p:sp>
        <p:nvSpPr>
          <p:cNvPr id="4" name="Footer Placeholder 4"/>
          <p:cNvSpPr>
            <a:spLocks noGrp="1"/>
          </p:cNvSpPr>
          <p:nvPr>
            <p:ph type="ftr" sz="quarter" idx="11"/>
          </p:nvPr>
        </p:nvSpPr>
        <p:spPr/>
        <p:txBody>
          <a:bodyPr/>
          <a:lstStyle>
            <a:lvl1pPr>
              <a:defRPr/>
            </a:lvl1pPr>
          </a:lstStyle>
          <a:p>
            <a:pPr algn="ctr" rtl="0">
              <a:defRPr/>
            </a:pPr>
            <a:r>
              <a:rPr lang="en-US" sz="1200" kern="1200">
                <a:solidFill>
                  <a:prstClr val="black">
                    <a:tint val="75000"/>
                  </a:prstClr>
                </a:solidFill>
                <a:latin typeface="Calibri"/>
                <a:ea typeface="+mn-ea"/>
                <a:cs typeface="+mn-cs"/>
              </a:rPr>
              <a:t>DRAFT    </a:t>
            </a:r>
          </a:p>
        </p:txBody>
      </p:sp>
      <p:sp>
        <p:nvSpPr>
          <p:cNvPr id="5" name="Slide Number Placeholder 5"/>
          <p:cNvSpPr>
            <a:spLocks noGrp="1"/>
          </p:cNvSpPr>
          <p:nvPr>
            <p:ph type="sldNum" sz="quarter" idx="12"/>
          </p:nvPr>
        </p:nvSpPr>
        <p:spPr/>
        <p:txBody>
          <a:bodyPr/>
          <a:lstStyle>
            <a:lvl1pPr>
              <a:defRPr/>
            </a:lvl1pPr>
          </a:lstStyle>
          <a:p>
            <a:pPr algn="r" rtl="0">
              <a:defRPr/>
            </a:pPr>
            <a:fld id="{0C41CBD8-7C8A-4D9B-8F11-19FB6862F613}"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lgn="l" rtl="0">
              <a:defRPr/>
            </a:pPr>
            <a:r>
              <a:rPr lang="en-US" sz="1200" kern="1200">
                <a:solidFill>
                  <a:prstClr val="black">
                    <a:tint val="75000"/>
                  </a:prstClr>
                </a:solidFill>
                <a:latin typeface="Calibri"/>
                <a:ea typeface="+mn-ea"/>
                <a:cs typeface="+mn-cs"/>
              </a:rPr>
              <a:t>7/29/2008</a:t>
            </a:r>
          </a:p>
        </p:txBody>
      </p:sp>
      <p:sp>
        <p:nvSpPr>
          <p:cNvPr id="3" name="Footer Placeholder 4"/>
          <p:cNvSpPr>
            <a:spLocks noGrp="1"/>
          </p:cNvSpPr>
          <p:nvPr>
            <p:ph type="ftr" sz="quarter" idx="11"/>
          </p:nvPr>
        </p:nvSpPr>
        <p:spPr/>
        <p:txBody>
          <a:bodyPr/>
          <a:lstStyle>
            <a:lvl1pPr>
              <a:defRPr/>
            </a:lvl1pPr>
          </a:lstStyle>
          <a:p>
            <a:pPr algn="ctr" rtl="0">
              <a:defRPr/>
            </a:pPr>
            <a:r>
              <a:rPr lang="en-US" sz="1200" kern="1200">
                <a:solidFill>
                  <a:prstClr val="black">
                    <a:tint val="75000"/>
                  </a:prstClr>
                </a:solidFill>
                <a:latin typeface="Calibri"/>
                <a:ea typeface="+mn-ea"/>
                <a:cs typeface="+mn-cs"/>
              </a:rPr>
              <a:t>DRAFT    </a:t>
            </a:r>
          </a:p>
        </p:txBody>
      </p:sp>
      <p:sp>
        <p:nvSpPr>
          <p:cNvPr id="4" name="Slide Number Placeholder 5"/>
          <p:cNvSpPr>
            <a:spLocks noGrp="1"/>
          </p:cNvSpPr>
          <p:nvPr>
            <p:ph type="sldNum" sz="quarter" idx="12"/>
          </p:nvPr>
        </p:nvSpPr>
        <p:spPr/>
        <p:txBody>
          <a:bodyPr/>
          <a:lstStyle>
            <a:lvl1pPr>
              <a:defRPr/>
            </a:lvl1pPr>
          </a:lstStyle>
          <a:p>
            <a:pPr algn="r" rtl="0">
              <a:defRPr/>
            </a:pPr>
            <a:fld id="{E7288E83-0F7C-418A-B9CB-8054879DEDC7}"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B93CC4-42B7-4D60-AC88-A13BEAC46F86}" type="datetimeFigureOut">
              <a:rPr lang="en-US" smtClean="0"/>
              <a:pPr/>
              <a:t>8/4/2008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DB7AE-1676-419E-A2B6-F7350118369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r>
              <a:rPr lang="en-US" sz="1200" kern="1200">
                <a:solidFill>
                  <a:prstClr val="black">
                    <a:tint val="75000"/>
                  </a:prstClr>
                </a:solidFill>
                <a:latin typeface="Calibri"/>
                <a:ea typeface="+mn-ea"/>
                <a:cs typeface="+mn-cs"/>
              </a:rPr>
              <a:t>7/29/2008</a:t>
            </a:r>
          </a:p>
        </p:txBody>
      </p:sp>
      <p:sp>
        <p:nvSpPr>
          <p:cNvPr id="6" name="Footer Placeholder 4"/>
          <p:cNvSpPr>
            <a:spLocks noGrp="1"/>
          </p:cNvSpPr>
          <p:nvPr>
            <p:ph type="ftr" sz="quarter" idx="11"/>
          </p:nvPr>
        </p:nvSpPr>
        <p:spPr/>
        <p:txBody>
          <a:bodyPr/>
          <a:lstStyle>
            <a:lvl1pPr>
              <a:defRPr/>
            </a:lvl1pPr>
          </a:lstStyle>
          <a:p>
            <a:pPr algn="ctr" rtl="0">
              <a:defRPr/>
            </a:pPr>
            <a:r>
              <a:rPr lang="en-US" sz="1200" kern="1200">
                <a:solidFill>
                  <a:prstClr val="black">
                    <a:tint val="75000"/>
                  </a:prstClr>
                </a:solidFill>
                <a:latin typeface="Calibri"/>
                <a:ea typeface="+mn-ea"/>
                <a:cs typeface="+mn-cs"/>
              </a:rPr>
              <a:t>DRAFT    </a:t>
            </a:r>
          </a:p>
        </p:txBody>
      </p:sp>
      <p:sp>
        <p:nvSpPr>
          <p:cNvPr id="7" name="Slide Number Placeholder 5"/>
          <p:cNvSpPr>
            <a:spLocks noGrp="1"/>
          </p:cNvSpPr>
          <p:nvPr>
            <p:ph type="sldNum" sz="quarter" idx="12"/>
          </p:nvPr>
        </p:nvSpPr>
        <p:spPr/>
        <p:txBody>
          <a:bodyPr/>
          <a:lstStyle>
            <a:lvl1pPr>
              <a:defRPr/>
            </a:lvl1pPr>
          </a:lstStyle>
          <a:p>
            <a:pPr algn="r" rtl="0">
              <a:defRPr/>
            </a:pPr>
            <a:fld id="{2519E0E3-EF9D-46C4-A34E-1E782633B7D7}"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l" rtl="0">
              <a:defRPr/>
            </a:pPr>
            <a:r>
              <a:rPr lang="en-US" sz="1200" kern="1200">
                <a:solidFill>
                  <a:prstClr val="black">
                    <a:tint val="75000"/>
                  </a:prstClr>
                </a:solidFill>
                <a:latin typeface="Calibri"/>
                <a:ea typeface="+mn-ea"/>
                <a:cs typeface="+mn-cs"/>
              </a:rPr>
              <a:t>7/29/2008</a:t>
            </a:r>
          </a:p>
        </p:txBody>
      </p:sp>
      <p:sp>
        <p:nvSpPr>
          <p:cNvPr id="6" name="Footer Placeholder 4"/>
          <p:cNvSpPr>
            <a:spLocks noGrp="1"/>
          </p:cNvSpPr>
          <p:nvPr>
            <p:ph type="ftr" sz="quarter" idx="11"/>
          </p:nvPr>
        </p:nvSpPr>
        <p:spPr/>
        <p:txBody>
          <a:bodyPr/>
          <a:lstStyle>
            <a:lvl1pPr>
              <a:defRPr/>
            </a:lvl1pPr>
          </a:lstStyle>
          <a:p>
            <a:pPr algn="ctr" rtl="0">
              <a:defRPr/>
            </a:pPr>
            <a:r>
              <a:rPr lang="en-US" sz="1200" kern="1200">
                <a:solidFill>
                  <a:prstClr val="black">
                    <a:tint val="75000"/>
                  </a:prstClr>
                </a:solidFill>
                <a:latin typeface="Calibri"/>
                <a:ea typeface="+mn-ea"/>
                <a:cs typeface="+mn-cs"/>
              </a:rPr>
              <a:t>DRAFT    </a:t>
            </a:r>
          </a:p>
        </p:txBody>
      </p:sp>
      <p:sp>
        <p:nvSpPr>
          <p:cNvPr id="7" name="Slide Number Placeholder 5"/>
          <p:cNvSpPr>
            <a:spLocks noGrp="1"/>
          </p:cNvSpPr>
          <p:nvPr>
            <p:ph type="sldNum" sz="quarter" idx="12"/>
          </p:nvPr>
        </p:nvSpPr>
        <p:spPr/>
        <p:txBody>
          <a:bodyPr/>
          <a:lstStyle>
            <a:lvl1pPr>
              <a:defRPr/>
            </a:lvl1pPr>
          </a:lstStyle>
          <a:p>
            <a:pPr algn="r" rtl="0">
              <a:defRPr/>
            </a:pPr>
            <a:fld id="{4520DCE2-FF96-4265-87F5-5A448F3211F8}"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defRPr/>
            </a:pPr>
            <a:r>
              <a:rPr lang="en-US" sz="1200" kern="1200">
                <a:solidFill>
                  <a:prstClr val="black">
                    <a:tint val="75000"/>
                  </a:prstClr>
                </a:solidFill>
                <a:latin typeface="Calibri"/>
                <a:ea typeface="+mn-ea"/>
                <a:cs typeface="+mn-cs"/>
              </a:rPr>
              <a:t>7/29/2008</a:t>
            </a:r>
          </a:p>
        </p:txBody>
      </p:sp>
      <p:sp>
        <p:nvSpPr>
          <p:cNvPr id="5" name="Footer Placeholder 4"/>
          <p:cNvSpPr>
            <a:spLocks noGrp="1"/>
          </p:cNvSpPr>
          <p:nvPr>
            <p:ph type="ftr" sz="quarter" idx="11"/>
          </p:nvPr>
        </p:nvSpPr>
        <p:spPr/>
        <p:txBody>
          <a:bodyPr/>
          <a:lstStyle>
            <a:lvl1pPr>
              <a:defRPr/>
            </a:lvl1pPr>
          </a:lstStyle>
          <a:p>
            <a:pPr algn="ctr" rtl="0">
              <a:defRPr/>
            </a:pPr>
            <a:r>
              <a:rPr lang="en-US" sz="1200" kern="1200">
                <a:solidFill>
                  <a:prstClr val="black">
                    <a:tint val="75000"/>
                  </a:prstClr>
                </a:solidFill>
                <a:latin typeface="Calibri"/>
                <a:ea typeface="+mn-ea"/>
                <a:cs typeface="+mn-cs"/>
              </a:rPr>
              <a:t>DRAFT    </a:t>
            </a:r>
          </a:p>
        </p:txBody>
      </p:sp>
      <p:sp>
        <p:nvSpPr>
          <p:cNvPr id="6" name="Slide Number Placeholder 5"/>
          <p:cNvSpPr>
            <a:spLocks noGrp="1"/>
          </p:cNvSpPr>
          <p:nvPr>
            <p:ph type="sldNum" sz="quarter" idx="12"/>
          </p:nvPr>
        </p:nvSpPr>
        <p:spPr/>
        <p:txBody>
          <a:bodyPr/>
          <a:lstStyle>
            <a:lvl1pPr>
              <a:defRPr/>
            </a:lvl1pPr>
          </a:lstStyle>
          <a:p>
            <a:pPr algn="r" rtl="0">
              <a:defRPr/>
            </a:pPr>
            <a:fld id="{A424CC78-BBF2-4A8F-996E-CB863200B629}"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defRPr/>
            </a:pPr>
            <a:r>
              <a:rPr lang="en-US" sz="1200" kern="1200">
                <a:solidFill>
                  <a:prstClr val="black">
                    <a:tint val="75000"/>
                  </a:prstClr>
                </a:solidFill>
                <a:latin typeface="Calibri"/>
                <a:ea typeface="+mn-ea"/>
                <a:cs typeface="+mn-cs"/>
              </a:rPr>
              <a:t>7/29/2008</a:t>
            </a:r>
          </a:p>
        </p:txBody>
      </p:sp>
      <p:sp>
        <p:nvSpPr>
          <p:cNvPr id="5" name="Footer Placeholder 4"/>
          <p:cNvSpPr>
            <a:spLocks noGrp="1"/>
          </p:cNvSpPr>
          <p:nvPr>
            <p:ph type="ftr" sz="quarter" idx="11"/>
          </p:nvPr>
        </p:nvSpPr>
        <p:spPr/>
        <p:txBody>
          <a:bodyPr/>
          <a:lstStyle>
            <a:lvl1pPr>
              <a:defRPr/>
            </a:lvl1pPr>
          </a:lstStyle>
          <a:p>
            <a:pPr algn="ctr" rtl="0">
              <a:defRPr/>
            </a:pPr>
            <a:r>
              <a:rPr lang="en-US" sz="1200" kern="1200">
                <a:solidFill>
                  <a:prstClr val="black">
                    <a:tint val="75000"/>
                  </a:prstClr>
                </a:solidFill>
                <a:latin typeface="Calibri"/>
                <a:ea typeface="+mn-ea"/>
                <a:cs typeface="+mn-cs"/>
              </a:rPr>
              <a:t>DRAFT    </a:t>
            </a:r>
          </a:p>
        </p:txBody>
      </p:sp>
      <p:sp>
        <p:nvSpPr>
          <p:cNvPr id="6" name="Slide Number Placeholder 5"/>
          <p:cNvSpPr>
            <a:spLocks noGrp="1"/>
          </p:cNvSpPr>
          <p:nvPr>
            <p:ph type="sldNum" sz="quarter" idx="12"/>
          </p:nvPr>
        </p:nvSpPr>
        <p:spPr/>
        <p:txBody>
          <a:bodyPr/>
          <a:lstStyle>
            <a:lvl1pPr>
              <a:defRPr/>
            </a:lvl1pPr>
          </a:lstStyle>
          <a:p>
            <a:pPr algn="r" rtl="0">
              <a:defRPr/>
            </a:pPr>
            <a:fld id="{A36B3EF2-6539-4F19-B439-D0CAF4E67CD5}" type="slidenum">
              <a:rPr lang="en-US" sz="1200" kern="120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B93CC4-42B7-4D60-AC88-A13BEAC46F86}" type="datetimeFigureOut">
              <a:rPr lang="en-US" smtClean="0"/>
              <a:pPr/>
              <a:t>8/4/2008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DB7AE-1676-419E-A2B6-F735011836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B93CC4-42B7-4D60-AC88-A13BEAC46F86}" type="datetimeFigureOut">
              <a:rPr lang="en-US" smtClean="0"/>
              <a:pPr/>
              <a:t>8/4/2008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DB7AE-1676-419E-A2B6-F735011836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B93CC4-42B7-4D60-AC88-A13BEAC46F86}" type="datetimeFigureOut">
              <a:rPr lang="en-US" smtClean="0"/>
              <a:pPr/>
              <a:t>8/4/2008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DB7AE-1676-419E-A2B6-F735011836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93CC4-42B7-4D60-AC88-A13BEAC46F86}" type="datetimeFigureOut">
              <a:rPr lang="en-US" smtClean="0"/>
              <a:pPr/>
              <a:t>8/4/2008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DB7AE-1676-419E-A2B6-F735011836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93CC4-42B7-4D60-AC88-A13BEAC46F86}" type="datetimeFigureOut">
              <a:rPr lang="en-US" smtClean="0"/>
              <a:pPr/>
              <a:t>8/4/2008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DB7AE-1676-419E-A2B6-F735011836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93CC4-42B7-4D60-AC88-A13BEAC46F86}" type="datetimeFigureOut">
              <a:rPr lang="en-US" smtClean="0"/>
              <a:pPr/>
              <a:t>8/4/2008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DB7AE-1676-419E-A2B6-F735011836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93CC4-42B7-4D60-AC88-A13BEAC46F86}" type="datetimeFigureOut">
              <a:rPr lang="en-US" smtClean="0"/>
              <a:pPr/>
              <a:t>8/4/2008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DB7AE-1676-419E-A2B6-F735011836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kern="1200">
              <a:solidFill>
                <a:prstClr val="black"/>
              </a:solidFill>
              <a:latin typeface="Arial" charset="0"/>
              <a:ea typeface="+mn-ea"/>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kern="1200">
              <a:solidFill>
                <a:prstClr val="black"/>
              </a:solidFill>
              <a:latin typeface="Arial" charset="0"/>
              <a:ea typeface="+mn-ea"/>
              <a:cs typeface="+mn-cs"/>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kern="1200">
              <a:solidFill>
                <a:prstClr val="white"/>
              </a:solidFill>
              <a:latin typeface="Lucida Sans Unicode"/>
              <a:ea typeface="+mn-ea"/>
              <a:cs typeface="+mn-cs"/>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rtl="0" fontAlgn="base">
              <a:spcBef>
                <a:spcPct val="0"/>
              </a:spcBef>
              <a:spcAft>
                <a:spcPct val="0"/>
              </a:spcAft>
              <a:defRPr/>
            </a:pPr>
            <a:r>
              <a:rPr lang="en-US" kern="1200">
                <a:solidFill>
                  <a:prstClr val="black"/>
                </a:solidFill>
                <a:latin typeface="Arial" charset="0"/>
                <a:ea typeface="+mn-ea"/>
                <a:cs typeface="+mn-cs"/>
              </a:rPr>
              <a:t>7/29/2008</a:t>
            </a: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rtl="0" fontAlgn="base">
              <a:spcBef>
                <a:spcPct val="0"/>
              </a:spcBef>
              <a:spcAft>
                <a:spcPct val="0"/>
              </a:spcAft>
              <a:defRPr/>
            </a:pPr>
            <a:r>
              <a:rPr lang="en-US" kern="1200">
                <a:solidFill>
                  <a:prstClr val="black"/>
                </a:solidFill>
                <a:latin typeface="Arial" charset="0"/>
                <a:ea typeface="+mn-ea"/>
                <a:cs typeface="+mn-cs"/>
              </a:rPr>
              <a:t>DRAFT    </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rtl="0" fontAlgn="base">
              <a:spcBef>
                <a:spcPct val="0"/>
              </a:spcBef>
              <a:spcAft>
                <a:spcPct val="0"/>
              </a:spcAft>
              <a:defRPr/>
            </a:pPr>
            <a:fld id="{D3FD46B5-3455-4D85-B032-9FEA4E807AAF}" type="slidenum">
              <a:rPr lang="en-US" kern="1200">
                <a:solidFill>
                  <a:prstClr val="black"/>
                </a:solidFill>
                <a:latin typeface="Arial" charset="0"/>
                <a:ea typeface="+mn-ea"/>
                <a:cs typeface="+mn-cs"/>
              </a:rPr>
              <a:pPr rtl="0" fontAlgn="base">
                <a:spcBef>
                  <a:spcPct val="0"/>
                </a:spcBef>
                <a:spcAft>
                  <a:spcPct val="0"/>
                </a:spcAft>
                <a:defRPr/>
              </a:pPr>
              <a:t>‹#›</a:t>
            </a:fld>
            <a:endParaRPr lang="en-US" kern="1200">
              <a:solidFill>
                <a:prstClr val="black"/>
              </a:solidFill>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rtl="0">
              <a:defRPr/>
            </a:pPr>
            <a:r>
              <a:rPr lang="en-US" kern="1200">
                <a:solidFill>
                  <a:prstClr val="black">
                    <a:tint val="75000"/>
                  </a:prstClr>
                </a:solidFill>
                <a:latin typeface="Calibri"/>
                <a:ea typeface="+mn-ea"/>
                <a:cs typeface="+mn-cs"/>
              </a:rPr>
              <a:t>7/29/2008</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rtl="0">
              <a:defRPr/>
            </a:pPr>
            <a:r>
              <a:rPr lang="en-US" kern="1200">
                <a:solidFill>
                  <a:prstClr val="black">
                    <a:tint val="75000"/>
                  </a:prstClr>
                </a:solidFill>
                <a:latin typeface="Calibri"/>
                <a:ea typeface="+mn-ea"/>
                <a:cs typeface="+mn-cs"/>
              </a:rPr>
              <a:t>DRAFT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rtl="0">
              <a:defRPr/>
            </a:pPr>
            <a:fld id="{EB9ABA58-0A3B-4E55-9CB0-C4443ACEBCC6}" type="slidenum">
              <a:rPr lang="en-US" kern="1200">
                <a:solidFill>
                  <a:prstClr val="black">
                    <a:tint val="75000"/>
                  </a:prstClr>
                </a:solidFill>
                <a:latin typeface="Calibri"/>
                <a:ea typeface="+mn-ea"/>
                <a:cs typeface="+mn-cs"/>
              </a:rPr>
              <a:pPr rtl="0">
                <a:defRPr/>
              </a:pPr>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idsproject.org/" TargetMode="External"/><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hyperlink" Target="http://www.atlas-sys.com/kb"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3.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1999"/>
          </a:xfrm>
        </p:spPr>
        <p:txBody>
          <a:bodyPr>
            <a:noAutofit/>
          </a:bodyPr>
          <a:lstStyle/>
          <a:p>
            <a:r>
              <a:rPr lang="en-US" sz="6600" dirty="0" smtClean="0">
                <a:latin typeface="Britannic Bold" pitchFamily="34" charset="0"/>
              </a:rPr>
              <a:t>Workflow Toolkit</a:t>
            </a:r>
            <a:endParaRPr lang="en-US" sz="6600" dirty="0">
              <a:latin typeface="Britannic Bold" pitchFamily="34" charset="0"/>
            </a:endParaRPr>
          </a:p>
        </p:txBody>
      </p:sp>
      <p:pic>
        <p:nvPicPr>
          <p:cNvPr id="1027" name="Picture 3"/>
          <p:cNvPicPr>
            <a:picLocks noChangeAspect="1" noChangeArrowheads="1"/>
          </p:cNvPicPr>
          <p:nvPr/>
        </p:nvPicPr>
        <p:blipFill>
          <a:blip r:embed="rId4"/>
          <a:srcRect/>
          <a:stretch>
            <a:fillRect/>
          </a:stretch>
        </p:blipFill>
        <p:spPr bwMode="auto">
          <a:xfrm>
            <a:off x="2452008" y="1143000"/>
            <a:ext cx="3977368" cy="2819400"/>
          </a:xfrm>
          <a:prstGeom prst="rect">
            <a:avLst/>
          </a:prstGeom>
          <a:noFill/>
          <a:ln w="9525">
            <a:noFill/>
            <a:miter lim="800000"/>
            <a:headEnd/>
            <a:tailEnd/>
          </a:ln>
          <a:effectLst/>
        </p:spPr>
      </p:pic>
      <p:pic>
        <p:nvPicPr>
          <p:cNvPr id="1029" name="Picture 5" descr="Image:  Toolbox"/>
          <p:cNvPicPr>
            <a:picLocks noChangeAspect="1" noChangeArrowheads="1"/>
          </p:cNvPicPr>
          <p:nvPr/>
        </p:nvPicPr>
        <p:blipFill>
          <a:blip r:embed="rId5"/>
          <a:srcRect/>
          <a:stretch>
            <a:fillRect/>
          </a:stretch>
        </p:blipFill>
        <p:spPr bwMode="auto">
          <a:xfrm>
            <a:off x="152400" y="2819400"/>
            <a:ext cx="2338966" cy="2256418"/>
          </a:xfrm>
          <a:prstGeom prst="rect">
            <a:avLst/>
          </a:prstGeom>
          <a:noFill/>
        </p:spPr>
      </p:pic>
      <p:pic>
        <p:nvPicPr>
          <p:cNvPr id="1026" name="Picture 2" descr="C:\Program Files\Microsoft Office\MEDIA\CAGCAT10\j0252349.wmf"/>
          <p:cNvPicPr>
            <a:picLocks noChangeAspect="1" noChangeArrowheads="1"/>
          </p:cNvPicPr>
          <p:nvPr/>
        </p:nvPicPr>
        <p:blipFill>
          <a:blip r:embed="rId6"/>
          <a:srcRect/>
          <a:stretch>
            <a:fillRect/>
          </a:stretch>
        </p:blipFill>
        <p:spPr bwMode="auto">
          <a:xfrm>
            <a:off x="6019800" y="1143000"/>
            <a:ext cx="2882053" cy="1752600"/>
          </a:xfrm>
          <a:prstGeom prst="rect">
            <a:avLst/>
          </a:prstGeom>
          <a:noFill/>
        </p:spPr>
      </p:pic>
      <p:pic>
        <p:nvPicPr>
          <p:cNvPr id="9" name="Picture 1"/>
          <p:cNvPicPr>
            <a:picLocks noChangeAspect="1" noChangeArrowheads="1"/>
          </p:cNvPicPr>
          <p:nvPr/>
        </p:nvPicPr>
        <p:blipFill>
          <a:blip r:embed="rId7"/>
          <a:srcRect/>
          <a:stretch>
            <a:fillRect/>
          </a:stretch>
        </p:blipFill>
        <p:spPr bwMode="auto">
          <a:xfrm>
            <a:off x="5997575" y="3449241"/>
            <a:ext cx="3146425" cy="2265759"/>
          </a:xfrm>
          <a:prstGeom prst="rect">
            <a:avLst/>
          </a:prstGeom>
          <a:noFill/>
          <a:ln w="9525">
            <a:noFill/>
            <a:miter lim="800000"/>
            <a:headEnd/>
            <a:tailEnd/>
          </a:ln>
          <a:effectLst/>
        </p:spPr>
      </p:pic>
      <p:sp>
        <p:nvSpPr>
          <p:cNvPr id="10" name="TextBox 9"/>
          <p:cNvSpPr txBox="1"/>
          <p:nvPr/>
        </p:nvSpPr>
        <p:spPr>
          <a:xfrm>
            <a:off x="2133600" y="4343400"/>
            <a:ext cx="3657600" cy="1015663"/>
          </a:xfrm>
          <a:prstGeom prst="rect">
            <a:avLst/>
          </a:prstGeom>
          <a:noFill/>
        </p:spPr>
        <p:txBody>
          <a:bodyPr wrap="square" rtlCol="0">
            <a:spAutoFit/>
          </a:bodyPr>
          <a:lstStyle/>
          <a:p>
            <a:pPr algn="ctr"/>
            <a:r>
              <a:rPr lang="en-US" sz="2000" b="1" dirty="0" smtClean="0"/>
              <a:t>Cyril Oberlander, SUNY Geneseo</a:t>
            </a:r>
          </a:p>
          <a:p>
            <a:pPr algn="ctr"/>
            <a:r>
              <a:rPr lang="en-US" sz="2000" b="1" dirty="0" smtClean="0"/>
              <a:t>&amp;</a:t>
            </a:r>
          </a:p>
          <a:p>
            <a:pPr algn="ctr"/>
            <a:r>
              <a:rPr lang="en-US" sz="2000" b="1" dirty="0" smtClean="0"/>
              <a:t>Harriet Sleggs, SUNY Geneseo</a:t>
            </a:r>
          </a:p>
        </p:txBody>
      </p:sp>
      <p:sp>
        <p:nvSpPr>
          <p:cNvPr id="11" name="TextBox 10"/>
          <p:cNvSpPr txBox="1"/>
          <p:nvPr/>
        </p:nvSpPr>
        <p:spPr>
          <a:xfrm>
            <a:off x="3505200" y="5943600"/>
            <a:ext cx="5410200" cy="646331"/>
          </a:xfrm>
          <a:prstGeom prst="rect">
            <a:avLst/>
          </a:prstGeom>
          <a:noFill/>
        </p:spPr>
        <p:txBody>
          <a:bodyPr wrap="square" rtlCol="0">
            <a:spAutoFit/>
          </a:bodyPr>
          <a:lstStyle/>
          <a:p>
            <a:r>
              <a:rPr lang="en-US" dirty="0" smtClean="0"/>
              <a:t>Presented @ IDS Conference, August 4-6, 2008</a:t>
            </a:r>
          </a:p>
          <a:p>
            <a:r>
              <a:rPr lang="en-US" dirty="0" smtClean="0"/>
              <a:t>Materials available for download at </a:t>
            </a:r>
            <a:r>
              <a:rPr lang="en-US" dirty="0" smtClean="0">
                <a:hlinkClick r:id="rId8"/>
              </a:rPr>
              <a:t>www.idsproject.org</a:t>
            </a:r>
            <a:r>
              <a:rPr lang="en-US" dirty="0" smtClean="0"/>
              <a:t> </a:t>
            </a:r>
            <a:endParaRPr lang="en-US" dirty="0"/>
          </a:p>
        </p:txBody>
      </p:sp>
      <p:sp>
        <p:nvSpPr>
          <p:cNvPr id="12" name="Rectangle 11"/>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smtClean="0">
                <a:effectLst>
                  <a:outerShdw blurRad="38100" dist="38100" dir="2700000" algn="tl">
                    <a:srgbClr val="000000">
                      <a:alpha val="43137"/>
                    </a:srgbClr>
                  </a:outerShdw>
                </a:effectLst>
              </a:rPr>
              <a:t>IDS Project</a:t>
            </a:r>
          </a:p>
          <a:p>
            <a:pPr algn="ctr"/>
            <a:endParaRPr lang="en-US" sz="4400" dirty="0" smtClean="0">
              <a:effectLst>
                <a:outerShdw blurRad="38100" dist="38100" dir="2700000" algn="tl">
                  <a:srgbClr val="000000">
                    <a:alpha val="43137"/>
                  </a:srgbClr>
                </a:outerShdw>
              </a:effectLst>
            </a:endParaRPr>
          </a:p>
          <a:p>
            <a:pPr algn="ctr"/>
            <a:r>
              <a:rPr lang="en-US" sz="7200" dirty="0" smtClean="0">
                <a:effectLst>
                  <a:outerShdw blurRad="38100" dist="38100" dir="2700000" algn="tl">
                    <a:srgbClr val="000000">
                      <a:alpha val="43137"/>
                    </a:srgbClr>
                  </a:outerShdw>
                </a:effectLst>
              </a:rPr>
              <a:t>Workflow Toolkit</a:t>
            </a:r>
          </a:p>
          <a:p>
            <a:pPr algn="ctr"/>
            <a:endParaRPr lang="en-US" sz="4400" dirty="0" smtClean="0">
              <a:effectLst>
                <a:outerShdw blurRad="38100" dist="38100" dir="2700000" algn="tl">
                  <a:srgbClr val="000000">
                    <a:alpha val="43137"/>
                  </a:srgbClr>
                </a:outerShdw>
              </a:effectLst>
            </a:endParaRPr>
          </a:p>
          <a:p>
            <a:pPr algn="ctr"/>
            <a:r>
              <a:rPr lang="en-US" sz="2000" dirty="0" smtClean="0">
                <a:effectLst>
                  <a:outerShdw blurRad="38100" dist="38100" dir="2700000" algn="tl">
                    <a:srgbClr val="000000">
                      <a:alpha val="43137"/>
                    </a:srgbClr>
                  </a:outerShdw>
                </a:effectLst>
              </a:rPr>
              <a:t>Cyril Oberlander &amp; Harriet Sleggs, SUNY Geneseo</a:t>
            </a:r>
          </a:p>
          <a:p>
            <a:pPr algn="ctr"/>
            <a:endParaRPr lang="en-US" sz="2000" dirty="0" smtClean="0">
              <a:effectLst>
                <a:outerShdw blurRad="38100" dist="38100" dir="2700000" algn="tl">
                  <a:srgbClr val="000000">
                    <a:alpha val="43137"/>
                  </a:srgbClr>
                </a:outerShdw>
              </a:effectLst>
            </a:endParaRPr>
          </a:p>
          <a:p>
            <a:pPr algn="ctr"/>
            <a:r>
              <a:rPr lang="en-US" sz="2000" dirty="0" smtClean="0">
                <a:effectLst>
                  <a:outerShdw blurRad="38100" dist="38100" dir="2700000" algn="tl">
                    <a:srgbClr val="000000">
                      <a:alpha val="43137"/>
                    </a:srgbClr>
                  </a:outerShdw>
                </a:effectLst>
              </a:rPr>
              <a:t>IDS Project Conference 2008</a:t>
            </a:r>
            <a:endParaRPr lang="en-US"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1+#ppt_w/2"/>
                                          </p:val>
                                        </p:tav>
                                        <p:tav tm="100000">
                                          <p:val>
                                            <p:strVal val="#ppt_x"/>
                                          </p:val>
                                        </p:tav>
                                      </p:tavLst>
                                    </p:anim>
                                    <p:anim calcmode="lin" valueType="num">
                                      <p:cBhvr additive="base">
                                        <p:cTn id="1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dissolve">
                                      <p:cBhvr>
                                        <p:cTn id="19" dur="500"/>
                                        <p:tgtEl>
                                          <p:spTgt spid="1029"/>
                                        </p:tgtEl>
                                      </p:cBhvr>
                                    </p:animEffec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pic>
        <p:nvPicPr>
          <p:cNvPr id="13315"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 name="Down Arrow Callout 8"/>
          <p:cNvSpPr/>
          <p:nvPr/>
        </p:nvSpPr>
        <p:spPr>
          <a:xfrm rot="13741951" flipV="1">
            <a:off x="1825349" y="3509421"/>
            <a:ext cx="1094187" cy="1932106"/>
          </a:xfrm>
          <a:prstGeom prst="downArrowCallou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vert270" anchor="ctr" anchorCtr="1"/>
          <a:lstStyle/>
          <a:p>
            <a:pPr algn="ctr" rtl="0" fontAlgn="base">
              <a:spcBef>
                <a:spcPct val="0"/>
              </a:spcBef>
              <a:spcAft>
                <a:spcPct val="0"/>
              </a:spcAft>
              <a:defRPr/>
            </a:pPr>
            <a:r>
              <a:rPr lang="en-US" b="1" kern="1200" dirty="0">
                <a:solidFill>
                  <a:prstClr val="black"/>
                </a:solidFill>
                <a:latin typeface="Calibri"/>
                <a:ea typeface="+mn-ea"/>
                <a:cs typeface="+mn-cs"/>
              </a:rPr>
              <a:t>Search for journal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smtClean="0"/>
          </a:p>
        </p:txBody>
      </p:sp>
      <p:pic>
        <p:nvPicPr>
          <p:cNvPr id="14339" name="Picture 2"/>
          <p:cNvPicPr>
            <a:picLocks noChangeAspect="1" noChangeArrowheads="1"/>
          </p:cNvPicPr>
          <p:nvPr/>
        </p:nvPicPr>
        <p:blipFill>
          <a:blip r:embed="rId3"/>
          <a:srcRect l="705" t="21880" r="2733"/>
          <a:stretch>
            <a:fillRect/>
          </a:stretch>
        </p:blipFill>
        <p:spPr bwMode="auto">
          <a:xfrm>
            <a:off x="0" y="457200"/>
            <a:ext cx="9144000" cy="5713413"/>
          </a:xfrm>
          <a:prstGeom prst="rect">
            <a:avLst/>
          </a:prstGeom>
          <a:noFill/>
          <a:ln w="9525">
            <a:noFill/>
            <a:miter lim="800000"/>
            <a:headEnd/>
            <a:tailEnd/>
          </a:ln>
        </p:spPr>
      </p:pic>
      <p:sp>
        <p:nvSpPr>
          <p:cNvPr id="8" name="Down Arrow Callout 7"/>
          <p:cNvSpPr/>
          <p:nvPr/>
        </p:nvSpPr>
        <p:spPr>
          <a:xfrm rot="13741951" flipV="1">
            <a:off x="4955811" y="1296765"/>
            <a:ext cx="1193484" cy="2166416"/>
          </a:xfrm>
          <a:prstGeom prst="downArrowCallou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vert270" anchor="ctr" anchorCtr="1"/>
          <a:lstStyle/>
          <a:p>
            <a:pPr algn="ctr" rtl="0" fontAlgn="base">
              <a:spcBef>
                <a:spcPct val="0"/>
              </a:spcBef>
              <a:spcAft>
                <a:spcPct val="0"/>
              </a:spcAft>
              <a:defRPr/>
            </a:pPr>
            <a:r>
              <a:rPr lang="en-US" sz="1400" b="1" kern="1200" dirty="0">
                <a:solidFill>
                  <a:prstClr val="black"/>
                </a:solidFill>
                <a:latin typeface="Calibri"/>
                <a:ea typeface="+mn-ea"/>
                <a:cs typeface="+mn-cs"/>
              </a:rPr>
              <a:t> Open journal finder and paste title in journals tab</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smtClean="0"/>
          </a:p>
        </p:txBody>
      </p:sp>
      <p:pic>
        <p:nvPicPr>
          <p:cNvPr id="15363" name="Picture 2"/>
          <p:cNvPicPr>
            <a:picLocks noChangeAspect="1" noChangeArrowheads="1"/>
          </p:cNvPicPr>
          <p:nvPr/>
        </p:nvPicPr>
        <p:blipFill>
          <a:blip r:embed="rId3"/>
          <a:srcRect l="2129" t="26167" r="3282"/>
          <a:stretch>
            <a:fillRect/>
          </a:stretch>
        </p:blipFill>
        <p:spPr bwMode="auto">
          <a:xfrm>
            <a:off x="0" y="533400"/>
            <a:ext cx="9144000" cy="5484813"/>
          </a:xfrm>
          <a:prstGeom prst="rect">
            <a:avLst/>
          </a:prstGeom>
          <a:noFill/>
          <a:ln w="9525">
            <a:noFill/>
            <a:miter lim="800000"/>
            <a:headEnd/>
            <a:tailEnd/>
          </a:ln>
        </p:spPr>
      </p:pic>
      <p:sp>
        <p:nvSpPr>
          <p:cNvPr id="8" name="Down Arrow Callout 7"/>
          <p:cNvSpPr/>
          <p:nvPr/>
        </p:nvSpPr>
        <p:spPr>
          <a:xfrm rot="13741951" flipV="1">
            <a:off x="6089068" y="2409457"/>
            <a:ext cx="1193484" cy="2342443"/>
          </a:xfrm>
          <a:prstGeom prst="downArrowCallou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vert270" anchor="ctr" anchorCtr="1"/>
          <a:lstStyle/>
          <a:p>
            <a:pPr algn="ctr" rtl="0" fontAlgn="base">
              <a:spcBef>
                <a:spcPct val="0"/>
              </a:spcBef>
              <a:spcAft>
                <a:spcPct val="0"/>
              </a:spcAft>
              <a:defRPr/>
            </a:pPr>
            <a:r>
              <a:rPr lang="en-US" kern="1200" dirty="0">
                <a:solidFill>
                  <a:prstClr val="black"/>
                </a:solidFill>
                <a:latin typeface="Calibri"/>
                <a:ea typeface="+mn-ea"/>
                <a:cs typeface="+mn-cs"/>
              </a:rPr>
              <a:t> </a:t>
            </a:r>
            <a:r>
              <a:rPr lang="en-US" b="1" kern="1200" dirty="0">
                <a:solidFill>
                  <a:prstClr val="black"/>
                </a:solidFill>
                <a:latin typeface="Calibri"/>
                <a:ea typeface="+mn-ea"/>
                <a:cs typeface="+mn-cs"/>
              </a:rPr>
              <a:t>Double Click on database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smtClean="0"/>
          </a:p>
        </p:txBody>
      </p:sp>
      <p:pic>
        <p:nvPicPr>
          <p:cNvPr id="16387" name="Picture 3"/>
          <p:cNvPicPr>
            <a:picLocks noChangeAspect="1" noChangeArrowheads="1"/>
          </p:cNvPicPr>
          <p:nvPr/>
        </p:nvPicPr>
        <p:blipFill>
          <a:blip r:embed="rId3"/>
          <a:srcRect/>
          <a:stretch>
            <a:fillRect/>
          </a:stretch>
        </p:blipFill>
        <p:spPr bwMode="auto">
          <a:xfrm>
            <a:off x="-341313" y="-227013"/>
            <a:ext cx="9828213" cy="7313613"/>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lgn="ctr" rtl="0">
              <a:defRPr/>
            </a:pPr>
            <a:r>
              <a:rPr lang="en-US" sz="1200" kern="1200">
                <a:solidFill>
                  <a:prstClr val="black">
                    <a:tint val="75000"/>
                  </a:prstClr>
                </a:solidFill>
                <a:latin typeface="Calibri"/>
                <a:ea typeface="+mn-ea"/>
                <a:cs typeface="+mn-cs"/>
              </a:rPr>
              <a:t>DRAFT    </a:t>
            </a:r>
          </a:p>
        </p:txBody>
      </p:sp>
      <p:sp>
        <p:nvSpPr>
          <p:cNvPr id="5" name="Date Placeholder 4"/>
          <p:cNvSpPr>
            <a:spLocks noGrp="1"/>
          </p:cNvSpPr>
          <p:nvPr>
            <p:ph type="dt" sz="quarter" idx="10"/>
          </p:nvPr>
        </p:nvSpPr>
        <p:spPr/>
        <p:txBody>
          <a:bodyPr/>
          <a:lstStyle/>
          <a:p>
            <a:pPr algn="l" rtl="0">
              <a:defRPr/>
            </a:pPr>
            <a:r>
              <a:rPr lang="en-US" sz="1200" kern="1200">
                <a:solidFill>
                  <a:prstClr val="black">
                    <a:tint val="75000"/>
                  </a:prstClr>
                </a:solidFill>
                <a:latin typeface="Calibri"/>
                <a:ea typeface="+mn-ea"/>
                <a:cs typeface="+mn-cs"/>
              </a:rPr>
              <a:t>7/29/2008</a:t>
            </a:r>
          </a:p>
        </p:txBody>
      </p:sp>
      <p:sp>
        <p:nvSpPr>
          <p:cNvPr id="8" name="Down Arrow Callout 7"/>
          <p:cNvSpPr/>
          <p:nvPr/>
        </p:nvSpPr>
        <p:spPr>
          <a:xfrm rot="13741951" flipV="1">
            <a:off x="5250868" y="1532046"/>
            <a:ext cx="1193484" cy="2342444"/>
          </a:xfrm>
          <a:prstGeom prst="downArrowCallou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vert270" anchor="ctr" anchorCtr="1"/>
          <a:lstStyle/>
          <a:p>
            <a:pPr algn="ctr" rtl="0" fontAlgn="base">
              <a:spcBef>
                <a:spcPct val="0"/>
              </a:spcBef>
              <a:spcAft>
                <a:spcPct val="0"/>
              </a:spcAft>
              <a:defRPr/>
            </a:pPr>
            <a:r>
              <a:rPr lang="en-US" sz="1400" b="1" kern="1200" dirty="0">
                <a:solidFill>
                  <a:prstClr val="black"/>
                </a:solidFill>
                <a:latin typeface="Calibri"/>
                <a:ea typeface="+mn-ea"/>
                <a:cs typeface="+mn-cs"/>
              </a:rPr>
              <a:t>Double Click on Full Text link to open </a:t>
            </a:r>
            <a:r>
              <a:rPr lang="en-US" sz="1400" b="1" kern="1200" dirty="0" smtClean="0">
                <a:solidFill>
                  <a:prstClr val="black"/>
                </a:solidFill>
                <a:latin typeface="Calibri"/>
                <a:ea typeface="+mn-ea"/>
                <a:cs typeface="+mn-cs"/>
              </a:rPr>
              <a:t>article as PDF</a:t>
            </a:r>
            <a:endParaRPr lang="en-US" sz="1400" b="1" kern="1200" dirty="0">
              <a:solidFill>
                <a:prstClr val="black"/>
              </a:solidFill>
              <a:latin typeface="Calibri"/>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smtClean="0"/>
          </a:p>
        </p:txBody>
      </p:sp>
      <p:pic>
        <p:nvPicPr>
          <p:cNvPr id="17411" name="Picture 2"/>
          <p:cNvPicPr>
            <a:picLocks noChangeAspect="1" noChangeArrowheads="1"/>
          </p:cNvPicPr>
          <p:nvPr/>
        </p:nvPicPr>
        <p:blipFill>
          <a:blip r:embed="rId3"/>
          <a:srcRect/>
          <a:stretch>
            <a:fillRect/>
          </a:stretch>
        </p:blipFill>
        <p:spPr bwMode="auto">
          <a:xfrm>
            <a:off x="0" y="0"/>
            <a:ext cx="9828213" cy="7313613"/>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lgn="ctr" rtl="0">
              <a:defRPr/>
            </a:pPr>
            <a:r>
              <a:rPr lang="en-US" sz="1200" kern="1200">
                <a:solidFill>
                  <a:prstClr val="black">
                    <a:tint val="75000"/>
                  </a:prstClr>
                </a:solidFill>
                <a:latin typeface="Calibri"/>
                <a:ea typeface="+mn-ea"/>
                <a:cs typeface="+mn-cs"/>
              </a:rPr>
              <a:t>DRAFT    </a:t>
            </a:r>
          </a:p>
        </p:txBody>
      </p:sp>
      <p:sp>
        <p:nvSpPr>
          <p:cNvPr id="5" name="Date Placeholder 4"/>
          <p:cNvSpPr>
            <a:spLocks noGrp="1"/>
          </p:cNvSpPr>
          <p:nvPr>
            <p:ph type="dt" sz="quarter" idx="10"/>
          </p:nvPr>
        </p:nvSpPr>
        <p:spPr/>
        <p:txBody>
          <a:bodyPr/>
          <a:lstStyle/>
          <a:p>
            <a:pPr algn="l" rtl="0">
              <a:defRPr/>
            </a:pPr>
            <a:r>
              <a:rPr lang="en-US" sz="1200" kern="1200">
                <a:solidFill>
                  <a:prstClr val="black">
                    <a:tint val="75000"/>
                  </a:prstClr>
                </a:solidFill>
                <a:latin typeface="Calibri"/>
                <a:ea typeface="+mn-ea"/>
                <a:cs typeface="+mn-cs"/>
              </a:rPr>
              <a:t>7/29/2008</a:t>
            </a:r>
          </a:p>
        </p:txBody>
      </p:sp>
      <p:sp>
        <p:nvSpPr>
          <p:cNvPr id="8" name="Down Arrow Callout 7"/>
          <p:cNvSpPr/>
          <p:nvPr/>
        </p:nvSpPr>
        <p:spPr>
          <a:xfrm rot="18403480" flipV="1">
            <a:off x="678929" y="17424"/>
            <a:ext cx="1193484" cy="2292745"/>
          </a:xfrm>
          <a:prstGeom prst="downArrowCallou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vert270" anchor="ctr" anchorCtr="1"/>
          <a:lstStyle/>
          <a:p>
            <a:pPr algn="ctr" rtl="0" fontAlgn="base">
              <a:spcBef>
                <a:spcPct val="0"/>
              </a:spcBef>
              <a:spcAft>
                <a:spcPct val="0"/>
              </a:spcAft>
              <a:defRPr/>
            </a:pPr>
            <a:r>
              <a:rPr lang="en-US" kern="1200" dirty="0">
                <a:solidFill>
                  <a:prstClr val="black"/>
                </a:solidFill>
                <a:latin typeface="Calibri"/>
                <a:ea typeface="+mn-ea"/>
                <a:cs typeface="+mn-cs"/>
              </a:rPr>
              <a:t> </a:t>
            </a:r>
            <a:r>
              <a:rPr lang="en-US" sz="1400" b="1" kern="1200" dirty="0">
                <a:solidFill>
                  <a:prstClr val="black"/>
                </a:solidFill>
                <a:latin typeface="Calibri"/>
                <a:ea typeface="+mn-ea"/>
                <a:cs typeface="+mn-cs"/>
              </a:rPr>
              <a:t>Click on File and then Save  to  PDF folder by TN #</a:t>
            </a:r>
          </a:p>
          <a:p>
            <a:pPr algn="ctr" rtl="0" fontAlgn="base">
              <a:spcBef>
                <a:spcPct val="0"/>
              </a:spcBef>
              <a:spcAft>
                <a:spcPct val="0"/>
              </a:spcAft>
              <a:defRPr/>
            </a:pPr>
            <a:endParaRPr lang="en-US" sz="1400" b="1" kern="1200" dirty="0">
              <a:solidFill>
                <a:prstClr val="black"/>
              </a:solidFill>
              <a:latin typeface="Calibri"/>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ea typeface="Calibri" pitchFamily="34" charset="0"/>
                <a:cs typeface="Times New Roman" pitchFamily="18" charset="0"/>
              </a:rPr>
              <a:t>Previous Process</a:t>
            </a:r>
          </a:p>
        </p:txBody>
      </p:sp>
      <p:graphicFrame>
        <p:nvGraphicFramePr>
          <p:cNvPr id="3" name="Diagram 2"/>
          <p:cNvGraphicFramePr/>
          <p:nvPr/>
        </p:nvGraphicFramePr>
        <p:xfrm>
          <a:off x="381000" y="1371600"/>
          <a:ext cx="8382000" cy="40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quarter" idx="10"/>
          </p:nvPr>
        </p:nvSpPr>
        <p:spPr/>
        <p:txBody>
          <a:bodyPr/>
          <a:lstStyle/>
          <a:p>
            <a:pPr algn="l" rtl="0">
              <a:defRPr/>
            </a:pPr>
            <a:r>
              <a:rPr lang="en-US" sz="1200" kern="1200">
                <a:solidFill>
                  <a:prstClr val="black">
                    <a:tint val="75000"/>
                  </a:prstClr>
                </a:solidFill>
                <a:latin typeface="Calibri"/>
                <a:ea typeface="+mn-ea"/>
                <a:cs typeface="+mn-cs"/>
              </a:rPr>
              <a:t>7/29/2008</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smtClean="0"/>
          </a:p>
        </p:txBody>
      </p:sp>
      <p:pic>
        <p:nvPicPr>
          <p:cNvPr id="19459" name="Picture 2"/>
          <p:cNvPicPr>
            <a:picLocks noChangeAspect="1" noChangeArrowheads="1"/>
          </p:cNvPicPr>
          <p:nvPr/>
        </p:nvPicPr>
        <p:blipFill>
          <a:blip r:embed="rId3"/>
          <a:srcRect/>
          <a:stretch>
            <a:fillRect/>
          </a:stretch>
        </p:blipFill>
        <p:spPr bwMode="auto">
          <a:xfrm>
            <a:off x="0" y="0"/>
            <a:ext cx="9215438" cy="6858000"/>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lgn="l" rtl="0">
              <a:defRPr/>
            </a:pPr>
            <a:r>
              <a:rPr lang="en-US" sz="1200" kern="1200">
                <a:solidFill>
                  <a:prstClr val="black">
                    <a:tint val="75000"/>
                  </a:prstClr>
                </a:solidFill>
                <a:latin typeface="Calibri"/>
                <a:ea typeface="+mn-ea"/>
                <a:cs typeface="+mn-cs"/>
              </a:rPr>
              <a:t>7/29/2008</a:t>
            </a:r>
          </a:p>
        </p:txBody>
      </p:sp>
      <p:sp>
        <p:nvSpPr>
          <p:cNvPr id="6" name="Down Arrow Callout 5"/>
          <p:cNvSpPr/>
          <p:nvPr/>
        </p:nvSpPr>
        <p:spPr>
          <a:xfrm rot="18403480" flipV="1">
            <a:off x="678930" y="17423"/>
            <a:ext cx="1193484" cy="2292745"/>
          </a:xfrm>
          <a:prstGeom prst="downArrowCallou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vert270" anchor="ctr" anchorCtr="1"/>
          <a:lstStyle/>
          <a:p>
            <a:pPr algn="ctr" rtl="0" fontAlgn="base">
              <a:spcBef>
                <a:spcPct val="0"/>
              </a:spcBef>
              <a:spcAft>
                <a:spcPct val="0"/>
              </a:spcAft>
              <a:defRPr/>
            </a:pPr>
            <a:r>
              <a:rPr lang="en-US" kern="1200" dirty="0">
                <a:solidFill>
                  <a:prstClr val="black"/>
                </a:solidFill>
                <a:latin typeface="Calibri"/>
                <a:ea typeface="+mn-ea"/>
                <a:cs typeface="+mn-cs"/>
              </a:rPr>
              <a:t>Reminder -  </a:t>
            </a:r>
            <a:r>
              <a:rPr lang="en-US" sz="1400" b="1" kern="1200" dirty="0">
                <a:solidFill>
                  <a:prstClr val="black"/>
                </a:solidFill>
                <a:latin typeface="Calibri"/>
                <a:ea typeface="+mn-ea"/>
                <a:cs typeface="+mn-cs"/>
              </a:rPr>
              <a:t>Click on File and  Save  to  PDF folder by TN #</a:t>
            </a:r>
          </a:p>
          <a:p>
            <a:pPr algn="ctr" rtl="0" fontAlgn="base">
              <a:spcBef>
                <a:spcPct val="0"/>
              </a:spcBef>
              <a:spcAft>
                <a:spcPct val="0"/>
              </a:spcAft>
              <a:defRPr/>
            </a:pPr>
            <a:endParaRPr lang="en-US" sz="1400" b="1" kern="1200" dirty="0">
              <a:solidFill>
                <a:prstClr val="black"/>
              </a:solidFill>
              <a:latin typeface="Calibri"/>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smtClean="0"/>
          </a:p>
        </p:txBody>
      </p:sp>
      <p:pic>
        <p:nvPicPr>
          <p:cNvPr id="20483" name="Picture 2"/>
          <p:cNvPicPr>
            <a:picLocks noChangeAspect="1" noChangeArrowheads="1"/>
          </p:cNvPicPr>
          <p:nvPr/>
        </p:nvPicPr>
        <p:blipFill>
          <a:blip r:embed="rId3"/>
          <a:srcRect/>
          <a:stretch>
            <a:fillRect/>
          </a:stretch>
        </p:blipFill>
        <p:spPr bwMode="auto">
          <a:xfrm>
            <a:off x="0" y="0"/>
            <a:ext cx="9237663" cy="7027863"/>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lgn="l" rtl="0">
              <a:defRPr/>
            </a:pPr>
            <a:r>
              <a:rPr lang="en-US" sz="1200" kern="1200">
                <a:solidFill>
                  <a:prstClr val="black">
                    <a:tint val="75000"/>
                  </a:prstClr>
                </a:solidFill>
                <a:latin typeface="Calibri"/>
                <a:ea typeface="+mn-ea"/>
                <a:cs typeface="+mn-cs"/>
              </a:rPr>
              <a:t>7/29/2008</a:t>
            </a:r>
          </a:p>
        </p:txBody>
      </p:sp>
      <p:sp>
        <p:nvSpPr>
          <p:cNvPr id="17" name="Down Arrow Callout 16"/>
          <p:cNvSpPr/>
          <p:nvPr/>
        </p:nvSpPr>
        <p:spPr>
          <a:xfrm rot="3338334" flipV="1">
            <a:off x="5099844" y="318294"/>
            <a:ext cx="1371600" cy="2185988"/>
          </a:xfrm>
          <a:prstGeom prst="downArrowCallou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vert" anchor="ctr"/>
          <a:lstStyle/>
          <a:p>
            <a:pPr algn="ctr" rtl="0" fontAlgn="base">
              <a:spcBef>
                <a:spcPct val="0"/>
              </a:spcBef>
              <a:spcAft>
                <a:spcPct val="0"/>
              </a:spcAft>
              <a:defRPr/>
            </a:pPr>
            <a:r>
              <a:rPr lang="en-US" kern="1200" dirty="0">
                <a:solidFill>
                  <a:prstClr val="black"/>
                </a:solidFill>
                <a:latin typeface="Calibri"/>
                <a:ea typeface="+mn-ea"/>
                <a:cs typeface="+mn-cs"/>
              </a:rPr>
              <a:t>Click on email  and select Full Text @ Milne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smtClean="0"/>
          </a:p>
        </p:txBody>
      </p:sp>
      <p:pic>
        <p:nvPicPr>
          <p:cNvPr id="21507" name="Picture 2"/>
          <p:cNvPicPr>
            <a:picLocks noChangeAspect="1" noChangeArrowheads="1"/>
          </p:cNvPicPr>
          <p:nvPr/>
        </p:nvPicPr>
        <p:blipFill>
          <a:blip r:embed="rId3"/>
          <a:srcRect l="1627"/>
          <a:stretch>
            <a:fillRect/>
          </a:stretch>
        </p:blipFill>
        <p:spPr bwMode="auto">
          <a:xfrm>
            <a:off x="0" y="0"/>
            <a:ext cx="9218613" cy="6989763"/>
          </a:xfrm>
          <a:prstGeom prst="rect">
            <a:avLst/>
          </a:prstGeom>
          <a:noFill/>
          <a:ln w="9525">
            <a:noFill/>
            <a:miter lim="800000"/>
            <a:headEnd/>
            <a:tailEnd/>
          </a:ln>
        </p:spPr>
      </p:pic>
      <p:sp>
        <p:nvSpPr>
          <p:cNvPr id="10" name="Down Arrow Callout 9"/>
          <p:cNvSpPr/>
          <p:nvPr/>
        </p:nvSpPr>
        <p:spPr>
          <a:xfrm rot="2934039" flipV="1">
            <a:off x="892014" y="646202"/>
            <a:ext cx="996151" cy="2353447"/>
          </a:xfrm>
          <a:prstGeom prst="downArrowCallout">
            <a:avLst>
              <a:gd name="adj1" fmla="val 25000"/>
              <a:gd name="adj2" fmla="val 25000"/>
              <a:gd name="adj3" fmla="val 25000"/>
              <a:gd name="adj4" fmla="val 79182"/>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vert" anchor="ctr" anchorCtr="1"/>
          <a:lstStyle/>
          <a:p>
            <a:pPr algn="ctr" rtl="0" fontAlgn="base">
              <a:spcBef>
                <a:spcPct val="0"/>
              </a:spcBef>
              <a:spcAft>
                <a:spcPct val="0"/>
              </a:spcAft>
              <a:defRPr/>
            </a:pPr>
            <a:r>
              <a:rPr lang="en-US" sz="1600" dirty="0" smtClean="0">
                <a:solidFill>
                  <a:prstClr val="black"/>
                </a:solidFill>
                <a:latin typeface="Calibri"/>
              </a:rPr>
              <a:t>All you have to do…</a:t>
            </a:r>
            <a:endParaRPr lang="en-US" sz="1600" kern="1200" dirty="0" smtClean="0">
              <a:solidFill>
                <a:prstClr val="black"/>
              </a:solidFill>
              <a:latin typeface="Calibri"/>
              <a:ea typeface="+mn-ea"/>
              <a:cs typeface="+mn-cs"/>
            </a:endParaRPr>
          </a:p>
          <a:p>
            <a:pPr algn="ctr" rtl="0" fontAlgn="base">
              <a:spcBef>
                <a:spcPct val="0"/>
              </a:spcBef>
              <a:spcAft>
                <a:spcPct val="0"/>
              </a:spcAft>
              <a:defRPr/>
            </a:pPr>
            <a:r>
              <a:rPr lang="en-US" b="1" kern="1200" dirty="0" smtClean="0">
                <a:solidFill>
                  <a:prstClr val="black"/>
                </a:solidFill>
                <a:latin typeface="Calibri"/>
                <a:ea typeface="+mn-ea"/>
                <a:cs typeface="+mn-cs"/>
              </a:rPr>
              <a:t>Click </a:t>
            </a:r>
            <a:r>
              <a:rPr lang="en-US" b="1" kern="1200" dirty="0">
                <a:solidFill>
                  <a:prstClr val="black"/>
                </a:solidFill>
                <a:latin typeface="Calibri"/>
                <a:ea typeface="+mn-ea"/>
                <a:cs typeface="+mn-cs"/>
              </a:rPr>
              <a:t>Send  </a:t>
            </a:r>
          </a:p>
        </p:txBody>
      </p:sp>
      <p:sp>
        <p:nvSpPr>
          <p:cNvPr id="11" name="Down Arrow Callout 10"/>
          <p:cNvSpPr/>
          <p:nvPr/>
        </p:nvSpPr>
        <p:spPr>
          <a:xfrm rot="18131016" flipV="1">
            <a:off x="5586780" y="277805"/>
            <a:ext cx="2472299" cy="3943341"/>
          </a:xfrm>
          <a:prstGeom prst="downArrowCallout">
            <a:avLst>
              <a:gd name="adj1" fmla="val 17065"/>
              <a:gd name="adj2" fmla="val 25000"/>
              <a:gd name="adj3" fmla="val 15668"/>
              <a:gd name="adj4" fmla="val 84845"/>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vert270" anchor="ctr" anchorCtr="1"/>
          <a:lstStyle/>
          <a:p>
            <a:pPr marL="342900" indent="-342900" algn="l" rtl="0" fontAlgn="base">
              <a:spcBef>
                <a:spcPct val="0"/>
              </a:spcBef>
              <a:spcAft>
                <a:spcPct val="0"/>
              </a:spcAft>
              <a:defRPr/>
            </a:pPr>
            <a:r>
              <a:rPr lang="en-US" dirty="0" smtClean="0">
                <a:solidFill>
                  <a:prstClr val="black"/>
                </a:solidFill>
                <a:latin typeface="Calibri"/>
              </a:rPr>
              <a:t>All that is automated…</a:t>
            </a:r>
            <a:endParaRPr lang="en-US" kern="1200" dirty="0" smtClean="0">
              <a:solidFill>
                <a:prstClr val="black"/>
              </a:solidFill>
              <a:latin typeface="Calibri"/>
              <a:ea typeface="+mn-ea"/>
              <a:cs typeface="+mn-cs"/>
            </a:endParaRPr>
          </a:p>
          <a:p>
            <a:pPr marL="342900" indent="-342900" algn="l" rtl="0" fontAlgn="base">
              <a:spcBef>
                <a:spcPct val="0"/>
              </a:spcBef>
              <a:spcAft>
                <a:spcPct val="0"/>
              </a:spcAft>
              <a:buFont typeface="+mj-lt"/>
              <a:buAutoNum type="arabicPeriod"/>
              <a:defRPr/>
            </a:pPr>
            <a:r>
              <a:rPr lang="en-US" sz="1600" kern="1200" dirty="0" smtClean="0">
                <a:solidFill>
                  <a:prstClr val="black"/>
                </a:solidFill>
                <a:latin typeface="Calibri"/>
                <a:ea typeface="+mn-ea"/>
                <a:cs typeface="+mn-cs"/>
              </a:rPr>
              <a:t>Status </a:t>
            </a:r>
            <a:r>
              <a:rPr lang="en-US" sz="1600" kern="1200" dirty="0">
                <a:solidFill>
                  <a:prstClr val="black"/>
                </a:solidFill>
                <a:latin typeface="Calibri"/>
                <a:ea typeface="+mn-ea"/>
                <a:cs typeface="+mn-cs"/>
              </a:rPr>
              <a:t>changes to Delivered to Web</a:t>
            </a:r>
          </a:p>
          <a:p>
            <a:pPr marL="342900" indent="-342900" algn="l" rtl="0" fontAlgn="base">
              <a:spcBef>
                <a:spcPct val="0"/>
              </a:spcBef>
              <a:spcAft>
                <a:spcPct val="0"/>
              </a:spcAft>
              <a:buFont typeface="+mj-lt"/>
              <a:buAutoNum type="arabicPeriod"/>
              <a:defRPr/>
            </a:pPr>
            <a:r>
              <a:rPr lang="en-US" sz="1600" kern="1200" dirty="0" smtClean="0">
                <a:solidFill>
                  <a:prstClr val="black"/>
                </a:solidFill>
                <a:latin typeface="Calibri"/>
                <a:ea typeface="+mn-ea"/>
                <a:cs typeface="+mn-cs"/>
              </a:rPr>
              <a:t>Email </a:t>
            </a:r>
            <a:r>
              <a:rPr lang="en-US" sz="1600" kern="1200" dirty="0">
                <a:solidFill>
                  <a:prstClr val="black"/>
                </a:solidFill>
                <a:latin typeface="Calibri"/>
                <a:ea typeface="+mn-ea"/>
                <a:cs typeface="+mn-cs"/>
              </a:rPr>
              <a:t>routing pushes to “Milne Del to Web”</a:t>
            </a:r>
          </a:p>
          <a:p>
            <a:pPr marL="342900" indent="-342900" algn="l" rtl="0" fontAlgn="base">
              <a:spcBef>
                <a:spcPct val="0"/>
              </a:spcBef>
              <a:spcAft>
                <a:spcPct val="0"/>
              </a:spcAft>
              <a:buFont typeface="+mj-lt"/>
              <a:buAutoNum type="arabicPeriod"/>
              <a:defRPr/>
            </a:pPr>
            <a:r>
              <a:rPr lang="en-US" sz="1600" kern="1200" dirty="0" smtClean="0">
                <a:solidFill>
                  <a:prstClr val="black"/>
                </a:solidFill>
                <a:latin typeface="Calibri"/>
                <a:ea typeface="+mn-ea"/>
                <a:cs typeface="+mn-cs"/>
              </a:rPr>
              <a:t>Routing </a:t>
            </a:r>
            <a:r>
              <a:rPr lang="en-US" sz="1600" kern="1200" dirty="0">
                <a:solidFill>
                  <a:prstClr val="black"/>
                </a:solidFill>
                <a:latin typeface="Calibri"/>
                <a:ea typeface="+mn-ea"/>
                <a:cs typeface="+mn-cs"/>
              </a:rPr>
              <a:t>rule changes from Borrow to Doc Del to Del to Web</a:t>
            </a:r>
          </a:p>
          <a:p>
            <a:pPr marL="342900" indent="-342900" algn="l" rtl="0" fontAlgn="base">
              <a:spcBef>
                <a:spcPct val="0"/>
              </a:spcBef>
              <a:spcAft>
                <a:spcPct val="0"/>
              </a:spcAft>
              <a:buFont typeface="+mj-lt"/>
              <a:buAutoNum type="arabicPeriod"/>
              <a:defRPr/>
            </a:pPr>
            <a:r>
              <a:rPr lang="en-US" sz="1600" kern="1200" dirty="0" smtClean="0">
                <a:solidFill>
                  <a:prstClr val="black"/>
                </a:solidFill>
                <a:latin typeface="Calibri"/>
                <a:ea typeface="+mn-ea"/>
                <a:cs typeface="+mn-cs"/>
              </a:rPr>
              <a:t>Counts </a:t>
            </a:r>
            <a:r>
              <a:rPr lang="en-US" sz="1600" kern="1200" dirty="0">
                <a:solidFill>
                  <a:prstClr val="black"/>
                </a:solidFill>
                <a:latin typeface="Calibri"/>
                <a:ea typeface="+mn-ea"/>
                <a:cs typeface="+mn-cs"/>
              </a:rPr>
              <a:t>as a Document Delivery fill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pic>
        <p:nvPicPr>
          <p:cNvPr id="22531" name="Picture 2"/>
          <p:cNvPicPr>
            <a:picLocks noChangeAspect="1" noChangeArrowheads="1"/>
          </p:cNvPicPr>
          <p:nvPr/>
        </p:nvPicPr>
        <p:blipFill>
          <a:blip r:embed="rId3"/>
          <a:srcRect/>
          <a:stretch>
            <a:fillRect/>
          </a:stretch>
        </p:blipFill>
        <p:spPr bwMode="auto">
          <a:xfrm>
            <a:off x="257175" y="109538"/>
            <a:ext cx="8628063" cy="663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4572000" cy="761999"/>
          </a:xfrm>
        </p:spPr>
        <p:txBody>
          <a:bodyPr>
            <a:normAutofit fontScale="90000"/>
          </a:bodyPr>
          <a:lstStyle/>
          <a:p>
            <a:pPr algn="l"/>
            <a:r>
              <a:rPr lang="en-US" dirty="0" smtClean="0"/>
              <a:t>Workflow Toolkit</a:t>
            </a:r>
            <a:endParaRPr lang="en-US" dirty="0"/>
          </a:p>
        </p:txBody>
      </p:sp>
      <p:sp>
        <p:nvSpPr>
          <p:cNvPr id="3" name="TextBox 2"/>
          <p:cNvSpPr txBox="1"/>
          <p:nvPr/>
        </p:nvSpPr>
        <p:spPr>
          <a:xfrm>
            <a:off x="152400" y="1295400"/>
            <a:ext cx="5715000" cy="3477875"/>
          </a:xfrm>
          <a:prstGeom prst="rect">
            <a:avLst/>
          </a:prstGeom>
          <a:noFill/>
        </p:spPr>
        <p:txBody>
          <a:bodyPr wrap="square" rtlCol="0">
            <a:spAutoFit/>
          </a:bodyPr>
          <a:lstStyle/>
          <a:p>
            <a:r>
              <a:rPr lang="en-US" sz="3600" b="1" dirty="0" smtClean="0"/>
              <a:t>What is it?</a:t>
            </a:r>
          </a:p>
          <a:p>
            <a:pPr lvl="1">
              <a:buFont typeface="Arial" pitchFamily="34" charset="0"/>
              <a:buChar char="•"/>
            </a:pPr>
            <a:endParaRPr lang="en-US" sz="1400" dirty="0" smtClean="0"/>
          </a:p>
          <a:p>
            <a:r>
              <a:rPr lang="en-US" sz="2000" b="1" dirty="0"/>
              <a:t>C</a:t>
            </a:r>
            <a:r>
              <a:rPr lang="en-US" sz="2000" b="1" dirty="0" smtClean="0"/>
              <a:t>ollection of documentation to improve workflow</a:t>
            </a:r>
          </a:p>
          <a:p>
            <a:pPr marL="457200" indent="-457200">
              <a:lnSpc>
                <a:spcPct val="150000"/>
              </a:lnSpc>
              <a:buFont typeface="Arial" pitchFamily="34" charset="0"/>
              <a:buChar char="•"/>
            </a:pPr>
            <a:r>
              <a:rPr lang="en-US" sz="2000" dirty="0" err="1" smtClean="0"/>
              <a:t>ILLiad</a:t>
            </a:r>
            <a:r>
              <a:rPr lang="en-US" sz="2000" dirty="0" smtClean="0"/>
              <a:t> Settings &amp; Templates</a:t>
            </a:r>
          </a:p>
          <a:p>
            <a:pPr marL="457200" indent="-457200">
              <a:lnSpc>
                <a:spcPct val="150000"/>
              </a:lnSpc>
              <a:buFont typeface="Arial" pitchFamily="34" charset="0"/>
              <a:buChar char="•"/>
            </a:pPr>
            <a:r>
              <a:rPr lang="en-US" sz="2000" dirty="0" smtClean="0"/>
              <a:t>Best Practices &amp; Techniques</a:t>
            </a:r>
          </a:p>
          <a:p>
            <a:pPr marL="457200" indent="-457200">
              <a:lnSpc>
                <a:spcPct val="150000"/>
              </a:lnSpc>
              <a:buFont typeface="Arial" pitchFamily="34" charset="0"/>
              <a:buChar char="•"/>
            </a:pPr>
            <a:r>
              <a:rPr lang="en-US" sz="2000" dirty="0" smtClean="0"/>
              <a:t>Email.txt files &amp; Word Templates</a:t>
            </a:r>
          </a:p>
          <a:p>
            <a:pPr marL="457200" indent="-457200">
              <a:lnSpc>
                <a:spcPct val="150000"/>
              </a:lnSpc>
              <a:buFont typeface="Arial" pitchFamily="34" charset="0"/>
              <a:buChar char="•"/>
            </a:pPr>
            <a:r>
              <a:rPr lang="en-US" sz="2000" dirty="0" smtClean="0"/>
              <a:t>Version 1 is a download of useful files today </a:t>
            </a:r>
          </a:p>
          <a:p>
            <a:pPr marL="457200" indent="-457200">
              <a:lnSpc>
                <a:spcPct val="150000"/>
              </a:lnSpc>
              <a:buFont typeface="Arial" pitchFamily="34" charset="0"/>
              <a:buChar char="•"/>
            </a:pPr>
            <a:r>
              <a:rPr lang="en-US" sz="2000" dirty="0" smtClean="0"/>
              <a:t>Version 2 will be a wiki with dynamic tutorials</a:t>
            </a:r>
          </a:p>
        </p:txBody>
      </p:sp>
      <p:pic>
        <p:nvPicPr>
          <p:cNvPr id="43010" name="Picture 2"/>
          <p:cNvPicPr>
            <a:picLocks noChangeAspect="1" noChangeArrowheads="1"/>
          </p:cNvPicPr>
          <p:nvPr/>
        </p:nvPicPr>
        <p:blipFill>
          <a:blip r:embed="rId3"/>
          <a:srcRect/>
          <a:stretch>
            <a:fillRect/>
          </a:stretch>
        </p:blipFill>
        <p:spPr bwMode="auto">
          <a:xfrm>
            <a:off x="5943600" y="152400"/>
            <a:ext cx="2667000" cy="2198767"/>
          </a:xfrm>
          <a:prstGeom prst="rect">
            <a:avLst/>
          </a:prstGeom>
          <a:noFill/>
          <a:ln w="9525">
            <a:solidFill>
              <a:schemeClr val="accent1"/>
            </a:solidFill>
            <a:miter lim="800000"/>
            <a:headEnd/>
            <a:tailEnd/>
          </a:ln>
        </p:spPr>
      </p:pic>
      <p:pic>
        <p:nvPicPr>
          <p:cNvPr id="43011" name="Picture 3"/>
          <p:cNvPicPr>
            <a:picLocks noChangeAspect="1" noChangeArrowheads="1"/>
          </p:cNvPicPr>
          <p:nvPr/>
        </p:nvPicPr>
        <p:blipFill>
          <a:blip r:embed="rId4"/>
          <a:srcRect/>
          <a:stretch>
            <a:fillRect/>
          </a:stretch>
        </p:blipFill>
        <p:spPr bwMode="auto">
          <a:xfrm>
            <a:off x="5575104" y="2590800"/>
            <a:ext cx="3492696" cy="3838575"/>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US" smtClean="0"/>
          </a:p>
        </p:txBody>
      </p:sp>
      <p:pic>
        <p:nvPicPr>
          <p:cNvPr id="23555" name="Picture 2"/>
          <p:cNvPicPr>
            <a:picLocks noChangeAspect="1" noChangeArrowheads="1"/>
          </p:cNvPicPr>
          <p:nvPr/>
        </p:nvPicPr>
        <p:blipFill>
          <a:blip r:embed="rId3"/>
          <a:srcRect/>
          <a:stretch>
            <a:fillRect/>
          </a:stretch>
        </p:blipFill>
        <p:spPr bwMode="auto">
          <a:xfrm>
            <a:off x="0" y="0"/>
            <a:ext cx="9590088" cy="6904038"/>
          </a:xfrm>
          <a:prstGeom prst="rect">
            <a:avLst/>
          </a:prstGeom>
          <a:noFill/>
          <a:ln w="9525">
            <a:noFill/>
            <a:miter lim="800000"/>
            <a:headEnd/>
            <a:tailEnd/>
          </a:ln>
        </p:spPr>
      </p:pic>
      <p:sp>
        <p:nvSpPr>
          <p:cNvPr id="7" name="Down Arrow Callout 6"/>
          <p:cNvSpPr/>
          <p:nvPr/>
        </p:nvSpPr>
        <p:spPr>
          <a:xfrm rot="16946304" flipV="1">
            <a:off x="3677195" y="1954912"/>
            <a:ext cx="1419624" cy="2953726"/>
          </a:xfrm>
          <a:prstGeom prst="downArrowCallout">
            <a:avLst>
              <a:gd name="adj1" fmla="val 25000"/>
              <a:gd name="adj2" fmla="val 25000"/>
              <a:gd name="adj3" fmla="val 25000"/>
              <a:gd name="adj4" fmla="val 77007"/>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vert270" anchor="ctr" anchorCtr="1"/>
          <a:lstStyle/>
          <a:p>
            <a:pPr rtl="0" fontAlgn="base">
              <a:spcBef>
                <a:spcPct val="0"/>
              </a:spcBef>
              <a:spcAft>
                <a:spcPct val="0"/>
              </a:spcAft>
              <a:defRPr/>
            </a:pPr>
            <a:r>
              <a:rPr lang="en-US" kern="1200" dirty="0">
                <a:solidFill>
                  <a:prstClr val="black"/>
                </a:solidFill>
                <a:latin typeface="Calibri"/>
                <a:ea typeface="+mn-ea"/>
                <a:cs typeface="+mn-cs"/>
              </a:rPr>
              <a:t> Create text file </a:t>
            </a:r>
            <a:r>
              <a:rPr lang="en-US" kern="1200" dirty="0" smtClean="0">
                <a:solidFill>
                  <a:prstClr val="black"/>
                </a:solidFill>
                <a:latin typeface="Calibri"/>
                <a:ea typeface="+mn-ea"/>
                <a:cs typeface="+mn-cs"/>
              </a:rPr>
              <a:t>for this email routing.</a:t>
            </a:r>
            <a:endParaRPr lang="en-US" kern="1200" dirty="0">
              <a:solidFill>
                <a:prstClr val="black"/>
              </a:solidFill>
              <a:latin typeface="Calibri"/>
              <a:ea typeface="+mn-ea"/>
              <a:cs typeface="+mn-cs"/>
            </a:endParaRPr>
          </a:p>
          <a:p>
            <a:pPr rtl="0" fontAlgn="base">
              <a:spcBef>
                <a:spcPct val="0"/>
              </a:spcBef>
              <a:spcAft>
                <a:spcPct val="0"/>
              </a:spcAft>
              <a:defRPr/>
            </a:pPr>
            <a:r>
              <a:rPr lang="en-US" kern="1200" dirty="0">
                <a:solidFill>
                  <a:prstClr val="black"/>
                </a:solidFill>
                <a:latin typeface="Calibri"/>
                <a:ea typeface="+mn-ea"/>
                <a:cs typeface="+mn-cs"/>
              </a:rPr>
              <a:t>(</a:t>
            </a:r>
            <a:r>
              <a:rPr lang="en-US" sz="1400" kern="1200" dirty="0">
                <a:solidFill>
                  <a:prstClr val="black"/>
                </a:solidFill>
                <a:latin typeface="Calibri"/>
                <a:ea typeface="+mn-ea"/>
                <a:cs typeface="+mn-cs"/>
              </a:rPr>
              <a:t>refer to  Email Routing in Workflow toolkit)  </a:t>
            </a:r>
            <a:endParaRPr lang="en-US" sz="1400" b="1" kern="1200" dirty="0">
              <a:solidFill>
                <a:prstClr val="black"/>
              </a:solidFill>
              <a:latin typeface="Calibri"/>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smtClean="0"/>
          </a:p>
        </p:txBody>
      </p:sp>
      <p:pic>
        <p:nvPicPr>
          <p:cNvPr id="24579" name="Picture 2"/>
          <p:cNvPicPr>
            <a:picLocks noChangeAspect="1" noChangeArrowheads="1"/>
          </p:cNvPicPr>
          <p:nvPr/>
        </p:nvPicPr>
        <p:blipFill>
          <a:blip r:embed="rId3"/>
          <a:srcRect/>
          <a:stretch>
            <a:fillRect/>
          </a:stretch>
        </p:blipFill>
        <p:spPr bwMode="auto">
          <a:xfrm>
            <a:off x="0" y="0"/>
            <a:ext cx="9523413" cy="7132638"/>
          </a:xfrm>
          <a:prstGeom prst="rect">
            <a:avLst/>
          </a:prstGeom>
          <a:noFill/>
          <a:ln w="9525">
            <a:noFill/>
            <a:miter lim="800000"/>
            <a:headEnd/>
            <a:tailEnd/>
          </a:ln>
        </p:spPr>
      </p:pic>
      <p:sp>
        <p:nvSpPr>
          <p:cNvPr id="7" name="Down Arrow Callout 6"/>
          <p:cNvSpPr/>
          <p:nvPr/>
        </p:nvSpPr>
        <p:spPr>
          <a:xfrm rot="17321803" flipV="1">
            <a:off x="6123857" y="2009026"/>
            <a:ext cx="697291" cy="3133227"/>
          </a:xfrm>
          <a:prstGeom prst="downArrowCallout">
            <a:avLst>
              <a:gd name="adj1" fmla="val 25000"/>
              <a:gd name="adj2" fmla="val 25000"/>
              <a:gd name="adj3" fmla="val 25000"/>
              <a:gd name="adj4" fmla="val 76937"/>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vert270" anchor="ctr" anchorCtr="1"/>
          <a:lstStyle/>
          <a:p>
            <a:pPr rtl="0" fontAlgn="base">
              <a:spcBef>
                <a:spcPct val="0"/>
              </a:spcBef>
              <a:spcAft>
                <a:spcPct val="0"/>
              </a:spcAft>
              <a:defRPr/>
            </a:pPr>
            <a:r>
              <a:rPr lang="en-US" kern="1200" dirty="0">
                <a:solidFill>
                  <a:prstClr val="black"/>
                </a:solidFill>
                <a:latin typeface="Calibri"/>
                <a:ea typeface="+mn-ea"/>
                <a:cs typeface="+mn-cs"/>
              </a:rPr>
              <a:t> </a:t>
            </a:r>
            <a:r>
              <a:rPr lang="en-US" b="1" kern="1200" dirty="0">
                <a:solidFill>
                  <a:prstClr val="black"/>
                </a:solidFill>
                <a:latin typeface="Calibri"/>
                <a:ea typeface="+mn-ea"/>
                <a:cs typeface="+mn-cs"/>
              </a:rPr>
              <a:t>Create  email </a:t>
            </a:r>
            <a:r>
              <a:rPr lang="en-US" b="1" kern="1200" dirty="0" smtClean="0">
                <a:solidFill>
                  <a:prstClr val="black"/>
                </a:solidFill>
                <a:latin typeface="Calibri"/>
                <a:ea typeface="+mn-ea"/>
                <a:cs typeface="+mn-cs"/>
              </a:rPr>
              <a:t>routing</a:t>
            </a:r>
            <a:endParaRPr lang="en-US" b="1" kern="1200" dirty="0">
              <a:solidFill>
                <a:prstClr val="black"/>
              </a:solidFill>
              <a:latin typeface="Calibri"/>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srcRect/>
          <a:stretch>
            <a:fillRect/>
          </a:stretch>
        </p:blipFill>
        <p:spPr bwMode="auto">
          <a:xfrm>
            <a:off x="766763" y="628650"/>
            <a:ext cx="7608887" cy="5600700"/>
          </a:xfrm>
          <a:prstGeom prst="rect">
            <a:avLst/>
          </a:prstGeom>
          <a:noFill/>
          <a:ln w="9525">
            <a:noFill/>
            <a:miter lim="800000"/>
            <a:headEnd/>
            <a:tailEnd/>
          </a:ln>
        </p:spPr>
      </p:pic>
      <p:sp>
        <p:nvSpPr>
          <p:cNvPr id="5" name="Down Arrow Callout 4"/>
          <p:cNvSpPr/>
          <p:nvPr/>
        </p:nvSpPr>
        <p:spPr>
          <a:xfrm rot="20570584" flipH="1">
            <a:off x="2892357" y="2230470"/>
            <a:ext cx="2710929" cy="2453470"/>
          </a:xfrm>
          <a:prstGeom prst="downArrowCallou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horz" anchor="ctr" anchorCtr="1"/>
          <a:lstStyle/>
          <a:p>
            <a:pPr rtl="0" fontAlgn="base">
              <a:spcBef>
                <a:spcPct val="0"/>
              </a:spcBef>
              <a:spcAft>
                <a:spcPct val="0"/>
              </a:spcAft>
              <a:defRPr/>
            </a:pPr>
            <a:r>
              <a:rPr lang="en-US" b="1" kern="1200" dirty="0" smtClean="0">
                <a:solidFill>
                  <a:prstClr val="black"/>
                </a:solidFill>
                <a:latin typeface="Calibri"/>
                <a:ea typeface="+mn-ea"/>
                <a:cs typeface="+mn-cs"/>
              </a:rPr>
              <a:t>Create  </a:t>
            </a:r>
            <a:r>
              <a:rPr lang="en-US" b="1" kern="1200" dirty="0">
                <a:solidFill>
                  <a:prstClr val="black"/>
                </a:solidFill>
                <a:latin typeface="Calibri"/>
                <a:ea typeface="+mn-ea"/>
                <a:cs typeface="+mn-cs"/>
              </a:rPr>
              <a:t>email  routing rule </a:t>
            </a:r>
          </a:p>
          <a:p>
            <a:pPr rtl="0" fontAlgn="base">
              <a:spcBef>
                <a:spcPct val="0"/>
              </a:spcBef>
              <a:spcAft>
                <a:spcPct val="0"/>
              </a:spcAft>
              <a:defRPr/>
            </a:pPr>
            <a:r>
              <a:rPr lang="en-US" kern="1200" dirty="0">
                <a:solidFill>
                  <a:prstClr val="black"/>
                </a:solidFill>
                <a:latin typeface="Calibri"/>
                <a:ea typeface="+mn-ea"/>
                <a:cs typeface="+mn-cs"/>
              </a:rPr>
              <a:t>(</a:t>
            </a:r>
            <a:r>
              <a:rPr lang="en-US" sz="1400" kern="1200" dirty="0">
                <a:solidFill>
                  <a:prstClr val="black"/>
                </a:solidFill>
                <a:latin typeface="Calibri"/>
                <a:ea typeface="+mn-ea"/>
                <a:cs typeface="+mn-cs"/>
              </a:rPr>
              <a:t>For  additional help – Refer to Toolkit and/or </a:t>
            </a:r>
            <a:r>
              <a:rPr lang="en-US" sz="1400" kern="1200" dirty="0" err="1">
                <a:solidFill>
                  <a:prstClr val="black"/>
                </a:solidFill>
                <a:latin typeface="Calibri"/>
                <a:ea typeface="+mn-ea"/>
                <a:cs typeface="+mn-cs"/>
              </a:rPr>
              <a:t>ILLiad</a:t>
            </a:r>
            <a:r>
              <a:rPr lang="en-US" sz="1400" kern="1200" dirty="0">
                <a:solidFill>
                  <a:prstClr val="black"/>
                </a:solidFill>
                <a:latin typeface="Calibri"/>
                <a:ea typeface="+mn-ea"/>
                <a:cs typeface="+mn-cs"/>
              </a:rPr>
              <a:t> Knowledge </a:t>
            </a:r>
            <a:r>
              <a:rPr lang="en-US" sz="1400" kern="1200" dirty="0" smtClean="0">
                <a:solidFill>
                  <a:prstClr val="black"/>
                </a:solidFill>
                <a:latin typeface="Calibri"/>
                <a:ea typeface="+mn-ea"/>
                <a:cs typeface="+mn-cs"/>
              </a:rPr>
              <a:t>Base:</a:t>
            </a:r>
          </a:p>
          <a:p>
            <a:pPr rtl="0" fontAlgn="base">
              <a:spcBef>
                <a:spcPct val="0"/>
              </a:spcBef>
              <a:spcAft>
                <a:spcPct val="0"/>
              </a:spcAft>
              <a:defRPr/>
            </a:pPr>
            <a:r>
              <a:rPr lang="en-US" sz="1400" kern="1200" dirty="0" smtClean="0">
                <a:solidFill>
                  <a:prstClr val="black"/>
                </a:solidFill>
                <a:latin typeface="Calibri"/>
                <a:ea typeface="+mn-ea"/>
                <a:cs typeface="+mn-cs"/>
                <a:hlinkClick r:id="rId4"/>
              </a:rPr>
              <a:t>http</a:t>
            </a:r>
            <a:r>
              <a:rPr lang="en-US" sz="1400" kern="1200" dirty="0">
                <a:solidFill>
                  <a:prstClr val="black"/>
                </a:solidFill>
                <a:latin typeface="Calibri"/>
                <a:ea typeface="+mn-ea"/>
                <a:cs typeface="+mn-cs"/>
                <a:hlinkClick r:id="rId4"/>
              </a:rPr>
              <a:t>://www.atlas-sys.com/kb</a:t>
            </a:r>
            <a:r>
              <a:rPr lang="en-US" sz="1400" b="1" kern="1200" dirty="0">
                <a:solidFill>
                  <a:prstClr val="black"/>
                </a:solidFill>
                <a:latin typeface="Calibri"/>
                <a:ea typeface="+mn-ea"/>
                <a:cs typeface="+mn-cs"/>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077200" cy="609600"/>
          </a:xfrm>
        </p:spPr>
        <p:txBody>
          <a:bodyPr/>
          <a:lstStyle/>
          <a:p>
            <a:r>
              <a:rPr lang="en-US" sz="2400" smtClean="0"/>
              <a:t>Reminder - there are 3 pieces that need to be in place before using the new email routing</a:t>
            </a:r>
          </a:p>
        </p:txBody>
      </p:sp>
      <p:graphicFrame>
        <p:nvGraphicFramePr>
          <p:cNvPr id="5" name="Diagram 4"/>
          <p:cNvGraphicFramePr/>
          <p:nvPr/>
        </p:nvGraphicFramePr>
        <p:xfrm>
          <a:off x="228600" y="990600"/>
          <a:ext cx="8686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761999"/>
          </a:xfrm>
        </p:spPr>
        <p:txBody>
          <a:bodyPr>
            <a:normAutofit/>
          </a:bodyPr>
          <a:lstStyle/>
          <a:p>
            <a:r>
              <a:rPr lang="en-US" sz="2800" dirty="0" smtClean="0"/>
              <a:t>Workflow Toolkit Chapter 2 – Borrowing</a:t>
            </a:r>
            <a:endParaRPr lang="en-US" sz="2800" dirty="0"/>
          </a:p>
        </p:txBody>
      </p:sp>
      <p:pic>
        <p:nvPicPr>
          <p:cNvPr id="35841" name="Picture 1"/>
          <p:cNvPicPr>
            <a:picLocks noChangeAspect="1" noChangeArrowheads="1"/>
          </p:cNvPicPr>
          <p:nvPr/>
        </p:nvPicPr>
        <p:blipFill>
          <a:blip r:embed="rId3"/>
          <a:srcRect/>
          <a:stretch>
            <a:fillRect/>
          </a:stretch>
        </p:blipFill>
        <p:spPr bwMode="auto">
          <a:xfrm>
            <a:off x="1116001" y="685800"/>
            <a:ext cx="6656399" cy="6172200"/>
          </a:xfrm>
          <a:prstGeom prst="rect">
            <a:avLst/>
          </a:prstGeom>
          <a:noFill/>
          <a:ln w="9525">
            <a:noFill/>
            <a:miter lim="800000"/>
            <a:headEnd/>
            <a:tailEnd/>
          </a:ln>
          <a:effectLst/>
        </p:spPr>
      </p:pic>
      <p:pic>
        <p:nvPicPr>
          <p:cNvPr id="35842" name="Picture 2"/>
          <p:cNvPicPr>
            <a:picLocks noChangeAspect="1" noChangeArrowheads="1"/>
          </p:cNvPicPr>
          <p:nvPr/>
        </p:nvPicPr>
        <p:blipFill>
          <a:blip r:embed="rId4"/>
          <a:srcRect/>
          <a:stretch>
            <a:fillRect/>
          </a:stretch>
        </p:blipFill>
        <p:spPr bwMode="auto">
          <a:xfrm>
            <a:off x="-83259" y="1981200"/>
            <a:ext cx="9227260" cy="2324100"/>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xit" presetSubtype="0" fill="hold" nodeType="afterEffect">
                                  <p:stCondLst>
                                    <p:cond delay="0"/>
                                  </p:stCondLst>
                                  <p:childTnLst>
                                    <p:animEffect transition="out" filter="dissolve">
                                      <p:cBhvr>
                                        <p:cTn id="11" dur="500"/>
                                        <p:tgtEl>
                                          <p:spTgt spid="35841"/>
                                        </p:tgtEl>
                                      </p:cBhvr>
                                    </p:animEffect>
                                    <p:set>
                                      <p:cBhvr>
                                        <p:cTn id="12" dur="1" fill="hold">
                                          <p:stCondLst>
                                            <p:cond delay="499"/>
                                          </p:stCondLst>
                                        </p:cTn>
                                        <p:tgtEl>
                                          <p:spTgt spid="358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761999"/>
          </a:xfrm>
        </p:spPr>
        <p:txBody>
          <a:bodyPr>
            <a:normAutofit/>
          </a:bodyPr>
          <a:lstStyle/>
          <a:p>
            <a:endParaRPr lang="en-US" sz="2800" dirty="0"/>
          </a:p>
        </p:txBody>
      </p:sp>
      <p:pic>
        <p:nvPicPr>
          <p:cNvPr id="83970" name="Picture 2"/>
          <p:cNvPicPr>
            <a:picLocks noChangeAspect="1" noChangeArrowheads="1"/>
          </p:cNvPicPr>
          <p:nvPr/>
        </p:nvPicPr>
        <p:blipFill>
          <a:blip r:embed="rId3"/>
          <a:srcRect/>
          <a:stretch>
            <a:fillRect/>
          </a:stretch>
        </p:blipFill>
        <p:spPr bwMode="auto">
          <a:xfrm>
            <a:off x="0" y="45330"/>
            <a:ext cx="5905500" cy="6812670"/>
          </a:xfrm>
          <a:prstGeom prst="rect">
            <a:avLst/>
          </a:prstGeom>
          <a:noFill/>
          <a:ln w="9525">
            <a:solidFill>
              <a:schemeClr val="accent1"/>
            </a:solidFill>
            <a:miter lim="800000"/>
            <a:headEnd/>
            <a:tailEnd/>
          </a:ln>
          <a:effectLst/>
        </p:spPr>
      </p:pic>
      <p:pic>
        <p:nvPicPr>
          <p:cNvPr id="83971" name="Picture 3"/>
          <p:cNvPicPr>
            <a:picLocks noChangeAspect="1" noChangeArrowheads="1"/>
          </p:cNvPicPr>
          <p:nvPr/>
        </p:nvPicPr>
        <p:blipFill>
          <a:blip r:embed="rId4"/>
          <a:srcRect/>
          <a:stretch>
            <a:fillRect/>
          </a:stretch>
        </p:blipFill>
        <p:spPr bwMode="auto">
          <a:xfrm>
            <a:off x="2696538" y="0"/>
            <a:ext cx="6447462" cy="6858000"/>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3971"/>
                                        </p:tgtEl>
                                        <p:attrNameLst>
                                          <p:attrName>style.visibility</p:attrName>
                                        </p:attrNameLst>
                                      </p:cBhvr>
                                      <p:to>
                                        <p:strVal val="visible"/>
                                      </p:to>
                                    </p:set>
                                    <p:anim calcmode="lin" valueType="num">
                                      <p:cBhvr additive="base">
                                        <p:cTn id="7" dur="500" fill="hold"/>
                                        <p:tgtEl>
                                          <p:spTgt spid="83971"/>
                                        </p:tgtEl>
                                        <p:attrNameLst>
                                          <p:attrName>ppt_x</p:attrName>
                                        </p:attrNameLst>
                                      </p:cBhvr>
                                      <p:tavLst>
                                        <p:tav tm="0">
                                          <p:val>
                                            <p:strVal val="1+#ppt_w/2"/>
                                          </p:val>
                                        </p:tav>
                                        <p:tav tm="100000">
                                          <p:val>
                                            <p:strVal val="#ppt_x"/>
                                          </p:val>
                                        </p:tav>
                                      </p:tavLst>
                                    </p:anim>
                                    <p:anim calcmode="lin" valueType="num">
                                      <p:cBhvr additive="base">
                                        <p:cTn id="8" dur="500" fill="hold"/>
                                        <p:tgtEl>
                                          <p:spTgt spid="839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839200" cy="761999"/>
          </a:xfrm>
        </p:spPr>
        <p:txBody>
          <a:bodyPr>
            <a:normAutofit fontScale="90000"/>
          </a:bodyPr>
          <a:lstStyle/>
          <a:p>
            <a:r>
              <a:rPr lang="en-US" sz="2800" dirty="0" smtClean="0"/>
              <a:t>Workflow Toolkit Chapter 3 – Custom Holdings &amp; Direct Request</a:t>
            </a:r>
            <a:endParaRPr lang="en-US" sz="2800" dirty="0"/>
          </a:p>
        </p:txBody>
      </p:sp>
      <p:pic>
        <p:nvPicPr>
          <p:cNvPr id="84994" name="Picture 2"/>
          <p:cNvPicPr>
            <a:picLocks noChangeAspect="1" noChangeArrowheads="1"/>
          </p:cNvPicPr>
          <p:nvPr/>
        </p:nvPicPr>
        <p:blipFill>
          <a:blip r:embed="rId3"/>
          <a:srcRect/>
          <a:stretch>
            <a:fillRect/>
          </a:stretch>
        </p:blipFill>
        <p:spPr bwMode="auto">
          <a:xfrm>
            <a:off x="152400" y="688273"/>
            <a:ext cx="8915400" cy="5291361"/>
          </a:xfrm>
          <a:prstGeom prst="rect">
            <a:avLst/>
          </a:prstGeom>
          <a:noFill/>
          <a:ln w="9525">
            <a:noFill/>
            <a:miter lim="800000"/>
            <a:headEnd/>
            <a:tailEnd/>
          </a:ln>
          <a:effectLst/>
        </p:spPr>
      </p:pic>
      <p:pic>
        <p:nvPicPr>
          <p:cNvPr id="84995" name="Picture 3"/>
          <p:cNvPicPr>
            <a:picLocks noChangeAspect="1" noChangeArrowheads="1"/>
          </p:cNvPicPr>
          <p:nvPr/>
        </p:nvPicPr>
        <p:blipFill>
          <a:blip r:embed="rId4"/>
          <a:srcRect/>
          <a:stretch>
            <a:fillRect/>
          </a:stretch>
        </p:blipFill>
        <p:spPr bwMode="auto">
          <a:xfrm>
            <a:off x="2259013" y="640076"/>
            <a:ext cx="5665787" cy="6217924"/>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additive="base">
                                        <p:cTn id="7" dur="500" fill="hold"/>
                                        <p:tgtEl>
                                          <p:spTgt spid="84995"/>
                                        </p:tgtEl>
                                        <p:attrNameLst>
                                          <p:attrName>ppt_x</p:attrName>
                                        </p:attrNameLst>
                                      </p:cBhvr>
                                      <p:tavLst>
                                        <p:tav tm="0">
                                          <p:val>
                                            <p:strVal val="#ppt_x"/>
                                          </p:val>
                                        </p:tav>
                                        <p:tav tm="100000">
                                          <p:val>
                                            <p:strVal val="#ppt_x"/>
                                          </p:val>
                                        </p:tav>
                                      </p:tavLst>
                                    </p:anim>
                                    <p:anim calcmode="lin" valueType="num">
                                      <p:cBhvr additive="base">
                                        <p:cTn id="8" dur="500" fill="hold"/>
                                        <p:tgtEl>
                                          <p:spTgt spid="84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761999"/>
          </a:xfrm>
        </p:spPr>
        <p:txBody>
          <a:bodyPr>
            <a:normAutofit/>
          </a:bodyPr>
          <a:lstStyle/>
          <a:p>
            <a:r>
              <a:rPr lang="en-US" sz="3200" dirty="0" smtClean="0"/>
              <a:t>Workflow Toolkit Chapter 4 - Lending</a:t>
            </a:r>
            <a:endParaRPr lang="en-US" sz="3200" dirty="0"/>
          </a:p>
        </p:txBody>
      </p:sp>
      <p:pic>
        <p:nvPicPr>
          <p:cNvPr id="86018" name="Picture 2"/>
          <p:cNvPicPr>
            <a:picLocks noChangeAspect="1" noChangeArrowheads="1"/>
          </p:cNvPicPr>
          <p:nvPr/>
        </p:nvPicPr>
        <p:blipFill>
          <a:blip r:embed="rId3"/>
          <a:srcRect/>
          <a:stretch>
            <a:fillRect/>
          </a:stretch>
        </p:blipFill>
        <p:spPr bwMode="auto">
          <a:xfrm>
            <a:off x="0" y="990600"/>
            <a:ext cx="5381625" cy="5467350"/>
          </a:xfrm>
          <a:prstGeom prst="rect">
            <a:avLst/>
          </a:prstGeom>
          <a:noFill/>
          <a:ln w="9525">
            <a:solidFill>
              <a:schemeClr val="accent1"/>
            </a:solidFill>
            <a:miter lim="800000"/>
            <a:headEnd/>
            <a:tailEnd/>
          </a:ln>
          <a:effectLst/>
        </p:spPr>
      </p:pic>
      <p:pic>
        <p:nvPicPr>
          <p:cNvPr id="86019" name="Picture 3"/>
          <p:cNvPicPr>
            <a:picLocks noChangeAspect="1" noChangeArrowheads="1"/>
          </p:cNvPicPr>
          <p:nvPr/>
        </p:nvPicPr>
        <p:blipFill>
          <a:blip r:embed="rId4"/>
          <a:srcRect/>
          <a:stretch>
            <a:fillRect/>
          </a:stretch>
        </p:blipFill>
        <p:spPr bwMode="auto">
          <a:xfrm>
            <a:off x="1066800" y="744332"/>
            <a:ext cx="5097007" cy="6113668"/>
          </a:xfrm>
          <a:prstGeom prst="rect">
            <a:avLst/>
          </a:prstGeom>
          <a:noFill/>
          <a:ln w="9525">
            <a:solidFill>
              <a:schemeClr val="accent1"/>
            </a:solidFill>
            <a:miter lim="800000"/>
            <a:headEnd/>
            <a:tailEnd/>
          </a:ln>
          <a:effectLst/>
        </p:spPr>
      </p:pic>
      <p:pic>
        <p:nvPicPr>
          <p:cNvPr id="86020" name="Picture 4"/>
          <p:cNvPicPr>
            <a:picLocks noChangeAspect="1" noChangeArrowheads="1"/>
          </p:cNvPicPr>
          <p:nvPr/>
        </p:nvPicPr>
        <p:blipFill>
          <a:blip r:embed="rId5"/>
          <a:srcRect/>
          <a:stretch>
            <a:fillRect/>
          </a:stretch>
        </p:blipFill>
        <p:spPr bwMode="auto">
          <a:xfrm>
            <a:off x="2057400" y="762000"/>
            <a:ext cx="4971225" cy="6096000"/>
          </a:xfrm>
          <a:prstGeom prst="rect">
            <a:avLst/>
          </a:prstGeom>
          <a:noFill/>
          <a:ln w="9525">
            <a:solidFill>
              <a:schemeClr val="accent1"/>
            </a:solidFill>
            <a:miter lim="800000"/>
            <a:headEnd/>
            <a:tailEnd/>
          </a:ln>
          <a:effectLst/>
        </p:spPr>
      </p:pic>
      <p:pic>
        <p:nvPicPr>
          <p:cNvPr id="86021" name="Picture 5"/>
          <p:cNvPicPr>
            <a:picLocks noChangeAspect="1" noChangeArrowheads="1"/>
          </p:cNvPicPr>
          <p:nvPr/>
        </p:nvPicPr>
        <p:blipFill>
          <a:blip r:embed="rId6"/>
          <a:srcRect/>
          <a:stretch>
            <a:fillRect/>
          </a:stretch>
        </p:blipFill>
        <p:spPr bwMode="auto">
          <a:xfrm>
            <a:off x="3204365" y="762000"/>
            <a:ext cx="5937395" cy="6096000"/>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anim calcmode="lin" valueType="num">
                                      <p:cBhvr additive="base">
                                        <p:cTn id="7" dur="500" fill="hold"/>
                                        <p:tgtEl>
                                          <p:spTgt spid="86019"/>
                                        </p:tgtEl>
                                        <p:attrNameLst>
                                          <p:attrName>ppt_x</p:attrName>
                                        </p:attrNameLst>
                                      </p:cBhvr>
                                      <p:tavLst>
                                        <p:tav tm="0">
                                          <p:val>
                                            <p:strVal val="1+#ppt_w/2"/>
                                          </p:val>
                                        </p:tav>
                                        <p:tav tm="100000">
                                          <p:val>
                                            <p:strVal val="#ppt_x"/>
                                          </p:val>
                                        </p:tav>
                                      </p:tavLst>
                                    </p:anim>
                                    <p:anim calcmode="lin" valueType="num">
                                      <p:cBhvr additive="base">
                                        <p:cTn id="8" dur="500" fill="hold"/>
                                        <p:tgtEl>
                                          <p:spTgt spid="860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6020"/>
                                        </p:tgtEl>
                                        <p:attrNameLst>
                                          <p:attrName>style.visibility</p:attrName>
                                        </p:attrNameLst>
                                      </p:cBhvr>
                                      <p:to>
                                        <p:strVal val="visible"/>
                                      </p:to>
                                    </p:set>
                                    <p:anim calcmode="lin" valueType="num">
                                      <p:cBhvr additive="base">
                                        <p:cTn id="13" dur="500" fill="hold"/>
                                        <p:tgtEl>
                                          <p:spTgt spid="86020"/>
                                        </p:tgtEl>
                                        <p:attrNameLst>
                                          <p:attrName>ppt_x</p:attrName>
                                        </p:attrNameLst>
                                      </p:cBhvr>
                                      <p:tavLst>
                                        <p:tav tm="0">
                                          <p:val>
                                            <p:strVal val="1+#ppt_w/2"/>
                                          </p:val>
                                        </p:tav>
                                        <p:tav tm="100000">
                                          <p:val>
                                            <p:strVal val="#ppt_x"/>
                                          </p:val>
                                        </p:tav>
                                      </p:tavLst>
                                    </p:anim>
                                    <p:anim calcmode="lin" valueType="num">
                                      <p:cBhvr additive="base">
                                        <p:cTn id="14" dur="500" fill="hold"/>
                                        <p:tgtEl>
                                          <p:spTgt spid="860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6021"/>
                                        </p:tgtEl>
                                        <p:attrNameLst>
                                          <p:attrName>style.visibility</p:attrName>
                                        </p:attrNameLst>
                                      </p:cBhvr>
                                      <p:to>
                                        <p:strVal val="visible"/>
                                      </p:to>
                                    </p:set>
                                    <p:anim calcmode="lin" valueType="num">
                                      <p:cBhvr additive="base">
                                        <p:cTn id="19" dur="500" fill="hold"/>
                                        <p:tgtEl>
                                          <p:spTgt spid="86021"/>
                                        </p:tgtEl>
                                        <p:attrNameLst>
                                          <p:attrName>ppt_x</p:attrName>
                                        </p:attrNameLst>
                                      </p:cBhvr>
                                      <p:tavLst>
                                        <p:tav tm="0">
                                          <p:val>
                                            <p:strVal val="1+#ppt_w/2"/>
                                          </p:val>
                                        </p:tav>
                                        <p:tav tm="100000">
                                          <p:val>
                                            <p:strVal val="#ppt_x"/>
                                          </p:val>
                                        </p:tav>
                                      </p:tavLst>
                                    </p:anim>
                                    <p:anim calcmode="lin" valueType="num">
                                      <p:cBhvr additive="base">
                                        <p:cTn id="20" dur="500" fill="hold"/>
                                        <p:tgtEl>
                                          <p:spTgt spid="860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
            <a:ext cx="8686800" cy="609600"/>
          </a:xfrm>
        </p:spPr>
        <p:txBody>
          <a:bodyPr>
            <a:noAutofit/>
          </a:bodyPr>
          <a:lstStyle/>
          <a:p>
            <a:r>
              <a:rPr lang="en-US" sz="3200" dirty="0" smtClean="0"/>
              <a:t>Workflow Toolkit Chapter 5 – Document Delivery</a:t>
            </a:r>
            <a:endParaRPr lang="en-US" sz="3200" dirty="0"/>
          </a:p>
        </p:txBody>
      </p:sp>
      <p:pic>
        <p:nvPicPr>
          <p:cNvPr id="87042" name="Picture 2"/>
          <p:cNvPicPr>
            <a:picLocks noChangeAspect="1" noChangeArrowheads="1"/>
          </p:cNvPicPr>
          <p:nvPr/>
        </p:nvPicPr>
        <p:blipFill>
          <a:blip r:embed="rId3"/>
          <a:srcRect/>
          <a:stretch>
            <a:fillRect/>
          </a:stretch>
        </p:blipFill>
        <p:spPr bwMode="auto">
          <a:xfrm>
            <a:off x="1828800" y="533400"/>
            <a:ext cx="5263880" cy="6315075"/>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761999"/>
          </a:xfrm>
        </p:spPr>
        <p:txBody>
          <a:bodyPr>
            <a:noAutofit/>
          </a:bodyPr>
          <a:lstStyle/>
          <a:p>
            <a:r>
              <a:rPr lang="en-US" sz="2400" dirty="0" smtClean="0"/>
              <a:t>Workflow Toolkit – Word Templates</a:t>
            </a:r>
            <a:r>
              <a:rPr lang="en-US" sz="3200" dirty="0" smtClean="0"/>
              <a:t/>
            </a:r>
            <a:br>
              <a:rPr lang="en-US" sz="3200" dirty="0" smtClean="0"/>
            </a:br>
            <a:r>
              <a:rPr lang="en-US" sz="2400" dirty="0" smtClean="0"/>
              <a:t>(See chapters: Borrowing, Lending, Document Delivery)</a:t>
            </a:r>
            <a:endParaRPr lang="en-US" sz="2400" dirty="0"/>
          </a:p>
        </p:txBody>
      </p:sp>
      <p:sp>
        <p:nvSpPr>
          <p:cNvPr id="3" name="Rectangle 2"/>
          <p:cNvSpPr/>
          <p:nvPr/>
        </p:nvSpPr>
        <p:spPr>
          <a:xfrm>
            <a:off x="0" y="914400"/>
            <a:ext cx="2074991" cy="369332"/>
          </a:xfrm>
          <a:prstGeom prst="rect">
            <a:avLst/>
          </a:prstGeom>
        </p:spPr>
        <p:txBody>
          <a:bodyPr wrap="none">
            <a:spAutoFit/>
          </a:bodyPr>
          <a:lstStyle/>
          <a:p>
            <a:pPr algn="ctr"/>
            <a:r>
              <a:rPr lang="en-US" b="1" dirty="0" err="1" smtClean="0"/>
              <a:t>BorrowingLoanSlips</a:t>
            </a:r>
            <a:endParaRPr lang="en-US" b="1" dirty="0"/>
          </a:p>
        </p:txBody>
      </p:sp>
      <p:pic>
        <p:nvPicPr>
          <p:cNvPr id="4" name="Picture 2"/>
          <p:cNvPicPr>
            <a:picLocks noChangeAspect="1" noChangeArrowheads="1"/>
          </p:cNvPicPr>
          <p:nvPr/>
        </p:nvPicPr>
        <p:blipFill>
          <a:blip r:embed="rId3"/>
          <a:srcRect/>
          <a:stretch>
            <a:fillRect/>
          </a:stretch>
        </p:blipFill>
        <p:spPr bwMode="auto">
          <a:xfrm>
            <a:off x="2133600" y="778171"/>
            <a:ext cx="4953000" cy="6003629"/>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761999"/>
          </a:xfrm>
        </p:spPr>
        <p:txBody>
          <a:bodyPr>
            <a:normAutofit fontScale="90000"/>
          </a:bodyPr>
          <a:lstStyle/>
          <a:p>
            <a:r>
              <a:rPr lang="en-US" dirty="0" smtClean="0"/>
              <a:t>Workflow Toolkit</a:t>
            </a:r>
            <a:endParaRPr lang="en-US" dirty="0"/>
          </a:p>
        </p:txBody>
      </p:sp>
      <p:sp>
        <p:nvSpPr>
          <p:cNvPr id="4" name="Rectangle 3"/>
          <p:cNvSpPr/>
          <p:nvPr/>
        </p:nvSpPr>
        <p:spPr>
          <a:xfrm>
            <a:off x="304800" y="609600"/>
            <a:ext cx="8534400" cy="3046988"/>
          </a:xfrm>
          <a:prstGeom prst="rect">
            <a:avLst/>
          </a:prstGeom>
        </p:spPr>
        <p:txBody>
          <a:bodyPr wrap="square">
            <a:spAutoFit/>
          </a:bodyPr>
          <a:lstStyle/>
          <a:p>
            <a:r>
              <a:rPr lang="en-US" sz="2400" i="1" dirty="0" smtClean="0"/>
              <a:t>Requirements before we start…</a:t>
            </a:r>
          </a:p>
          <a:p>
            <a:pPr marL="514350" indent="-514350">
              <a:buFont typeface="Arial" pitchFamily="34" charset="0"/>
              <a:buChar char="•"/>
            </a:pPr>
            <a:r>
              <a:rPr lang="en-US" sz="2400" dirty="0" smtClean="0"/>
              <a:t>In order to implement most of these, you need access to the </a:t>
            </a:r>
            <a:r>
              <a:rPr lang="en-US" sz="2400" dirty="0" err="1" smtClean="0"/>
              <a:t>ILLiad’s</a:t>
            </a:r>
            <a:r>
              <a:rPr lang="en-US" sz="2400" dirty="0" smtClean="0"/>
              <a:t> customization manager, and write access to your server’s Email, Print, and PDF or </a:t>
            </a:r>
            <a:r>
              <a:rPr lang="en-US" sz="2400" dirty="0" err="1" smtClean="0"/>
              <a:t>Elec</a:t>
            </a:r>
            <a:r>
              <a:rPr lang="en-US" sz="2400" dirty="0" smtClean="0"/>
              <a:t> Del Folders.</a:t>
            </a:r>
          </a:p>
          <a:p>
            <a:pPr marL="514350" indent="-514350">
              <a:buFont typeface="Arial" pitchFamily="34" charset="0"/>
              <a:buChar char="•"/>
            </a:pPr>
            <a:r>
              <a:rPr lang="en-US" sz="2400" dirty="0" smtClean="0"/>
              <a:t>Most of the files in the Workflow Toolkit use </a:t>
            </a:r>
            <a:r>
              <a:rPr lang="en-US" sz="2400" dirty="0" err="1" smtClean="0"/>
              <a:t>ILLiad</a:t>
            </a:r>
            <a:r>
              <a:rPr lang="en-US" sz="2400" dirty="0" smtClean="0"/>
              <a:t> </a:t>
            </a:r>
            <a:r>
              <a:rPr lang="en-US" sz="2400" b="1" dirty="0" smtClean="0"/>
              <a:t>Local Info </a:t>
            </a:r>
            <a:r>
              <a:rPr lang="en-US" sz="2400" dirty="0" smtClean="0"/>
              <a:t>values and don’t require editing, but some of the illustrations for email routings require local emails, etc., so configure those to your own needs.</a:t>
            </a:r>
          </a:p>
        </p:txBody>
      </p:sp>
      <p:pic>
        <p:nvPicPr>
          <p:cNvPr id="5" name="Picture 3"/>
          <p:cNvPicPr>
            <a:picLocks noChangeAspect="1" noChangeArrowheads="1"/>
          </p:cNvPicPr>
          <p:nvPr/>
        </p:nvPicPr>
        <p:blipFill>
          <a:blip r:embed="rId3"/>
          <a:srcRect/>
          <a:stretch>
            <a:fillRect/>
          </a:stretch>
        </p:blipFill>
        <p:spPr bwMode="auto">
          <a:xfrm>
            <a:off x="762000" y="3924300"/>
            <a:ext cx="609600" cy="647700"/>
          </a:xfrm>
          <a:prstGeom prst="rect">
            <a:avLst/>
          </a:prstGeom>
          <a:noFill/>
          <a:ln w="9525">
            <a:noFill/>
            <a:miter lim="800000"/>
            <a:headEnd/>
            <a:tailEnd/>
          </a:ln>
          <a:effectLst/>
        </p:spPr>
      </p:pic>
      <p:pic>
        <p:nvPicPr>
          <p:cNvPr id="6" name="Picture 4"/>
          <p:cNvPicPr>
            <a:picLocks noChangeAspect="1" noChangeArrowheads="1"/>
          </p:cNvPicPr>
          <p:nvPr/>
        </p:nvPicPr>
        <p:blipFill>
          <a:blip r:embed="rId4"/>
          <a:srcRect/>
          <a:stretch>
            <a:fillRect/>
          </a:stretch>
        </p:blipFill>
        <p:spPr bwMode="auto">
          <a:xfrm>
            <a:off x="2597728" y="4572000"/>
            <a:ext cx="6546272" cy="2087676"/>
          </a:xfrm>
          <a:prstGeom prst="rect">
            <a:avLst/>
          </a:prstGeom>
          <a:noFill/>
          <a:ln w="9525">
            <a:noFill/>
            <a:miter lim="800000"/>
            <a:headEnd/>
            <a:tailEnd/>
          </a:ln>
          <a:effectLst/>
        </p:spPr>
      </p:pic>
      <p:pic>
        <p:nvPicPr>
          <p:cNvPr id="9218" name="Picture 2"/>
          <p:cNvPicPr>
            <a:picLocks noChangeAspect="1" noChangeArrowheads="1"/>
          </p:cNvPicPr>
          <p:nvPr/>
        </p:nvPicPr>
        <p:blipFill>
          <a:blip r:embed="rId5"/>
          <a:srcRect/>
          <a:stretch>
            <a:fillRect/>
          </a:stretch>
        </p:blipFill>
        <p:spPr bwMode="auto">
          <a:xfrm>
            <a:off x="304800" y="4724400"/>
            <a:ext cx="1952625" cy="1895475"/>
          </a:xfrm>
          <a:prstGeom prst="rect">
            <a:avLst/>
          </a:prstGeom>
          <a:noFill/>
          <a:ln w="9525">
            <a:noFill/>
            <a:miter lim="800000"/>
            <a:headEnd/>
            <a:tailEnd/>
          </a:ln>
          <a:effectLst/>
        </p:spPr>
      </p:pic>
      <p:pic>
        <p:nvPicPr>
          <p:cNvPr id="9219" name="Picture 3"/>
          <p:cNvPicPr>
            <a:picLocks noChangeAspect="1" noChangeArrowheads="1"/>
          </p:cNvPicPr>
          <p:nvPr/>
        </p:nvPicPr>
        <p:blipFill>
          <a:blip r:embed="rId6"/>
          <a:srcRect/>
          <a:stretch>
            <a:fillRect/>
          </a:stretch>
        </p:blipFill>
        <p:spPr bwMode="auto">
          <a:xfrm>
            <a:off x="0" y="3733801"/>
            <a:ext cx="9143999" cy="3124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1839066" y="333375"/>
            <a:ext cx="5247534" cy="6524625"/>
          </a:xfrm>
          <a:prstGeom prst="rect">
            <a:avLst/>
          </a:prstGeom>
          <a:noFill/>
          <a:ln w="9525">
            <a:noFill/>
            <a:miter lim="800000"/>
            <a:headEnd/>
            <a:tailEnd/>
          </a:ln>
          <a:effectLst/>
        </p:spPr>
      </p:pic>
      <p:sp>
        <p:nvSpPr>
          <p:cNvPr id="3" name="Right Arrow Callout 2"/>
          <p:cNvSpPr/>
          <p:nvPr/>
        </p:nvSpPr>
        <p:spPr>
          <a:xfrm rot="1776637">
            <a:off x="738641" y="4782662"/>
            <a:ext cx="2059987" cy="1066800"/>
          </a:xfrm>
          <a:prstGeom prst="rightArrowCallout">
            <a:avLst>
              <a:gd name="adj1" fmla="val 25000"/>
              <a:gd name="adj2" fmla="val 25000"/>
              <a:gd name="adj3" fmla="val 25000"/>
              <a:gd name="adj4" fmla="val 75545"/>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00" dirty="0" smtClean="0"/>
              <a:t>No user mailing address info; my </a:t>
            </a:r>
            <a:r>
              <a:rPr lang="en-US" sz="1600" dirty="0" err="1" smtClean="0"/>
              <a:t>deliverme</a:t>
            </a:r>
            <a:r>
              <a:rPr lang="en-US" sz="1600" dirty="0" smtClean="0"/>
              <a:t> = Hold for Pickup</a:t>
            </a:r>
            <a:endParaRPr lang="en-US" sz="1600" dirty="0"/>
          </a:p>
        </p:txBody>
      </p:sp>
      <p:sp>
        <p:nvSpPr>
          <p:cNvPr id="4" name="Right Arrow Callout 3"/>
          <p:cNvSpPr/>
          <p:nvPr/>
        </p:nvSpPr>
        <p:spPr>
          <a:xfrm rot="1834096" flipH="1">
            <a:off x="6727493" y="734910"/>
            <a:ext cx="1941903" cy="916427"/>
          </a:xfrm>
          <a:prstGeom prst="rightArrowCallout">
            <a:avLst>
              <a:gd name="adj1" fmla="val 25000"/>
              <a:gd name="adj2" fmla="val 25000"/>
              <a:gd name="adj3" fmla="val 25000"/>
              <a:gd name="adj4" fmla="val 79109"/>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Quick module guide:</a:t>
            </a:r>
          </a:p>
          <a:p>
            <a:r>
              <a:rPr lang="en-US" sz="1200" dirty="0" smtClean="0"/>
              <a:t> B=Borrowing</a:t>
            </a:r>
          </a:p>
          <a:p>
            <a:r>
              <a:rPr lang="en-US" sz="1200" dirty="0" smtClean="0"/>
              <a:t> D=Doc. Delivery</a:t>
            </a:r>
          </a:p>
          <a:p>
            <a:r>
              <a:rPr lang="en-US" sz="1200" dirty="0" smtClean="0"/>
              <a:t> L=Lending</a:t>
            </a:r>
            <a:endParaRPr lang="en-US" sz="1200" dirty="0"/>
          </a:p>
        </p:txBody>
      </p:sp>
      <p:sp>
        <p:nvSpPr>
          <p:cNvPr id="5" name="Right Arrow Callout 4"/>
          <p:cNvSpPr/>
          <p:nvPr/>
        </p:nvSpPr>
        <p:spPr>
          <a:xfrm rot="1469585" flipH="1">
            <a:off x="6857526" y="3530346"/>
            <a:ext cx="1487226" cy="688126"/>
          </a:xfrm>
          <a:prstGeom prst="rightArrowCallout">
            <a:avLst>
              <a:gd name="adj1" fmla="val 25000"/>
              <a:gd name="adj2" fmla="val 25000"/>
              <a:gd name="adj3" fmla="val 25000"/>
              <a:gd name="adj4" fmla="val 79109"/>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Quick module &amp; request type indicator</a:t>
            </a:r>
            <a:endParaRPr lang="en-US" sz="1200" dirty="0"/>
          </a:p>
        </p:txBody>
      </p:sp>
      <p:sp>
        <p:nvSpPr>
          <p:cNvPr id="7" name="Curved Up Arrow 6"/>
          <p:cNvSpPr/>
          <p:nvPr/>
        </p:nvSpPr>
        <p:spPr>
          <a:xfrm>
            <a:off x="3581400" y="4038600"/>
            <a:ext cx="19050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Paper folds</a:t>
            </a:r>
          </a:p>
          <a:p>
            <a:pPr algn="ctr"/>
            <a:r>
              <a:rPr lang="en-US" i="1" dirty="0" smtClean="0">
                <a:solidFill>
                  <a:schemeClr val="tx1"/>
                </a:solidFill>
              </a:rPr>
              <a:t>In half</a:t>
            </a:r>
            <a:endParaRPr lang="en-US" i="1" dirty="0">
              <a:solidFill>
                <a:schemeClr val="tx1"/>
              </a:solidFill>
            </a:endParaRPr>
          </a:p>
        </p:txBody>
      </p:sp>
      <p:sp>
        <p:nvSpPr>
          <p:cNvPr id="10" name="Oval 9"/>
          <p:cNvSpPr/>
          <p:nvPr/>
        </p:nvSpPr>
        <p:spPr>
          <a:xfrm>
            <a:off x="2209800" y="1295400"/>
            <a:ext cx="1981200" cy="990600"/>
          </a:xfrm>
          <a:prstGeom prst="ellipse">
            <a:avLst/>
          </a:prstGeom>
          <a:solidFill>
            <a:schemeClr val="lt1">
              <a:alpha val="71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User &amp; Processing</a:t>
            </a:r>
          </a:p>
          <a:p>
            <a:pPr algn="ctr"/>
            <a:r>
              <a:rPr lang="en-US" dirty="0" smtClean="0"/>
              <a:t>Info.</a:t>
            </a:r>
            <a:endParaRPr lang="en-US" dirty="0"/>
          </a:p>
        </p:txBody>
      </p:sp>
      <p:sp>
        <p:nvSpPr>
          <p:cNvPr id="11" name="Oval 10"/>
          <p:cNvSpPr/>
          <p:nvPr/>
        </p:nvSpPr>
        <p:spPr>
          <a:xfrm>
            <a:off x="4495800" y="1676400"/>
            <a:ext cx="1981200" cy="990600"/>
          </a:xfrm>
          <a:prstGeom prst="ellipse">
            <a:avLst/>
          </a:prstGeom>
          <a:solidFill>
            <a:schemeClr val="lt1">
              <a:alpha val="71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Citation Information</a:t>
            </a:r>
            <a:endParaRPr lang="en-US" dirty="0"/>
          </a:p>
        </p:txBody>
      </p:sp>
      <p:sp>
        <p:nvSpPr>
          <p:cNvPr id="12" name="Right Arrow Callout 11"/>
          <p:cNvSpPr/>
          <p:nvPr/>
        </p:nvSpPr>
        <p:spPr>
          <a:xfrm rot="20184733">
            <a:off x="612145" y="689118"/>
            <a:ext cx="1696117" cy="747718"/>
          </a:xfrm>
          <a:prstGeom prst="rightArrowCallout">
            <a:avLst>
              <a:gd name="adj1" fmla="val 25000"/>
              <a:gd name="adj2" fmla="val 25000"/>
              <a:gd name="adj3" fmla="val 25000"/>
              <a:gd name="adj4" fmla="val 75545"/>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00" dirty="0" smtClean="0"/>
              <a:t>Easy to find on the holds shelf</a:t>
            </a:r>
            <a:endParaRPr lang="en-US" sz="1600" dirty="0"/>
          </a:p>
        </p:txBody>
      </p:sp>
      <p:sp>
        <p:nvSpPr>
          <p:cNvPr id="13" name="Right Arrow Callout 12"/>
          <p:cNvSpPr/>
          <p:nvPr/>
        </p:nvSpPr>
        <p:spPr>
          <a:xfrm rot="21243719" flipH="1">
            <a:off x="5915718" y="5021604"/>
            <a:ext cx="2375974" cy="781560"/>
          </a:xfrm>
          <a:prstGeom prst="rightArrowCallout">
            <a:avLst>
              <a:gd name="adj1" fmla="val 25000"/>
              <a:gd name="adj2" fmla="val 25000"/>
              <a:gd name="adj3" fmla="val 25000"/>
              <a:gd name="adj4" fmla="val 86982"/>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Return  to Borrowing Library</a:t>
            </a:r>
          </a:p>
          <a:p>
            <a:r>
              <a:rPr lang="en-US" sz="1000" dirty="0" smtClean="0"/>
              <a:t>(When </a:t>
            </a:r>
            <a:r>
              <a:rPr lang="en-US" sz="1000" dirty="0" err="1" smtClean="0"/>
              <a:t>ILLiad</a:t>
            </a:r>
            <a:r>
              <a:rPr lang="en-US" sz="1000" dirty="0" smtClean="0"/>
              <a:t> 8 arrives, it will include a return to lending library label)</a:t>
            </a:r>
            <a:endParaRPr lang="en-US" sz="1000" dirty="0"/>
          </a:p>
        </p:txBody>
      </p:sp>
      <p:sp>
        <p:nvSpPr>
          <p:cNvPr id="14" name="Right Arrow 13"/>
          <p:cNvSpPr/>
          <p:nvPr/>
        </p:nvSpPr>
        <p:spPr>
          <a:xfrm rot="20616209">
            <a:off x="422465" y="2233863"/>
            <a:ext cx="2159384" cy="9144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700" dirty="0" smtClean="0"/>
              <a:t>CITEDVOLUM</a:t>
            </a:r>
          </a:p>
          <a:p>
            <a:pPr algn="ctr"/>
            <a:r>
              <a:rPr lang="en-US" sz="1700" dirty="0" smtClean="0"/>
              <a:t>Used for notes</a:t>
            </a:r>
            <a:endParaRPr lang="en-US"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10"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657600" y="76200"/>
            <a:ext cx="5562600" cy="6760165"/>
          </a:xfrm>
          <a:prstGeom prst="rect">
            <a:avLst/>
          </a:prstGeom>
          <a:noFill/>
          <a:ln w="9525">
            <a:solidFill>
              <a:schemeClr val="accent1"/>
            </a:solid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0" y="381001"/>
            <a:ext cx="3877055" cy="4724399"/>
          </a:xfrm>
          <a:prstGeom prst="rect">
            <a:avLst/>
          </a:prstGeom>
          <a:noFill/>
          <a:ln w="9525">
            <a:noFill/>
            <a:miter lim="800000"/>
            <a:headEnd/>
            <a:tailEnd/>
          </a:ln>
          <a:effectLst/>
        </p:spPr>
      </p:pic>
      <p:sp>
        <p:nvSpPr>
          <p:cNvPr id="7" name="Right Arrow 6"/>
          <p:cNvSpPr/>
          <p:nvPr/>
        </p:nvSpPr>
        <p:spPr>
          <a:xfrm rot="536969">
            <a:off x="2884188" y="1415718"/>
            <a:ext cx="3997731" cy="310513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en-US" sz="1600" dirty="0" smtClean="0"/>
              <a:t>Warning; as you edit… MERGEFIELDS HIDE</a:t>
            </a:r>
          </a:p>
          <a:p>
            <a:pPr marL="342900" indent="-342900">
              <a:buAutoNum type="arabicPeriod"/>
            </a:pPr>
            <a:r>
              <a:rPr lang="en-US" sz="1600" dirty="0" smtClean="0"/>
              <a:t>Using IFs to hide irrelevant fields – no value – not visible</a:t>
            </a:r>
          </a:p>
          <a:p>
            <a:pPr marL="342900" indent="-342900">
              <a:buAutoNum type="arabicPeriod"/>
            </a:pPr>
            <a:r>
              <a:rPr lang="en-US" sz="1600" dirty="0" smtClean="0"/>
              <a:t>Article fields in Loan slips are for chapter requests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Borrowing Return Slips</a:t>
            </a:r>
            <a:endParaRPr lang="en-US" dirty="0"/>
          </a:p>
        </p:txBody>
      </p:sp>
      <p:pic>
        <p:nvPicPr>
          <p:cNvPr id="5122" name="Picture 2"/>
          <p:cNvPicPr>
            <a:picLocks noChangeAspect="1" noChangeArrowheads="1"/>
          </p:cNvPicPr>
          <p:nvPr/>
        </p:nvPicPr>
        <p:blipFill>
          <a:blip r:embed="rId3"/>
          <a:srcRect/>
          <a:stretch>
            <a:fillRect/>
          </a:stretch>
        </p:blipFill>
        <p:spPr bwMode="auto">
          <a:xfrm>
            <a:off x="-1" y="990600"/>
            <a:ext cx="6221615" cy="4572000"/>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3352800" y="2286001"/>
            <a:ext cx="5791200" cy="4572000"/>
          </a:xfrm>
          <a:prstGeom prst="rect">
            <a:avLst/>
          </a:prstGeom>
          <a:noFill/>
          <a:ln w="9525">
            <a:solidFill>
              <a:schemeClr val="tx1"/>
            </a:solidFill>
            <a:miter lim="800000"/>
            <a:headEnd/>
            <a:tailEnd/>
          </a:ln>
          <a:effectLst/>
        </p:spPr>
      </p:pic>
      <p:sp>
        <p:nvSpPr>
          <p:cNvPr id="6" name="Left-Up Arrow 5"/>
          <p:cNvSpPr/>
          <p:nvPr/>
        </p:nvSpPr>
        <p:spPr>
          <a:xfrm rot="14097615">
            <a:off x="2055560" y="4021997"/>
            <a:ext cx="3469664" cy="2454372"/>
          </a:xfrm>
          <a:prstGeom prst="lef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19400" y="3124200"/>
            <a:ext cx="4876800" cy="1066800"/>
          </a:xfrm>
          <a:prstGeom prst="rect">
            <a:avLst/>
          </a:prstGeom>
          <a:ln w="571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en-US" sz="1900" dirty="0" smtClean="0"/>
              <a:t>For regional courier services, </a:t>
            </a:r>
            <a:r>
              <a:rPr lang="en-US" sz="1900" b="1" dirty="0" smtClean="0"/>
              <a:t>IF</a:t>
            </a:r>
            <a:r>
              <a:rPr lang="en-US" sz="1900" dirty="0" smtClean="0"/>
              <a:t> BillingAddress2 has text LAND, it prints LAND in Red; IDS Project is BillingAddress1, and HUB is Address4</a:t>
            </a:r>
            <a:endParaRPr lang="en-US"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39762"/>
          </a:xfrm>
        </p:spPr>
        <p:txBody>
          <a:bodyPr>
            <a:normAutofit fontScale="90000"/>
          </a:bodyPr>
          <a:lstStyle/>
          <a:p>
            <a:r>
              <a:rPr lang="en-US" dirty="0" smtClean="0"/>
              <a:t>Lending</a:t>
            </a:r>
            <a:endParaRPr lang="en-US" dirty="0"/>
          </a:p>
        </p:txBody>
      </p:sp>
      <p:pic>
        <p:nvPicPr>
          <p:cNvPr id="4102" name="Picture 6"/>
          <p:cNvPicPr>
            <a:picLocks noChangeAspect="1" noChangeArrowheads="1"/>
          </p:cNvPicPr>
          <p:nvPr/>
        </p:nvPicPr>
        <p:blipFill>
          <a:blip r:embed="rId3"/>
          <a:srcRect/>
          <a:stretch>
            <a:fillRect/>
          </a:stretch>
        </p:blipFill>
        <p:spPr bwMode="auto">
          <a:xfrm>
            <a:off x="1600200" y="702221"/>
            <a:ext cx="5328251" cy="6155779"/>
          </a:xfrm>
          <a:prstGeom prst="rect">
            <a:avLst/>
          </a:prstGeom>
          <a:noFill/>
          <a:ln w="9525">
            <a:solidFill>
              <a:schemeClr val="tx1"/>
            </a:solidFill>
            <a:miter lim="800000"/>
            <a:headEnd/>
            <a:tailEnd/>
          </a:ln>
          <a:effectLst/>
        </p:spPr>
      </p:pic>
      <p:sp>
        <p:nvSpPr>
          <p:cNvPr id="6" name="Down Arrow 5"/>
          <p:cNvSpPr/>
          <p:nvPr/>
        </p:nvSpPr>
        <p:spPr>
          <a:xfrm>
            <a:off x="2286000" y="4724400"/>
            <a:ext cx="2209800" cy="990600"/>
          </a:xfrm>
          <a:prstGeom prst="downArrow">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Delivered</a:t>
            </a:r>
          </a:p>
          <a:p>
            <a:pPr algn="ctr"/>
            <a:r>
              <a:rPr lang="en-US" dirty="0" smtClean="0"/>
              <a:t>By</a:t>
            </a:r>
            <a:endParaRPr lang="en-US" dirty="0"/>
          </a:p>
        </p:txBody>
      </p:sp>
      <p:sp>
        <p:nvSpPr>
          <p:cNvPr id="7" name="Down Arrow 6"/>
          <p:cNvSpPr/>
          <p:nvPr/>
        </p:nvSpPr>
        <p:spPr>
          <a:xfrm>
            <a:off x="4343400" y="4724400"/>
            <a:ext cx="2209800" cy="990600"/>
          </a:xfrm>
          <a:prstGeom prst="downArrow">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Ship To</a:t>
            </a:r>
            <a:endParaRPr lang="en-US" dirty="0"/>
          </a:p>
        </p:txBody>
      </p:sp>
      <p:sp>
        <p:nvSpPr>
          <p:cNvPr id="8" name="Right Arrow 7"/>
          <p:cNvSpPr/>
          <p:nvPr/>
        </p:nvSpPr>
        <p:spPr>
          <a:xfrm rot="477862">
            <a:off x="2543011" y="501531"/>
            <a:ext cx="1776960" cy="533807"/>
          </a:xfrm>
          <a:prstGeom prst="rightArrow">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Odyssey flag</a:t>
            </a:r>
            <a:endParaRPr lang="en-US" b="1" dirty="0"/>
          </a:p>
        </p:txBody>
      </p:sp>
      <p:sp>
        <p:nvSpPr>
          <p:cNvPr id="9" name="Right Arrow Callout 8"/>
          <p:cNvSpPr/>
          <p:nvPr/>
        </p:nvSpPr>
        <p:spPr>
          <a:xfrm rot="1604144" flipH="1">
            <a:off x="6579336" y="1286552"/>
            <a:ext cx="1941903" cy="916427"/>
          </a:xfrm>
          <a:prstGeom prst="rightArrowCallout">
            <a:avLst>
              <a:gd name="adj1" fmla="val 25000"/>
              <a:gd name="adj2" fmla="val 25000"/>
              <a:gd name="adj3" fmla="val 25000"/>
              <a:gd name="adj4" fmla="val 79109"/>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Quick module guide:</a:t>
            </a:r>
          </a:p>
          <a:p>
            <a:r>
              <a:rPr lang="en-US" sz="1200" dirty="0" smtClean="0"/>
              <a:t> B=Borrowing</a:t>
            </a:r>
          </a:p>
          <a:p>
            <a:r>
              <a:rPr lang="en-US" sz="1200" dirty="0" smtClean="0"/>
              <a:t> D=Doc. Delivery</a:t>
            </a:r>
          </a:p>
          <a:p>
            <a:r>
              <a:rPr lang="en-US" sz="1200" dirty="0" smtClean="0"/>
              <a:t> L=Lending</a:t>
            </a:r>
            <a:endParaRPr lang="en-US" sz="1200" dirty="0"/>
          </a:p>
        </p:txBody>
      </p:sp>
      <p:sp>
        <p:nvSpPr>
          <p:cNvPr id="10" name="Oval 9"/>
          <p:cNvSpPr/>
          <p:nvPr/>
        </p:nvSpPr>
        <p:spPr>
          <a:xfrm>
            <a:off x="4419600" y="2209800"/>
            <a:ext cx="1981200" cy="685800"/>
          </a:xfrm>
          <a:prstGeom prst="ellipse">
            <a:avLst/>
          </a:prstGeom>
          <a:solidFill>
            <a:schemeClr val="lt1">
              <a:alpha val="71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Citation Information</a:t>
            </a:r>
            <a:endParaRPr lang="en-US" dirty="0"/>
          </a:p>
        </p:txBody>
      </p:sp>
      <p:sp>
        <p:nvSpPr>
          <p:cNvPr id="12" name="Oval 11"/>
          <p:cNvSpPr/>
          <p:nvPr/>
        </p:nvSpPr>
        <p:spPr>
          <a:xfrm>
            <a:off x="2057400" y="2133600"/>
            <a:ext cx="2286000" cy="838200"/>
          </a:xfrm>
          <a:prstGeom prst="ellipse">
            <a:avLst/>
          </a:prstGeom>
          <a:solidFill>
            <a:schemeClr val="lt1">
              <a:alpha val="71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Library, User &amp; Processing</a:t>
            </a:r>
          </a:p>
          <a:p>
            <a:pPr algn="ctr"/>
            <a:r>
              <a:rPr lang="en-US" sz="1600" dirty="0" smtClean="0"/>
              <a:t>Info.</a:t>
            </a:r>
            <a:endParaRPr lang="en-US" sz="1600" dirty="0"/>
          </a:p>
        </p:txBody>
      </p:sp>
      <p:sp>
        <p:nvSpPr>
          <p:cNvPr id="13" name="Right Arrow 12"/>
          <p:cNvSpPr/>
          <p:nvPr/>
        </p:nvSpPr>
        <p:spPr>
          <a:xfrm rot="198023">
            <a:off x="763186" y="2772078"/>
            <a:ext cx="1802787" cy="9144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700" dirty="0" smtClean="0"/>
              <a:t>CITEDVOLUM</a:t>
            </a:r>
          </a:p>
          <a:p>
            <a:pPr algn="ctr"/>
            <a:r>
              <a:rPr lang="en-US" sz="1700" dirty="0" smtClean="0"/>
              <a:t>Used for notes</a:t>
            </a:r>
            <a:endParaRPr lang="en-US" sz="1700" dirty="0"/>
          </a:p>
        </p:txBody>
      </p:sp>
      <p:sp>
        <p:nvSpPr>
          <p:cNvPr id="14" name="Right Arrow Callout 13"/>
          <p:cNvSpPr/>
          <p:nvPr/>
        </p:nvSpPr>
        <p:spPr>
          <a:xfrm rot="20654726" flipH="1">
            <a:off x="6847284" y="3084578"/>
            <a:ext cx="1487226" cy="688126"/>
          </a:xfrm>
          <a:prstGeom prst="rightArrowCallout">
            <a:avLst>
              <a:gd name="adj1" fmla="val 25000"/>
              <a:gd name="adj2" fmla="val 25000"/>
              <a:gd name="adj3" fmla="val 25000"/>
              <a:gd name="adj4" fmla="val 79109"/>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Quick module &amp; request type indicator</a:t>
            </a:r>
            <a:endParaRPr lang="en-US" sz="1200" dirty="0"/>
          </a:p>
        </p:txBody>
      </p:sp>
      <p:sp>
        <p:nvSpPr>
          <p:cNvPr id="15" name="Right Arrow 14"/>
          <p:cNvSpPr/>
          <p:nvPr/>
        </p:nvSpPr>
        <p:spPr>
          <a:xfrm rot="19342726">
            <a:off x="868175" y="3908072"/>
            <a:ext cx="1845048" cy="561115"/>
          </a:xfrm>
          <a:prstGeom prst="rightArrow">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IDS Project</a:t>
            </a:r>
            <a:endParaRPr lang="en-US" b="1" dirty="0">
              <a:solidFill>
                <a:srgbClr val="FF0000"/>
              </a:solidFill>
            </a:endParaRPr>
          </a:p>
        </p:txBody>
      </p:sp>
      <p:sp>
        <p:nvSpPr>
          <p:cNvPr id="16" name="Right Arrow 15"/>
          <p:cNvSpPr/>
          <p:nvPr/>
        </p:nvSpPr>
        <p:spPr>
          <a:xfrm rot="1530371">
            <a:off x="2545500" y="5926982"/>
            <a:ext cx="1845048" cy="561115"/>
          </a:xfrm>
          <a:prstGeom prst="rightArrow">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LAND &amp; RRLC</a:t>
            </a:r>
            <a:endParaRPr lang="en-US" b="1" dirty="0">
              <a:solidFill>
                <a:srgbClr val="FF0000"/>
              </a:solidFill>
            </a:endParaRPr>
          </a:p>
        </p:txBody>
      </p:sp>
      <p:sp>
        <p:nvSpPr>
          <p:cNvPr id="18" name="Right Arrow 17"/>
          <p:cNvSpPr/>
          <p:nvPr/>
        </p:nvSpPr>
        <p:spPr>
          <a:xfrm rot="19342726" flipH="1">
            <a:off x="6533717" y="5137876"/>
            <a:ext cx="1694166" cy="832371"/>
          </a:xfrm>
          <a:prstGeom prst="rightArrow">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IDS Project</a:t>
            </a:r>
            <a:endParaRPr lang="en-US" b="1" dirty="0">
              <a:solidFill>
                <a:srgbClr val="FF0000"/>
              </a:solidFill>
            </a:endParaRPr>
          </a:p>
        </p:txBody>
      </p:sp>
      <p:pic>
        <p:nvPicPr>
          <p:cNvPr id="17" name="Picture 3"/>
          <p:cNvPicPr>
            <a:picLocks noChangeAspect="1" noChangeArrowheads="1"/>
          </p:cNvPicPr>
          <p:nvPr/>
        </p:nvPicPr>
        <p:blipFill>
          <a:blip r:embed="rId4"/>
          <a:srcRect/>
          <a:stretch>
            <a:fillRect/>
          </a:stretch>
        </p:blipFill>
        <p:spPr bwMode="auto">
          <a:xfrm>
            <a:off x="0" y="4800600"/>
            <a:ext cx="2133600" cy="1066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5" grpId="0" animBg="1"/>
      <p:bldP spid="16"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4648200" y="1219200"/>
            <a:ext cx="4168080" cy="5105400"/>
          </a:xfrm>
          <a:prstGeom prst="rect">
            <a:avLst/>
          </a:prstGeom>
          <a:noFill/>
          <a:ln w="9525">
            <a:solidFill>
              <a:schemeClr val="accent1"/>
            </a:solid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228600" y="1219200"/>
            <a:ext cx="4079677" cy="5181600"/>
          </a:xfrm>
          <a:prstGeom prst="rect">
            <a:avLst/>
          </a:prstGeom>
          <a:noFill/>
          <a:ln w="9525">
            <a:solidFill>
              <a:schemeClr val="accent1"/>
            </a:solidFill>
            <a:miter lim="800000"/>
            <a:headEnd/>
            <a:tailEnd/>
          </a:ln>
          <a:effectLst/>
        </p:spPr>
      </p:pic>
      <p:sp>
        <p:nvSpPr>
          <p:cNvPr id="4" name="Title 1"/>
          <p:cNvSpPr txBox="1">
            <a:spLocks/>
          </p:cNvSpPr>
          <p:nvPr/>
        </p:nvSpPr>
        <p:spPr>
          <a:xfrm>
            <a:off x="457200" y="381000"/>
            <a:ext cx="8229600" cy="533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Document Delivery (loan)</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a:t>
            </a:r>
            <a:r>
              <a:rPr kumimoji="0" lang="en-US" b="0" i="0" u="none" strike="noStrike" kern="1200" cap="none" spc="0" normalizeH="0" baseline="0" noProof="0" dirty="0" smtClean="0">
                <a:ln>
                  <a:noFill/>
                </a:ln>
                <a:solidFill>
                  <a:schemeClr val="tx1"/>
                </a:solidFill>
                <a:effectLst/>
                <a:uLnTx/>
                <a:uFillTx/>
                <a:latin typeface="+mj-lt"/>
                <a:ea typeface="+mj-ea"/>
                <a:cs typeface="+mj-cs"/>
              </a:rPr>
              <a:t>– for home or department Delivery</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533400" y="6443246"/>
            <a:ext cx="8382000" cy="338554"/>
          </a:xfrm>
          <a:prstGeom prst="rect">
            <a:avLst/>
          </a:prstGeom>
          <a:noFill/>
        </p:spPr>
        <p:txBody>
          <a:bodyPr wrap="square" rtlCol="0">
            <a:spAutoFit/>
          </a:bodyPr>
          <a:lstStyle/>
          <a:p>
            <a:r>
              <a:rPr lang="en-US" sz="1600" i="1" dirty="0" smtClean="0"/>
              <a:t>You can do the same with which library to pickup from, i.e. NVTGC, and other </a:t>
            </a:r>
            <a:r>
              <a:rPr lang="en-US" sz="1600" i="1" dirty="0" err="1" smtClean="0"/>
              <a:t>ILLiad</a:t>
            </a:r>
            <a:r>
              <a:rPr lang="en-US" sz="1600" i="1" dirty="0" smtClean="0"/>
              <a:t> fields</a:t>
            </a:r>
            <a:endParaRPr lang="en-US" sz="1600" i="1" dirty="0"/>
          </a:p>
        </p:txBody>
      </p:sp>
      <p:sp>
        <p:nvSpPr>
          <p:cNvPr id="6" name="Curved Down Arrow 5"/>
          <p:cNvSpPr/>
          <p:nvPr/>
        </p:nvSpPr>
        <p:spPr>
          <a:xfrm>
            <a:off x="1066800" y="4114800"/>
            <a:ext cx="5181600" cy="1143000"/>
          </a:xfrm>
          <a:prstGeom prst="curvedDownArrow">
            <a:avLst>
              <a:gd name="adj1" fmla="val 21975"/>
              <a:gd name="adj2" fmla="val 50000"/>
              <a:gd name="adj3" fmla="val 25000"/>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accent6">
                  <a:lumMod val="75000"/>
                </a:schemeClr>
              </a:solidFill>
            </a:endParaRPr>
          </a:p>
        </p:txBody>
      </p:sp>
      <p:sp>
        <p:nvSpPr>
          <p:cNvPr id="8" name="TextBox 7"/>
          <p:cNvSpPr txBox="1"/>
          <p:nvPr/>
        </p:nvSpPr>
        <p:spPr>
          <a:xfrm>
            <a:off x="1905000" y="4419600"/>
            <a:ext cx="4114800" cy="1661993"/>
          </a:xfrm>
          <a:prstGeom prst="rect">
            <a:avLst/>
          </a:prstGeom>
          <a:noFill/>
        </p:spPr>
        <p:txBody>
          <a:bodyPr wrap="square" rtlCol="0">
            <a:spAutoFit/>
          </a:bodyPr>
          <a:lstStyle/>
          <a:p>
            <a:pPr algn="ctr"/>
            <a:r>
              <a:rPr lang="en-US" sz="2800" b="1" dirty="0" smtClean="0">
                <a:solidFill>
                  <a:schemeClr val="tx2">
                    <a:lumMod val="75000"/>
                  </a:schemeClr>
                </a:solidFill>
                <a:effectLst>
                  <a:outerShdw blurRad="38100" dist="38100" dir="2700000" algn="tl">
                    <a:srgbClr val="000000">
                      <a:alpha val="43137"/>
                    </a:srgbClr>
                  </a:outerShdw>
                </a:effectLst>
              </a:rPr>
              <a:t>I chose “Mail to Address”</a:t>
            </a:r>
          </a:p>
          <a:p>
            <a:pPr algn="ctr"/>
            <a:r>
              <a:rPr lang="en-US" sz="2800" b="1" dirty="0" smtClean="0">
                <a:solidFill>
                  <a:schemeClr val="tx2">
                    <a:lumMod val="75000"/>
                  </a:schemeClr>
                </a:solidFill>
                <a:effectLst>
                  <a:outerShdw blurRad="38100" dist="38100" dir="2700000" algn="tl">
                    <a:srgbClr val="000000">
                      <a:alpha val="43137"/>
                    </a:srgbClr>
                  </a:outerShdw>
                </a:effectLst>
              </a:rPr>
              <a:t>So ship to my address</a:t>
            </a:r>
          </a:p>
          <a:p>
            <a:pPr algn="ctr"/>
            <a:r>
              <a:rPr lang="en-US" sz="2800" b="1" dirty="0" smtClean="0">
                <a:solidFill>
                  <a:schemeClr val="tx2">
                    <a:lumMod val="75000"/>
                  </a:schemeClr>
                </a:solidFill>
                <a:effectLst>
                  <a:outerShdw blurRad="38100" dist="38100" dir="2700000" algn="tl">
                    <a:srgbClr val="000000">
                      <a:alpha val="43137"/>
                    </a:srgbClr>
                  </a:outerShdw>
                </a:effectLst>
              </a:rPr>
              <a:t>appears here</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4419600" y="990600"/>
            <a:ext cx="4271671" cy="4894263"/>
          </a:xfrm>
          <a:prstGeom prst="rect">
            <a:avLst/>
          </a:prstGeom>
          <a:noFill/>
          <a:ln w="9525">
            <a:solidFill>
              <a:schemeClr val="accent1"/>
            </a:solidFill>
            <a:miter lim="800000"/>
            <a:headEnd/>
            <a:tailEnd/>
          </a:ln>
          <a:effectLst/>
        </p:spPr>
      </p:pic>
      <p:pic>
        <p:nvPicPr>
          <p:cNvPr id="9219" name="Picture 3"/>
          <p:cNvPicPr>
            <a:picLocks noChangeAspect="1" noChangeArrowheads="1"/>
          </p:cNvPicPr>
          <p:nvPr/>
        </p:nvPicPr>
        <p:blipFill>
          <a:blip r:embed="rId4"/>
          <a:srcRect/>
          <a:stretch>
            <a:fillRect/>
          </a:stretch>
        </p:blipFill>
        <p:spPr bwMode="auto">
          <a:xfrm>
            <a:off x="152400" y="914401"/>
            <a:ext cx="4246755" cy="5181599"/>
          </a:xfrm>
          <a:prstGeom prst="rect">
            <a:avLst/>
          </a:prstGeom>
          <a:noFill/>
          <a:ln w="9525">
            <a:noFill/>
            <a:miter lim="800000"/>
            <a:headEnd/>
            <a:tailEnd/>
          </a:ln>
          <a:effectLst/>
        </p:spPr>
      </p:pic>
      <p:sp>
        <p:nvSpPr>
          <p:cNvPr id="4" name="Left Arrow Callout 3"/>
          <p:cNvSpPr/>
          <p:nvPr/>
        </p:nvSpPr>
        <p:spPr>
          <a:xfrm rot="567657">
            <a:off x="1931351" y="1624193"/>
            <a:ext cx="5334000" cy="762000"/>
          </a:xfrm>
          <a:prstGeom prst="leftArrowCallout">
            <a:avLst>
              <a:gd name="adj1" fmla="val 25000"/>
              <a:gd name="adj2" fmla="val 25000"/>
              <a:gd name="adj3" fmla="val 25000"/>
              <a:gd name="adj4" fmla="val 91211"/>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smtClean="0"/>
              <a:t>For users who don’t want electronic delivery, the form says “No Electronic Delivery”</a:t>
            </a:r>
            <a:endParaRPr lang="en-US" sz="2000" dirty="0"/>
          </a:p>
        </p:txBody>
      </p:sp>
      <p:sp>
        <p:nvSpPr>
          <p:cNvPr id="5" name="Down Arrow 4"/>
          <p:cNvSpPr/>
          <p:nvPr/>
        </p:nvSpPr>
        <p:spPr>
          <a:xfrm>
            <a:off x="4495800" y="4114800"/>
            <a:ext cx="2209800" cy="990600"/>
          </a:xfrm>
          <a:prstGeom prst="downArrow">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Delivery Info</a:t>
            </a:r>
            <a:endParaRPr lang="en-US" dirty="0"/>
          </a:p>
        </p:txBody>
      </p:sp>
      <p:sp>
        <p:nvSpPr>
          <p:cNvPr id="6" name="Down Arrow 5"/>
          <p:cNvSpPr/>
          <p:nvPr/>
        </p:nvSpPr>
        <p:spPr>
          <a:xfrm>
            <a:off x="6477000" y="4343400"/>
            <a:ext cx="2209800" cy="990600"/>
          </a:xfrm>
          <a:prstGeom prst="downArrow">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Delivered by Info</a:t>
            </a:r>
            <a:endParaRPr lang="en-US" dirty="0"/>
          </a:p>
        </p:txBody>
      </p:sp>
      <p:sp>
        <p:nvSpPr>
          <p:cNvPr id="7" name="Oval 6"/>
          <p:cNvSpPr/>
          <p:nvPr/>
        </p:nvSpPr>
        <p:spPr>
          <a:xfrm>
            <a:off x="228600" y="3733800"/>
            <a:ext cx="2286000" cy="1143000"/>
          </a:xfrm>
          <a:prstGeom prst="ellipse">
            <a:avLst/>
          </a:prstGeom>
          <a:solidFill>
            <a:schemeClr val="lt1">
              <a:alpha val="71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Library, User &amp; Processing &amp;</a:t>
            </a:r>
          </a:p>
          <a:p>
            <a:pPr algn="ctr"/>
            <a:r>
              <a:rPr lang="en-US" sz="1600" dirty="0" smtClean="0"/>
              <a:t>Copyright Info.</a:t>
            </a:r>
          </a:p>
        </p:txBody>
      </p:sp>
      <p:sp>
        <p:nvSpPr>
          <p:cNvPr id="8" name="Oval 7"/>
          <p:cNvSpPr/>
          <p:nvPr/>
        </p:nvSpPr>
        <p:spPr>
          <a:xfrm>
            <a:off x="2133600" y="2971800"/>
            <a:ext cx="1981200" cy="685800"/>
          </a:xfrm>
          <a:prstGeom prst="ellipse">
            <a:avLst/>
          </a:prstGeom>
          <a:solidFill>
            <a:schemeClr val="lt1">
              <a:alpha val="71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Citation Information</a:t>
            </a:r>
            <a:endParaRPr lang="en-US" dirty="0"/>
          </a:p>
        </p:txBody>
      </p:sp>
      <p:sp>
        <p:nvSpPr>
          <p:cNvPr id="9" name="Curved Down Arrow 8"/>
          <p:cNvSpPr/>
          <p:nvPr/>
        </p:nvSpPr>
        <p:spPr>
          <a:xfrm>
            <a:off x="1524000" y="2514600"/>
            <a:ext cx="5181600" cy="1143000"/>
          </a:xfrm>
          <a:prstGeom prst="curvedDownArrow">
            <a:avLst>
              <a:gd name="adj1" fmla="val 21975"/>
              <a:gd name="adj2" fmla="val 50000"/>
              <a:gd name="adj3" fmla="val 25000"/>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accent6">
                  <a:lumMod val="75000"/>
                </a:schemeClr>
              </a:solidFill>
            </a:endParaRPr>
          </a:p>
        </p:txBody>
      </p:sp>
      <p:sp>
        <p:nvSpPr>
          <p:cNvPr id="10" name="Rectangle 9"/>
          <p:cNvSpPr/>
          <p:nvPr/>
        </p:nvSpPr>
        <p:spPr>
          <a:xfrm>
            <a:off x="457200" y="152400"/>
            <a:ext cx="8660595" cy="523220"/>
          </a:xfrm>
          <a:prstGeom prst="rect">
            <a:avLst/>
          </a:prstGeom>
        </p:spPr>
        <p:txBody>
          <a:bodyPr wrap="square">
            <a:spAutoFit/>
          </a:bodyPr>
          <a:lstStyle/>
          <a:p>
            <a:pPr lvl="0" algn="ctr">
              <a:spcBef>
                <a:spcPct val="0"/>
              </a:spcBef>
              <a:defRPr/>
            </a:pPr>
            <a:r>
              <a:rPr lang="en-US" sz="2800" dirty="0" smtClean="0"/>
              <a:t>Document Delivery (articles) </a:t>
            </a:r>
            <a:r>
              <a:rPr lang="en-US" sz="1600" dirty="0" smtClean="0"/>
              <a:t>– for Paging or Storage requests</a:t>
            </a:r>
            <a:endParaRPr lang="en-US" sz="1600" dirty="0"/>
          </a:p>
        </p:txBody>
      </p:sp>
      <p:sp>
        <p:nvSpPr>
          <p:cNvPr id="11" name="Right Arrow Callout 10"/>
          <p:cNvSpPr/>
          <p:nvPr/>
        </p:nvSpPr>
        <p:spPr>
          <a:xfrm rot="21202962">
            <a:off x="5904199" y="816731"/>
            <a:ext cx="2326615" cy="938413"/>
          </a:xfrm>
          <a:prstGeom prst="rightArrowCallout">
            <a:avLst>
              <a:gd name="adj1" fmla="val 25000"/>
              <a:gd name="adj2" fmla="val 25000"/>
              <a:gd name="adj3" fmla="val 25000"/>
              <a:gd name="adj4" fmla="val 79109"/>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200" dirty="0" smtClean="0"/>
              <a:t>Quick module guide:</a:t>
            </a:r>
          </a:p>
          <a:p>
            <a:r>
              <a:rPr lang="en-US" sz="1200" dirty="0" smtClean="0"/>
              <a:t> B=Borrowing</a:t>
            </a:r>
          </a:p>
          <a:p>
            <a:r>
              <a:rPr lang="en-US" sz="1200" dirty="0" smtClean="0"/>
              <a:t> D=Doc. Delivery</a:t>
            </a:r>
          </a:p>
          <a:p>
            <a:r>
              <a:rPr lang="en-US" sz="1200" dirty="0" smtClean="0"/>
              <a:t> L=Lending</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761999"/>
          </a:xfrm>
        </p:spPr>
        <p:txBody>
          <a:bodyPr>
            <a:normAutofit fontScale="90000"/>
          </a:bodyPr>
          <a:lstStyle/>
          <a:p>
            <a:r>
              <a:rPr lang="en-US" dirty="0" smtClean="0"/>
              <a:t>Workflow Toolkit</a:t>
            </a:r>
            <a:endParaRPr lang="en-US" dirty="0"/>
          </a:p>
        </p:txBody>
      </p:sp>
      <p:pic>
        <p:nvPicPr>
          <p:cNvPr id="3" name="Picture 3"/>
          <p:cNvPicPr>
            <a:picLocks noChangeAspect="1" noChangeArrowheads="1"/>
          </p:cNvPicPr>
          <p:nvPr/>
        </p:nvPicPr>
        <p:blipFill>
          <a:blip r:embed="rId3"/>
          <a:srcRect/>
          <a:stretch>
            <a:fillRect/>
          </a:stretch>
        </p:blipFill>
        <p:spPr bwMode="auto">
          <a:xfrm>
            <a:off x="1813832" y="2057400"/>
            <a:ext cx="5501368" cy="3899704"/>
          </a:xfrm>
          <a:prstGeom prst="rect">
            <a:avLst/>
          </a:prstGeom>
          <a:noFill/>
          <a:ln w="9525">
            <a:noFill/>
            <a:miter lim="800000"/>
            <a:headEnd/>
            <a:tailEnd/>
          </a:ln>
          <a:effectLst/>
        </p:spPr>
      </p:pic>
      <p:sp>
        <p:nvSpPr>
          <p:cNvPr id="4" name="TextBox 3"/>
          <p:cNvSpPr txBox="1"/>
          <p:nvPr/>
        </p:nvSpPr>
        <p:spPr>
          <a:xfrm>
            <a:off x="1371600" y="1143000"/>
            <a:ext cx="6477000" cy="584775"/>
          </a:xfrm>
          <a:prstGeom prst="rect">
            <a:avLst/>
          </a:prstGeom>
          <a:noFill/>
        </p:spPr>
        <p:txBody>
          <a:bodyPr wrap="square" rtlCol="0">
            <a:spAutoFit/>
          </a:bodyPr>
          <a:lstStyle/>
          <a:p>
            <a:pPr algn="ctr"/>
            <a:r>
              <a:rPr lang="en-US" sz="3200" dirty="0" smtClean="0"/>
              <a:t>Thank you &amp; Questions? Suggestions?</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609600"/>
          </a:xfrm>
        </p:spPr>
        <p:txBody>
          <a:bodyPr>
            <a:normAutofit/>
          </a:bodyPr>
          <a:lstStyle/>
          <a:p>
            <a:r>
              <a:rPr lang="en-US" sz="2400" dirty="0" smtClean="0"/>
              <a:t>Workflow Toolkit Chapter 1 – General Tips &amp; Intro</a:t>
            </a:r>
            <a:endParaRPr lang="en-US" sz="2400" dirty="0"/>
          </a:p>
        </p:txBody>
      </p:sp>
      <p:pic>
        <p:nvPicPr>
          <p:cNvPr id="8193" name="Picture 1"/>
          <p:cNvPicPr>
            <a:picLocks noChangeAspect="1" noChangeArrowheads="1"/>
          </p:cNvPicPr>
          <p:nvPr/>
        </p:nvPicPr>
        <p:blipFill>
          <a:blip r:embed="rId3"/>
          <a:srcRect/>
          <a:stretch>
            <a:fillRect/>
          </a:stretch>
        </p:blipFill>
        <p:spPr bwMode="auto">
          <a:xfrm>
            <a:off x="152400" y="637913"/>
            <a:ext cx="4800600" cy="6143887"/>
          </a:xfrm>
          <a:prstGeom prst="rect">
            <a:avLst/>
          </a:prstGeom>
          <a:noFill/>
          <a:ln w="9525">
            <a:solidFill>
              <a:schemeClr val="accent1"/>
            </a:solidFill>
            <a:miter lim="800000"/>
            <a:headEnd/>
            <a:tailEnd/>
          </a:ln>
          <a:effectLst/>
        </p:spPr>
      </p:pic>
      <p:pic>
        <p:nvPicPr>
          <p:cNvPr id="8194" name="Picture 2"/>
          <p:cNvPicPr>
            <a:picLocks noChangeAspect="1" noChangeArrowheads="1"/>
          </p:cNvPicPr>
          <p:nvPr/>
        </p:nvPicPr>
        <p:blipFill>
          <a:blip r:embed="rId4"/>
          <a:srcRect/>
          <a:stretch>
            <a:fillRect/>
          </a:stretch>
        </p:blipFill>
        <p:spPr bwMode="auto">
          <a:xfrm>
            <a:off x="1600200" y="762000"/>
            <a:ext cx="7483981" cy="5989484"/>
          </a:xfrm>
          <a:prstGeom prst="rect">
            <a:avLst/>
          </a:prstGeom>
          <a:noFill/>
          <a:ln w="9525">
            <a:solidFill>
              <a:schemeClr val="accent1"/>
            </a:solidFill>
            <a:miter lim="800000"/>
            <a:headEnd/>
            <a:tailEnd/>
          </a:ln>
          <a:effectLst/>
        </p:spPr>
      </p:pic>
      <p:pic>
        <p:nvPicPr>
          <p:cNvPr id="8195" name="Picture 3"/>
          <p:cNvPicPr>
            <a:picLocks noChangeAspect="1" noChangeArrowheads="1"/>
          </p:cNvPicPr>
          <p:nvPr/>
        </p:nvPicPr>
        <p:blipFill>
          <a:blip r:embed="rId5"/>
          <a:srcRect/>
          <a:stretch>
            <a:fillRect/>
          </a:stretch>
        </p:blipFill>
        <p:spPr bwMode="auto">
          <a:xfrm>
            <a:off x="2514600" y="685799"/>
            <a:ext cx="6629400" cy="5866015"/>
          </a:xfrm>
          <a:prstGeom prst="rect">
            <a:avLst/>
          </a:prstGeom>
          <a:noFill/>
          <a:ln w="9525">
            <a:solidFill>
              <a:schemeClr val="accent1"/>
            </a:solidFill>
            <a:miter lim="800000"/>
            <a:headEnd/>
            <a:tailEnd/>
          </a:ln>
          <a:effectLst/>
        </p:spPr>
      </p:pic>
      <p:pic>
        <p:nvPicPr>
          <p:cNvPr id="8196" name="Picture 4"/>
          <p:cNvPicPr>
            <a:picLocks noChangeAspect="1" noChangeArrowheads="1"/>
          </p:cNvPicPr>
          <p:nvPr/>
        </p:nvPicPr>
        <p:blipFill>
          <a:blip r:embed="rId6"/>
          <a:srcRect/>
          <a:stretch>
            <a:fillRect/>
          </a:stretch>
        </p:blipFill>
        <p:spPr bwMode="auto">
          <a:xfrm>
            <a:off x="3276600" y="990600"/>
            <a:ext cx="5838825" cy="5726970"/>
          </a:xfrm>
          <a:prstGeom prst="rect">
            <a:avLst/>
          </a:prstGeom>
          <a:noFill/>
          <a:ln w="9525">
            <a:solidFill>
              <a:schemeClr val="accent1"/>
            </a:solidFill>
            <a:miter lim="800000"/>
            <a:headEnd/>
            <a:tailEnd/>
          </a:ln>
          <a:effectLst/>
        </p:spPr>
      </p:pic>
      <p:pic>
        <p:nvPicPr>
          <p:cNvPr id="8197" name="Picture 5"/>
          <p:cNvPicPr>
            <a:picLocks noChangeAspect="1" noChangeArrowheads="1"/>
          </p:cNvPicPr>
          <p:nvPr/>
        </p:nvPicPr>
        <p:blipFill>
          <a:blip r:embed="rId7"/>
          <a:srcRect/>
          <a:stretch>
            <a:fillRect/>
          </a:stretch>
        </p:blipFill>
        <p:spPr bwMode="auto">
          <a:xfrm>
            <a:off x="1219200" y="533401"/>
            <a:ext cx="6477000" cy="6324600"/>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1+#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1+#ppt_w/2"/>
                                          </p:val>
                                        </p:tav>
                                        <p:tav tm="100000">
                                          <p:val>
                                            <p:strVal val="#ppt_x"/>
                                          </p:val>
                                        </p:tav>
                                      </p:tavLst>
                                    </p:anim>
                                    <p:anim calcmode="lin" valueType="num">
                                      <p:cBhvr additive="base">
                                        <p:cTn id="14"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1+#ppt_w/2"/>
                                          </p:val>
                                        </p:tav>
                                        <p:tav tm="100000">
                                          <p:val>
                                            <p:strVal val="#ppt_x"/>
                                          </p:val>
                                        </p:tav>
                                      </p:tavLst>
                                    </p:anim>
                                    <p:anim calcmode="lin" valueType="num">
                                      <p:cBhvr additive="base">
                                        <p:cTn id="20"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197"/>
                                        </p:tgtEl>
                                        <p:attrNameLst>
                                          <p:attrName>style.visibility</p:attrName>
                                        </p:attrNameLst>
                                      </p:cBhvr>
                                      <p:to>
                                        <p:strVal val="visible"/>
                                      </p:to>
                                    </p:set>
                                    <p:animEffect transition="in" filter="dissolve">
                                      <p:cBhvr>
                                        <p:cTn id="25"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28600"/>
            <a:ext cx="4572000" cy="457200"/>
          </a:xfrm>
        </p:spPr>
        <p:txBody>
          <a:bodyPr>
            <a:normAutofit fontScale="90000"/>
          </a:bodyPr>
          <a:lstStyle/>
          <a:p>
            <a:pPr algn="r"/>
            <a:r>
              <a:rPr lang="en-US" sz="3200" dirty="0" smtClean="0"/>
              <a:t>Best Practice and Holdings</a:t>
            </a:r>
            <a:endParaRPr lang="en-US" sz="3200" dirty="0"/>
          </a:p>
        </p:txBody>
      </p:sp>
      <p:pic>
        <p:nvPicPr>
          <p:cNvPr id="2052" name="Picture 4"/>
          <p:cNvPicPr>
            <a:picLocks noChangeAspect="1" noChangeArrowheads="1"/>
          </p:cNvPicPr>
          <p:nvPr/>
        </p:nvPicPr>
        <p:blipFill>
          <a:blip r:embed="rId3"/>
          <a:srcRect/>
          <a:stretch>
            <a:fillRect/>
          </a:stretch>
        </p:blipFill>
        <p:spPr bwMode="auto">
          <a:xfrm>
            <a:off x="0" y="0"/>
            <a:ext cx="4114800" cy="2880360"/>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r="33181" b="29545"/>
          <a:stretch>
            <a:fillRect/>
          </a:stretch>
        </p:blipFill>
        <p:spPr bwMode="auto">
          <a:xfrm>
            <a:off x="36871" y="3810000"/>
            <a:ext cx="4916129" cy="3048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106363" y="3028950"/>
            <a:ext cx="7513637" cy="628650"/>
          </a:xfrm>
          <a:prstGeom prst="rect">
            <a:avLst/>
          </a:prstGeom>
          <a:noFill/>
          <a:ln w="9525">
            <a:solidFill>
              <a:srgbClr val="FF0000"/>
            </a:solidFill>
            <a:miter lim="800000"/>
            <a:headEnd/>
            <a:tailEnd/>
          </a:ln>
          <a:effectLst/>
        </p:spPr>
      </p:pic>
      <p:sp>
        <p:nvSpPr>
          <p:cNvPr id="8" name="Rectangle 7"/>
          <p:cNvSpPr/>
          <p:nvPr/>
        </p:nvSpPr>
        <p:spPr>
          <a:xfrm>
            <a:off x="381000" y="1143000"/>
            <a:ext cx="457200" cy="1752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Left Arrow 8"/>
          <p:cNvSpPr/>
          <p:nvPr/>
        </p:nvSpPr>
        <p:spPr>
          <a:xfrm rot="20729502">
            <a:off x="2602417" y="1487156"/>
            <a:ext cx="5257800" cy="762000"/>
          </a:xfrm>
          <a:prstGeom prst="lef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OCLC Print holdings closed</a:t>
            </a:r>
            <a:endParaRPr lang="en-US" dirty="0">
              <a:solidFill>
                <a:schemeClr val="tx1"/>
              </a:solidFill>
            </a:endParaRPr>
          </a:p>
        </p:txBody>
      </p:sp>
      <p:sp>
        <p:nvSpPr>
          <p:cNvPr id="10" name="Left Arrow 9"/>
          <p:cNvSpPr/>
          <p:nvPr/>
        </p:nvSpPr>
        <p:spPr>
          <a:xfrm rot="20729502">
            <a:off x="4632329" y="1892250"/>
            <a:ext cx="4287334" cy="1027367"/>
          </a:xfrm>
          <a:prstGeom prst="leftArrow">
            <a:avLst/>
          </a:prstGeom>
          <a:solidFill>
            <a:srgbClr val="FFFF99">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OPAC Print holdings closed but refer to Online holdings</a:t>
            </a:r>
            <a:endParaRPr lang="en-US" dirty="0">
              <a:solidFill>
                <a:schemeClr val="tx1"/>
              </a:solidFill>
            </a:endParaRPr>
          </a:p>
        </p:txBody>
      </p:sp>
      <p:sp>
        <p:nvSpPr>
          <p:cNvPr id="11" name="Left Arrow 10"/>
          <p:cNvSpPr/>
          <p:nvPr/>
        </p:nvSpPr>
        <p:spPr>
          <a:xfrm rot="20729502">
            <a:off x="3717434" y="3383506"/>
            <a:ext cx="5257800" cy="1146935"/>
          </a:xfrm>
          <a:prstGeom prst="lef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OCLC </a:t>
            </a:r>
            <a:r>
              <a:rPr lang="en-US" dirty="0" err="1" smtClean="0">
                <a:solidFill>
                  <a:schemeClr val="tx1"/>
                </a:solidFill>
              </a:rPr>
              <a:t>eSerials</a:t>
            </a:r>
            <a:r>
              <a:rPr lang="en-US" dirty="0" smtClean="0">
                <a:solidFill>
                  <a:schemeClr val="tx1"/>
                </a:solidFill>
              </a:rPr>
              <a:t> Holdings Update only attaches symbol, not holdings</a:t>
            </a:r>
            <a:endParaRPr lang="en-US" dirty="0">
              <a:solidFill>
                <a:schemeClr val="tx1"/>
              </a:solidFill>
            </a:endParaRPr>
          </a:p>
        </p:txBody>
      </p:sp>
      <p:sp>
        <p:nvSpPr>
          <p:cNvPr id="12" name="Rectangle 11"/>
          <p:cNvSpPr/>
          <p:nvPr/>
        </p:nvSpPr>
        <p:spPr>
          <a:xfrm>
            <a:off x="5410200" y="5105400"/>
            <a:ext cx="3124200" cy="954107"/>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smtClean="0"/>
              <a:t>A Solution?</a:t>
            </a:r>
          </a:p>
          <a:p>
            <a:r>
              <a:rPr lang="en-US" dirty="0" smtClean="0"/>
              <a:t>PRINT v. 1-44 (1947-1990) |ONLINE v. 38- (1984- ) ILL OK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609600"/>
          </a:xfrm>
        </p:spPr>
        <p:txBody>
          <a:bodyPr>
            <a:normAutofit/>
          </a:bodyPr>
          <a:lstStyle/>
          <a:p>
            <a:r>
              <a:rPr lang="en-US" sz="2800" dirty="0" smtClean="0"/>
              <a:t>Chapter 2  Workflow Toolkit – Borrowing</a:t>
            </a:r>
            <a:endParaRPr lang="en-US" sz="2800" dirty="0"/>
          </a:p>
        </p:txBody>
      </p:sp>
      <p:pic>
        <p:nvPicPr>
          <p:cNvPr id="36865" name="Picture 1"/>
          <p:cNvPicPr>
            <a:picLocks noChangeAspect="1" noChangeArrowheads="1"/>
          </p:cNvPicPr>
          <p:nvPr/>
        </p:nvPicPr>
        <p:blipFill>
          <a:blip r:embed="rId3"/>
          <a:srcRect/>
          <a:stretch>
            <a:fillRect/>
          </a:stretch>
        </p:blipFill>
        <p:spPr bwMode="auto">
          <a:xfrm>
            <a:off x="0" y="609600"/>
            <a:ext cx="4977427" cy="6248400"/>
          </a:xfrm>
          <a:prstGeom prst="rect">
            <a:avLst/>
          </a:prstGeom>
          <a:noFill/>
          <a:ln w="9525">
            <a:noFill/>
            <a:miter lim="800000"/>
            <a:headEnd/>
            <a:tailEnd/>
          </a:ln>
          <a:effectLst/>
        </p:spPr>
      </p:pic>
      <p:sp>
        <p:nvSpPr>
          <p:cNvPr id="4" name="TextBox 3"/>
          <p:cNvSpPr txBox="1"/>
          <p:nvPr/>
        </p:nvSpPr>
        <p:spPr>
          <a:xfrm>
            <a:off x="5181600" y="685800"/>
            <a:ext cx="3962400" cy="5801588"/>
          </a:xfrm>
          <a:prstGeom prst="rect">
            <a:avLst/>
          </a:prstGeom>
          <a:noFill/>
        </p:spPr>
        <p:txBody>
          <a:bodyPr wrap="square" rtlCol="0">
            <a:spAutoFit/>
          </a:bodyPr>
          <a:lstStyle/>
          <a:p>
            <a:r>
              <a:rPr lang="en-US" sz="2000" b="1" dirty="0" smtClean="0"/>
              <a:t>Email Routing for Borrowing means you can use an email to…</a:t>
            </a:r>
          </a:p>
          <a:p>
            <a:endParaRPr lang="en-US" sz="500" b="1" dirty="0" smtClean="0"/>
          </a:p>
          <a:p>
            <a:pPr marL="457200" indent="-457200">
              <a:buFont typeface="Arial" pitchFamily="34" charset="0"/>
              <a:buChar char="•"/>
            </a:pPr>
            <a:r>
              <a:rPr lang="en-US" sz="2000" dirty="0" smtClean="0"/>
              <a:t>Send ALA forms</a:t>
            </a:r>
          </a:p>
          <a:p>
            <a:pPr marL="457200" indent="-457200">
              <a:buFont typeface="Arial" pitchFamily="34" charset="0"/>
              <a:buChar char="•"/>
            </a:pPr>
            <a:r>
              <a:rPr lang="en-US" sz="2000" dirty="0" smtClean="0"/>
              <a:t>Send NLM a request</a:t>
            </a:r>
          </a:p>
          <a:p>
            <a:pPr marL="457200" indent="-457200">
              <a:buFont typeface="Arial" pitchFamily="34" charset="0"/>
              <a:buChar char="•"/>
            </a:pPr>
            <a:r>
              <a:rPr lang="en-US" sz="2000" dirty="0" smtClean="0"/>
              <a:t>Send other libraries a request for renewal or resend</a:t>
            </a:r>
          </a:p>
          <a:p>
            <a:pPr marL="457200" indent="-457200">
              <a:buFont typeface="Arial" pitchFamily="34" charset="0"/>
              <a:buChar char="•"/>
            </a:pPr>
            <a:r>
              <a:rPr lang="en-US" sz="2000" dirty="0" smtClean="0"/>
              <a:t>Bill users for lost materials</a:t>
            </a:r>
          </a:p>
          <a:p>
            <a:pPr marL="457200" indent="-457200">
              <a:buFont typeface="Arial" pitchFamily="34" charset="0"/>
              <a:buChar char="•"/>
            </a:pPr>
            <a:r>
              <a:rPr lang="en-US" sz="2000" dirty="0" smtClean="0"/>
              <a:t>Automate delivery of full text</a:t>
            </a:r>
          </a:p>
          <a:p>
            <a:pPr marL="457200" indent="-457200">
              <a:buFont typeface="Arial" pitchFamily="34" charset="0"/>
              <a:buChar char="•"/>
            </a:pPr>
            <a:r>
              <a:rPr lang="en-US" sz="2000" dirty="0" smtClean="0"/>
              <a:t>Send Acquisitions a purchase request</a:t>
            </a:r>
          </a:p>
          <a:p>
            <a:pPr marL="457200" indent="-457200">
              <a:buFont typeface="Arial" pitchFamily="34" charset="0"/>
              <a:buChar char="•"/>
            </a:pPr>
            <a:r>
              <a:rPr lang="en-US" sz="2000" dirty="0" smtClean="0"/>
              <a:t>Send users; renewal or recall notices, or just a question about a request. </a:t>
            </a:r>
          </a:p>
          <a:p>
            <a:pPr marL="457200" indent="-457200">
              <a:buFont typeface="Arial" pitchFamily="34" charset="0"/>
              <a:buChar char="•"/>
            </a:pPr>
            <a:r>
              <a:rPr lang="en-US" sz="2000" dirty="0" smtClean="0"/>
              <a:t>And More… </a:t>
            </a:r>
          </a:p>
          <a:p>
            <a:pPr>
              <a:buFont typeface="Arial" pitchFamily="34" charset="0"/>
              <a:buChar char="•"/>
            </a:pPr>
            <a:endParaRPr lang="en-US" sz="600" dirty="0" smtClean="0"/>
          </a:p>
          <a:p>
            <a:r>
              <a:rPr lang="en-US" sz="2000" dirty="0" smtClean="0"/>
              <a:t>Email Routings record all emails sent about a request, and it can change the transaction status of the request.</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2"/>
          <p:cNvSpPr>
            <a:spLocks noGrp="1"/>
          </p:cNvSpPr>
          <p:nvPr>
            <p:ph type="ctrTitle"/>
          </p:nvPr>
        </p:nvSpPr>
        <p:spPr>
          <a:xfrm>
            <a:off x="685800" y="457200"/>
            <a:ext cx="7772400" cy="2079625"/>
          </a:xfrm>
        </p:spPr>
        <p:txBody>
          <a:bodyPr>
            <a:normAutofit fontScale="90000"/>
          </a:bodyPr>
          <a:lstStyle/>
          <a:p>
            <a:pPr algn="ctr" eaLnBrk="1" fontAlgn="auto" hangingPunct="1">
              <a:spcAft>
                <a:spcPts val="0"/>
              </a:spcAft>
              <a:defRPr/>
            </a:pPr>
            <a:r>
              <a:rPr lang="en-US" dirty="0" smtClean="0"/>
              <a:t>Streamlined Routing for</a:t>
            </a:r>
            <a:br>
              <a:rPr lang="en-US" dirty="0" smtClean="0"/>
            </a:br>
            <a:r>
              <a:rPr lang="en-US" dirty="0" smtClean="0"/>
              <a:t>Full Text Requests to </a:t>
            </a:r>
            <a:br>
              <a:rPr lang="en-US" dirty="0" smtClean="0"/>
            </a:br>
            <a:r>
              <a:rPr lang="en-US" dirty="0" smtClean="0"/>
              <a:t>Document Delivery</a:t>
            </a:r>
          </a:p>
        </p:txBody>
      </p:sp>
      <p:sp>
        <p:nvSpPr>
          <p:cNvPr id="10243" name="Subtitle 3"/>
          <p:cNvSpPr>
            <a:spLocks noGrp="1"/>
          </p:cNvSpPr>
          <p:nvPr>
            <p:ph type="subTitle" idx="1"/>
          </p:nvPr>
        </p:nvSpPr>
        <p:spPr>
          <a:xfrm>
            <a:off x="685800" y="3611563"/>
            <a:ext cx="7772400" cy="1200150"/>
          </a:xfrm>
        </p:spPr>
        <p:txBody>
          <a:bodyPr/>
          <a:lstStyle/>
          <a:p>
            <a:pPr marR="0" eaLnBrk="1" hangingPunct="1">
              <a:lnSpc>
                <a:spcPct val="80000"/>
              </a:lnSpc>
              <a:buFont typeface="Arial" charset="0"/>
              <a:buNone/>
            </a:pPr>
            <a:r>
              <a:rPr lang="en-US" sz="2500" dirty="0" smtClean="0"/>
              <a:t>IDS Conference</a:t>
            </a:r>
          </a:p>
          <a:p>
            <a:pPr marR="0" eaLnBrk="1" hangingPunct="1">
              <a:lnSpc>
                <a:spcPct val="80000"/>
              </a:lnSpc>
              <a:buFont typeface="Arial" charset="0"/>
              <a:buNone/>
            </a:pPr>
            <a:r>
              <a:rPr lang="en-US" sz="2500" dirty="0" smtClean="0"/>
              <a:t>SUNY Oswego</a:t>
            </a:r>
          </a:p>
          <a:p>
            <a:pPr marR="0" eaLnBrk="1" hangingPunct="1">
              <a:lnSpc>
                <a:spcPct val="80000"/>
              </a:lnSpc>
              <a:buFont typeface="Arial" charset="0"/>
              <a:buNone/>
            </a:pPr>
            <a:r>
              <a:rPr lang="en-US" sz="2500" dirty="0" smtClean="0"/>
              <a:t>August 4-6, 2008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srcRect/>
          <a:stretch>
            <a:fillRect/>
          </a:stretch>
        </p:blipFill>
        <p:spPr bwMode="auto">
          <a:xfrm>
            <a:off x="533400" y="576826"/>
            <a:ext cx="8151623" cy="5823974"/>
          </a:xfrm>
          <a:prstGeom prst="rect">
            <a:avLst/>
          </a:prstGeom>
          <a:noFill/>
          <a:ln w="9525">
            <a:noFill/>
            <a:miter lim="800000"/>
            <a:headEnd/>
            <a:tailEnd/>
          </a:ln>
        </p:spPr>
      </p:pic>
      <p:sp>
        <p:nvSpPr>
          <p:cNvPr id="18" name="Down Arrow Callout 17"/>
          <p:cNvSpPr/>
          <p:nvPr/>
        </p:nvSpPr>
        <p:spPr>
          <a:xfrm rot="18024805" flipV="1">
            <a:off x="4746995" y="1464333"/>
            <a:ext cx="1193484" cy="2326184"/>
          </a:xfrm>
          <a:prstGeom prst="downArrowCallou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vert270" anchor="ctr" anchorCtr="1"/>
          <a:lstStyle/>
          <a:p>
            <a:pPr algn="ctr" rtl="0" fontAlgn="base">
              <a:spcBef>
                <a:spcPct val="0"/>
              </a:spcBef>
              <a:spcAft>
                <a:spcPct val="0"/>
              </a:spcAft>
              <a:defRPr/>
            </a:pPr>
            <a:r>
              <a:rPr lang="en-US" kern="1200" dirty="0">
                <a:solidFill>
                  <a:prstClr val="black"/>
                </a:solidFill>
                <a:latin typeface="Calibri"/>
                <a:ea typeface="+mn-ea"/>
                <a:cs typeface="+mn-cs"/>
              </a:rPr>
              <a:t> </a:t>
            </a:r>
            <a:r>
              <a:rPr lang="en-US" sz="1400" b="1" kern="1200" dirty="0">
                <a:solidFill>
                  <a:prstClr val="black"/>
                </a:solidFill>
                <a:latin typeface="Calibri"/>
                <a:ea typeface="+mn-ea"/>
                <a:cs typeface="+mn-cs"/>
              </a:rPr>
              <a:t>Double Click on Awaiting Request Processing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smtClean="0"/>
          </a:p>
        </p:txBody>
      </p:sp>
      <p:pic>
        <p:nvPicPr>
          <p:cNvPr id="12291" name="Picture 2"/>
          <p:cNvPicPr>
            <a:picLocks noChangeAspect="1" noChangeArrowheads="1"/>
          </p:cNvPicPr>
          <p:nvPr/>
        </p:nvPicPr>
        <p:blipFill>
          <a:blip r:embed="rId3"/>
          <a:srcRect/>
          <a:stretch>
            <a:fillRect/>
          </a:stretch>
        </p:blipFill>
        <p:spPr bwMode="auto">
          <a:xfrm>
            <a:off x="257175" y="109538"/>
            <a:ext cx="8628063" cy="6637337"/>
          </a:xfrm>
          <a:prstGeom prst="rect">
            <a:avLst/>
          </a:prstGeom>
          <a:noFill/>
          <a:ln w="9525">
            <a:noFill/>
            <a:miter lim="800000"/>
            <a:headEnd/>
            <a:tailEnd/>
          </a:ln>
        </p:spPr>
      </p:pic>
      <p:sp>
        <p:nvSpPr>
          <p:cNvPr id="9" name="Down Arrow Callout 8"/>
          <p:cNvSpPr/>
          <p:nvPr/>
        </p:nvSpPr>
        <p:spPr>
          <a:xfrm rot="18110911" flipV="1">
            <a:off x="2968315" y="1263163"/>
            <a:ext cx="1154081" cy="1889385"/>
          </a:xfrm>
          <a:prstGeom prst="downArrowCallou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vert="vert270" anchor="ctr" anchorCtr="1"/>
          <a:lstStyle/>
          <a:p>
            <a:pPr algn="ctr" rtl="0" fontAlgn="base">
              <a:spcBef>
                <a:spcPct val="0"/>
              </a:spcBef>
              <a:spcAft>
                <a:spcPct val="0"/>
              </a:spcAft>
              <a:defRPr/>
            </a:pPr>
            <a:r>
              <a:rPr lang="en-US" kern="1200" dirty="0">
                <a:solidFill>
                  <a:prstClr val="black"/>
                </a:solidFill>
                <a:latin typeface="Calibri"/>
                <a:ea typeface="+mn-ea"/>
                <a:cs typeface="+mn-cs"/>
              </a:rPr>
              <a:t> </a:t>
            </a:r>
            <a:r>
              <a:rPr lang="en-US" sz="1400" b="1" kern="1200" dirty="0">
                <a:solidFill>
                  <a:prstClr val="black"/>
                </a:solidFill>
                <a:latin typeface="Calibri"/>
                <a:ea typeface="+mn-ea"/>
                <a:cs typeface="+mn-cs"/>
              </a:rPr>
              <a:t>Double Click on Article request</a:t>
            </a:r>
            <a:r>
              <a:rPr lang="en-US" sz="1400" kern="1200" dirty="0">
                <a:solidFill>
                  <a:prstClr val="black"/>
                </a:solidFill>
                <a:latin typeface="Calibri"/>
                <a:ea typeface="+mn-ea"/>
                <a:cs typeface="+mn-cs"/>
              </a:rPr>
              <a:t>   </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1412</TotalTime>
  <Words>2585</Words>
  <Application>Microsoft Office PowerPoint</Application>
  <PresentationFormat>On-screen Show (4:3)</PresentationFormat>
  <Paragraphs>253</Paragraphs>
  <Slides>36</Slides>
  <Notes>36</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Concourse</vt:lpstr>
      <vt:lpstr>1_Office Theme</vt:lpstr>
      <vt:lpstr>Workflow Toolkit</vt:lpstr>
      <vt:lpstr>Workflow Toolkit</vt:lpstr>
      <vt:lpstr>Workflow Toolkit</vt:lpstr>
      <vt:lpstr>Workflow Toolkit Chapter 1 – General Tips &amp; Intro</vt:lpstr>
      <vt:lpstr>Best Practice and Holdings</vt:lpstr>
      <vt:lpstr>Chapter 2  Workflow Toolkit – Borrowing</vt:lpstr>
      <vt:lpstr>Streamlined Routing for Full Text Requests to  Document Delivery</vt:lpstr>
      <vt:lpstr>Slide 8</vt:lpstr>
      <vt:lpstr>Slide 9</vt:lpstr>
      <vt:lpstr>Slide 10</vt:lpstr>
      <vt:lpstr>Slide 11</vt:lpstr>
      <vt:lpstr>Slide 12</vt:lpstr>
      <vt:lpstr>Slide 13</vt:lpstr>
      <vt:lpstr>Slide 14</vt:lpstr>
      <vt:lpstr>Previous Process</vt:lpstr>
      <vt:lpstr>Slide 16</vt:lpstr>
      <vt:lpstr>Slide 17</vt:lpstr>
      <vt:lpstr>Slide 18</vt:lpstr>
      <vt:lpstr>Slide 19</vt:lpstr>
      <vt:lpstr>Slide 20</vt:lpstr>
      <vt:lpstr>Slide 21</vt:lpstr>
      <vt:lpstr>Slide 22</vt:lpstr>
      <vt:lpstr>Reminder - there are 3 pieces that need to be in place before using the new email routing</vt:lpstr>
      <vt:lpstr>Workflow Toolkit Chapter 2 – Borrowing</vt:lpstr>
      <vt:lpstr>Slide 25</vt:lpstr>
      <vt:lpstr>Workflow Toolkit Chapter 3 – Custom Holdings &amp; Direct Request</vt:lpstr>
      <vt:lpstr>Workflow Toolkit Chapter 4 - Lending</vt:lpstr>
      <vt:lpstr>Workflow Toolkit Chapter 5 – Document Delivery</vt:lpstr>
      <vt:lpstr>Workflow Toolkit – Word Templates (See chapters: Borrowing, Lending, Document Delivery)</vt:lpstr>
      <vt:lpstr>Slide 30</vt:lpstr>
      <vt:lpstr>Slide 31</vt:lpstr>
      <vt:lpstr>Borrowing Return Slips</vt:lpstr>
      <vt:lpstr>Lending</vt:lpstr>
      <vt:lpstr>Slide 34</vt:lpstr>
      <vt:lpstr>Slide 35</vt:lpstr>
      <vt:lpstr>Workflow Toolkit</vt:lpstr>
    </vt:vector>
  </TitlesOfParts>
  <Company>SUNY Geneseo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Workflow Toolkit</dc:title>
  <dc:creator>Cyril Oberlander</dc:creator>
  <cp:lastModifiedBy>Cyril Oberlander</cp:lastModifiedBy>
  <cp:revision>23</cp:revision>
  <dcterms:created xsi:type="dcterms:W3CDTF">2008-08-01T06:58:40Z</dcterms:created>
  <dcterms:modified xsi:type="dcterms:W3CDTF">2008-08-04T12:09:46Z</dcterms:modified>
</cp:coreProperties>
</file>