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62" r:id="rId4"/>
    <p:sldId id="258" r:id="rId5"/>
    <p:sldId id="267" r:id="rId6"/>
    <p:sldId id="268" r:id="rId7"/>
    <p:sldId id="269" r:id="rId8"/>
    <p:sldId id="270" r:id="rId9"/>
    <p:sldId id="271" r:id="rId10"/>
    <p:sldId id="272" r:id="rId11"/>
    <p:sldId id="273" r:id="rId12"/>
    <p:sldId id="274" r:id="rId13"/>
    <p:sldId id="275" r:id="rId14"/>
    <p:sldId id="278" r:id="rId15"/>
    <p:sldId id="277" r:id="rId16"/>
    <p:sldId id="286" r:id="rId17"/>
    <p:sldId id="284" r:id="rId18"/>
    <p:sldId id="279" r:id="rId19"/>
    <p:sldId id="276" r:id="rId20"/>
    <p:sldId id="264" r:id="rId21"/>
    <p:sldId id="280" r:id="rId22"/>
    <p:sldId id="281"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3F2E9"/>
    <a:srgbClr val="EAE8D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99" autoAdjust="0"/>
    <p:restoredTop sz="94660"/>
  </p:normalViewPr>
  <p:slideViewPr>
    <p:cSldViewPr>
      <p:cViewPr varScale="1">
        <p:scale>
          <a:sx n="67" d="100"/>
          <a:sy n="67" d="100"/>
        </p:scale>
        <p:origin x="-42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BA528A-A791-4406-A7C9-68E87BCF338B}" type="datetimeFigureOut">
              <a:rPr lang="en-US" smtClean="0"/>
              <a:pPr/>
              <a:t>8/7/2008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92A38B-C40C-4F32-9824-306A5C3FCED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F8CE64-3077-4D6D-B2A9-16B3FF87DAD2}" type="slidenum">
              <a:rPr lang="en-US"/>
              <a:pPr/>
              <a:t>6</a:t>
            </a:fld>
            <a:endParaRPr lang="en-US"/>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p:txBody>
          <a:bodyPr/>
          <a:lstStyle/>
          <a:p>
            <a:r>
              <a:rPr lang="en-US"/>
              <a:t>Once the request is open click on the Show menu and select the opac/Z39.50 (ALT + Z) command</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7824D5-7CEE-4D03-89C8-B1FDEC4A97B1}" type="slidenum">
              <a:rPr lang="en-US"/>
              <a:pPr/>
              <a:t>7</a:t>
            </a:fld>
            <a:endParaRPr lang="en-US"/>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r>
              <a:rPr lang="en-US"/>
              <a:t>Which will bring up the Z39.50 search screen.  A search may be done by standard ISSN number or by title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BBE1CD-EFE5-42C4-8593-9FB7EE2401DA}" type="slidenum">
              <a:rPr lang="en-US"/>
              <a:pPr/>
              <a:t>8</a:t>
            </a:fld>
            <a:endParaRPr lang="en-US"/>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p:txBody>
          <a:bodyPr/>
          <a:lstStyle/>
          <a:p>
            <a:r>
              <a:rPr lang="en-US"/>
              <a:t>The list of project libraries will appear.  Double click on each record to check for lenders who hold the volume, issue, and year and if the license agreement is ILL OK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BEB6704-83D5-4FF3-942D-A6FAC3C01121}" type="slidenum">
              <a:rPr lang="en-US"/>
              <a:pPr/>
              <a:t>9</a:t>
            </a:fld>
            <a:endParaRPr lang="en-US"/>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p:txBody>
          <a:bodyPr/>
          <a:lstStyle/>
          <a:p>
            <a:r>
              <a:rPr lang="en-US"/>
              <a:t>Double click on each entry until you have exhausted the list or retrieved enough lenders to reach the five limit for the oclc ill lender string.   Close out of the Z39.50 screen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Why is this so important?  11 hours?  Reducing staff time?  More time for the difficult</a:t>
            </a:r>
            <a:r>
              <a:rPr lang="en-US" baseline="0" dirty="0" smtClean="0"/>
              <a:t> requests?</a:t>
            </a:r>
            <a:endParaRPr lang="en-US" dirty="0"/>
          </a:p>
        </p:txBody>
      </p:sp>
      <p:sp>
        <p:nvSpPr>
          <p:cNvPr id="4" name="Slide Number Placeholder 3"/>
          <p:cNvSpPr>
            <a:spLocks noGrp="1"/>
          </p:cNvSpPr>
          <p:nvPr>
            <p:ph type="sldNum" sz="quarter" idx="10"/>
          </p:nvPr>
        </p:nvSpPr>
        <p:spPr/>
        <p:txBody>
          <a:bodyPr/>
          <a:lstStyle/>
          <a:p>
            <a:fld id="{EC92A38B-C40C-4F32-9824-306A5C3FCED4}" type="slidenum">
              <a:rPr lang="en-US" smtClean="0"/>
              <a:pPr/>
              <a:t>17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Include </a:t>
            </a:r>
            <a:r>
              <a:rPr lang="en-US" dirty="0" err="1" smtClean="0"/>
              <a:t>urls</a:t>
            </a:r>
            <a:r>
              <a:rPr lang="en-US" dirty="0" smtClean="0"/>
              <a:t>, scenarios, labels</a:t>
            </a:r>
            <a:endParaRPr lang="en-US" dirty="0"/>
          </a:p>
        </p:txBody>
      </p:sp>
      <p:sp>
        <p:nvSpPr>
          <p:cNvPr id="4" name="Slide Number Placeholder 3"/>
          <p:cNvSpPr>
            <a:spLocks noGrp="1"/>
          </p:cNvSpPr>
          <p:nvPr>
            <p:ph type="sldNum" sz="quarter" idx="10"/>
          </p:nvPr>
        </p:nvSpPr>
        <p:spPr/>
        <p:txBody>
          <a:bodyPr/>
          <a:lstStyle/>
          <a:p>
            <a:fld id="{EC92A38B-C40C-4F32-9824-306A5C3FCED4}" type="slidenum">
              <a:rPr lang="en-US" smtClean="0"/>
              <a:pPr/>
              <a:t>20</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Include </a:t>
            </a:r>
            <a:r>
              <a:rPr lang="en-US" dirty="0" err="1" smtClean="0"/>
              <a:t>urls</a:t>
            </a:r>
            <a:r>
              <a:rPr lang="en-US" dirty="0" smtClean="0"/>
              <a:t>, scenarios, labels</a:t>
            </a:r>
            <a:endParaRPr lang="en-US" dirty="0"/>
          </a:p>
        </p:txBody>
      </p:sp>
      <p:sp>
        <p:nvSpPr>
          <p:cNvPr id="4" name="Slide Number Placeholder 3"/>
          <p:cNvSpPr>
            <a:spLocks noGrp="1"/>
          </p:cNvSpPr>
          <p:nvPr>
            <p:ph type="sldNum" sz="quarter" idx="10"/>
          </p:nvPr>
        </p:nvSpPr>
        <p:spPr/>
        <p:txBody>
          <a:bodyPr/>
          <a:lstStyle/>
          <a:p>
            <a:fld id="{EC92A38B-C40C-4F32-9824-306A5C3FCED4}" type="slidenum">
              <a:rPr lang="en-US" smtClean="0"/>
              <a:pPr/>
              <a:t>21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8/7/2008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2819400" y="6340475"/>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8/7/2008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2819400" y="6340475"/>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8/7/2008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2819400" y="6340475"/>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8/7/2008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2819400" y="6340475"/>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8/7/2008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2819400" y="6340475"/>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8/7/2008</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2819400" y="6340475"/>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8/7/2008</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2819400" y="6340475"/>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8/7/2008</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2819400" y="6340475"/>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8/7/2008</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2819400" y="6340475"/>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8/7/2008</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2819400" y="6340475"/>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8/7/2008</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2819400" y="6340475"/>
            <a:ext cx="2133600" cy="365125"/>
          </a:xfrm>
          <a:prstGeom prst="rect">
            <a:avLst/>
          </a:prstGeom>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3F2E9"/>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0" y="632460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8/7/2008</a:t>
            </a:fld>
            <a:r>
              <a:rPr lang="en-US" dirty="0" smtClean="0"/>
              <a:t>		</a:t>
            </a:r>
            <a:endParaRPr lang="en-US" dirty="0"/>
          </a:p>
        </p:txBody>
      </p:sp>
      <p:pic>
        <p:nvPicPr>
          <p:cNvPr id="2050" name="Picture 2" descr="C:\Documents and Settings\sullivm\Desktop\Alias Presentation\idsconference2008logo.png"/>
          <p:cNvPicPr>
            <a:picLocks noChangeAspect="1" noChangeArrowheads="1"/>
          </p:cNvPicPr>
          <p:nvPr userDrawn="1"/>
        </p:nvPicPr>
        <p:blipFill>
          <a:blip r:embed="rId13"/>
          <a:srcRect/>
          <a:stretch>
            <a:fillRect/>
          </a:stretch>
        </p:blipFill>
        <p:spPr bwMode="auto">
          <a:xfrm>
            <a:off x="6696075" y="5514975"/>
            <a:ext cx="2447925" cy="1343025"/>
          </a:xfrm>
          <a:prstGeom prst="rect">
            <a:avLst/>
          </a:prstGeom>
          <a:noFill/>
        </p:spPr>
      </p:pic>
      <p:sp>
        <p:nvSpPr>
          <p:cNvPr id="8" name="Rectangle 15"/>
          <p:cNvSpPr>
            <a:spLocks noChangeArrowheads="1"/>
          </p:cNvSpPr>
          <p:nvPr userDrawn="1"/>
        </p:nvSpPr>
        <p:spPr bwMode="auto">
          <a:xfrm>
            <a:off x="0" y="-34925"/>
            <a:ext cx="9144000" cy="914400"/>
          </a:xfrm>
          <a:prstGeom prst="rect">
            <a:avLst/>
          </a:prstGeom>
          <a:solidFill>
            <a:srgbClr val="383855"/>
          </a:solidFill>
          <a:ln w="9525">
            <a:noFill/>
            <a:miter lim="800000"/>
            <a:headEnd/>
            <a:tailEnd/>
          </a:ln>
          <a:effectLst>
            <a:outerShdw dist="25400" dir="5400000" algn="ctr" rotWithShape="0">
              <a:srgbClr val="808080"/>
            </a:outerShdw>
          </a:effectLst>
        </p:spPr>
        <p:txBody>
          <a:bodyPr wrap="none" anchor="ctr"/>
          <a:lstStyle/>
          <a:p>
            <a:pPr eaLnBrk="0" hangingPunct="0">
              <a:buFontTx/>
              <a:buChar char="•"/>
              <a:defRPr/>
            </a:pPr>
            <a:endParaRPr lang="en-US" sz="3200">
              <a:solidFill>
                <a:srgbClr val="000000"/>
              </a:solidFill>
              <a:latin typeface="Arial" charset="0"/>
              <a:ea typeface="ＭＳ Ｐゴシック" pitchFamily="-32" charset="-128"/>
            </a:endParaRPr>
          </a:p>
        </p:txBody>
      </p:sp>
      <p:pic>
        <p:nvPicPr>
          <p:cNvPr id="9" name="Picture 20" descr="IDS final logo for PP"/>
          <p:cNvPicPr>
            <a:picLocks noChangeAspect="1" noChangeArrowheads="1"/>
          </p:cNvPicPr>
          <p:nvPr userDrawn="1"/>
        </p:nvPicPr>
        <p:blipFill>
          <a:blip r:embed="rId14">
            <a:clrChange>
              <a:clrFrom>
                <a:srgbClr val="41415D"/>
              </a:clrFrom>
              <a:clrTo>
                <a:srgbClr val="41415D">
                  <a:alpha val="0"/>
                </a:srgbClr>
              </a:clrTo>
            </a:clrChange>
          </a:blip>
          <a:srcRect/>
          <a:stretch>
            <a:fillRect/>
          </a:stretch>
        </p:blipFill>
        <p:spPr bwMode="auto">
          <a:xfrm>
            <a:off x="152400" y="-187325"/>
            <a:ext cx="2819400" cy="13779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3127375"/>
          </a:xfrm>
        </p:spPr>
        <p:txBody>
          <a:bodyPr/>
          <a:lstStyle/>
          <a:p>
            <a:r>
              <a:rPr lang="en-US" dirty="0" smtClean="0"/>
              <a:t>Direct Request for Articles</a:t>
            </a:r>
            <a:br>
              <a:rPr lang="en-US" dirty="0" smtClean="0"/>
            </a:br>
            <a:r>
              <a:rPr lang="en-US" sz="3600" b="1" dirty="0" smtClean="0"/>
              <a:t>A</a:t>
            </a:r>
            <a:r>
              <a:rPr lang="en-US" sz="2000" dirty="0" smtClean="0"/>
              <a:t>rticle </a:t>
            </a:r>
            <a:r>
              <a:rPr lang="en-US" sz="3600" b="1" dirty="0" smtClean="0"/>
              <a:t>L</a:t>
            </a:r>
            <a:r>
              <a:rPr lang="en-US" sz="2000" dirty="0" smtClean="0"/>
              <a:t>icensing </a:t>
            </a:r>
            <a:r>
              <a:rPr lang="en-US" sz="3600" b="1" dirty="0" smtClean="0"/>
              <a:t>I</a:t>
            </a:r>
            <a:r>
              <a:rPr lang="en-US" sz="2000" dirty="0" smtClean="0"/>
              <a:t>nformation </a:t>
            </a:r>
            <a:r>
              <a:rPr lang="en-US" sz="3600" b="1" dirty="0" smtClean="0"/>
              <a:t>A</a:t>
            </a:r>
            <a:r>
              <a:rPr lang="en-US" sz="2000" dirty="0" smtClean="0"/>
              <a:t>vailability </a:t>
            </a:r>
            <a:r>
              <a:rPr lang="en-US" sz="3600" b="1" dirty="0" smtClean="0"/>
              <a:t>S</a:t>
            </a:r>
            <a:r>
              <a:rPr lang="en-US" sz="2000" dirty="0" smtClean="0"/>
              <a:t>ervice</a:t>
            </a:r>
            <a:br>
              <a:rPr lang="en-US" sz="2000" dirty="0" smtClean="0"/>
            </a:br>
            <a:r>
              <a:rPr lang="en-US" sz="2000" dirty="0" smtClean="0"/>
              <a:t/>
            </a:r>
            <a:br>
              <a:rPr lang="en-US" sz="2000" dirty="0" smtClean="0"/>
            </a:br>
            <a:r>
              <a:rPr lang="en-US" sz="2000" dirty="0" smtClean="0"/>
              <a:t/>
            </a:r>
            <a:br>
              <a:rPr lang="en-US" sz="2000" dirty="0" smtClean="0"/>
            </a:br>
            <a:r>
              <a:rPr lang="en-US" sz="1600" dirty="0" smtClean="0"/>
              <a:t>Mark Sullivan</a:t>
            </a:r>
            <a:br>
              <a:rPr lang="en-US" sz="1600" dirty="0" smtClean="0"/>
            </a:br>
            <a:r>
              <a:rPr lang="en-US" sz="1600" dirty="0" smtClean="0"/>
              <a:t>IDS Systems Administrator</a:t>
            </a:r>
            <a:endParaRPr lang="en-US" sz="1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1600200"/>
            <a:ext cx="7315200" cy="3908762"/>
          </a:xfrm>
          <a:prstGeom prst="rect">
            <a:avLst/>
          </a:prstGeom>
          <a:noFill/>
        </p:spPr>
        <p:txBody>
          <a:bodyPr wrap="square" rtlCol="0">
            <a:spAutoFit/>
          </a:bodyPr>
          <a:lstStyle/>
          <a:p>
            <a:r>
              <a:rPr lang="en-US" sz="3200" dirty="0" smtClean="0"/>
              <a:t>These are the borrowing problems:</a:t>
            </a:r>
          </a:p>
          <a:p>
            <a:pPr lvl="1">
              <a:buFont typeface="Arial" pitchFamily="34" charset="0"/>
              <a:buChar char="•"/>
            </a:pPr>
            <a:r>
              <a:rPr lang="en-US" sz="2000" dirty="0" smtClean="0"/>
              <a:t>Additional steps</a:t>
            </a:r>
          </a:p>
          <a:p>
            <a:pPr lvl="1">
              <a:buFont typeface="Arial" pitchFamily="34" charset="0"/>
              <a:buChar char="•"/>
            </a:pPr>
            <a:r>
              <a:rPr lang="en-US" sz="2000" dirty="0" smtClean="0"/>
              <a:t>Need to memorize the OCLC codes of the libraries that have the journal and can loan it</a:t>
            </a:r>
          </a:p>
          <a:p>
            <a:pPr lvl="1">
              <a:buFont typeface="Arial" pitchFamily="34" charset="0"/>
              <a:buChar char="•"/>
            </a:pPr>
            <a:r>
              <a:rPr lang="en-US" sz="2000" dirty="0" smtClean="0"/>
              <a:t>Need to build a </a:t>
            </a:r>
            <a:r>
              <a:rPr lang="en-US" sz="2000" dirty="0" smtClean="0"/>
              <a:t>work form </a:t>
            </a:r>
            <a:r>
              <a:rPr lang="en-US" sz="2000" dirty="0" smtClean="0"/>
              <a:t>manually instead of letting OCLC populate it automatically</a:t>
            </a:r>
          </a:p>
          <a:p>
            <a:pPr>
              <a:buFont typeface="Arial" pitchFamily="34" charset="0"/>
              <a:buChar char="•"/>
            </a:pPr>
            <a:endParaRPr lang="en-US" sz="2400" dirty="0" smtClean="0"/>
          </a:p>
          <a:p>
            <a:r>
              <a:rPr lang="en-US" sz="3200" dirty="0" smtClean="0"/>
              <a:t>But…</a:t>
            </a:r>
          </a:p>
          <a:p>
            <a:pPr lvl="1">
              <a:buFont typeface="Arial" pitchFamily="34" charset="0"/>
              <a:buChar char="•"/>
            </a:pPr>
            <a:r>
              <a:rPr lang="en-US" sz="2000" dirty="0" smtClean="0"/>
              <a:t>You are making it easier for the Lending library to fill the request quickly and with a perfect copy</a:t>
            </a:r>
          </a:p>
          <a:p>
            <a:pPr lvl="1">
              <a:buFont typeface="Arial" pitchFamily="34" charset="0"/>
              <a:buChar char="•"/>
            </a:pPr>
            <a:r>
              <a:rPr lang="en-US" sz="2000" dirty="0" smtClean="0"/>
              <a:t>Speed and quality make you look good to your patrons.</a:t>
            </a:r>
            <a:endParaRPr lang="en-US"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srcRect/>
          <a:stretch>
            <a:fillRect/>
          </a:stretch>
        </p:blipFill>
        <p:spPr bwMode="auto">
          <a:xfrm>
            <a:off x="0" y="914400"/>
            <a:ext cx="6400800" cy="5959998"/>
          </a:xfrm>
          <a:prstGeom prst="rect">
            <a:avLst/>
          </a:prstGeom>
          <a:noFill/>
          <a:ln w="9525">
            <a:noFill/>
            <a:miter lim="800000"/>
            <a:headEnd/>
            <a:tailEnd/>
          </a:ln>
          <a:effectLst/>
        </p:spPr>
      </p:pic>
      <p:sp>
        <p:nvSpPr>
          <p:cNvPr id="7" name="TextBox 6"/>
          <p:cNvSpPr txBox="1"/>
          <p:nvPr/>
        </p:nvSpPr>
        <p:spPr>
          <a:xfrm>
            <a:off x="6477000" y="1447800"/>
            <a:ext cx="2667000" cy="3416320"/>
          </a:xfrm>
          <a:prstGeom prst="rect">
            <a:avLst/>
          </a:prstGeom>
          <a:noFill/>
        </p:spPr>
        <p:txBody>
          <a:bodyPr wrap="square" rtlCol="0">
            <a:spAutoFit/>
          </a:bodyPr>
          <a:lstStyle/>
          <a:p>
            <a:pPr algn="ctr"/>
            <a:r>
              <a:rPr lang="en-US" sz="2000" dirty="0" smtClean="0"/>
              <a:t>Article Borrowing</a:t>
            </a:r>
          </a:p>
          <a:p>
            <a:pPr>
              <a:buFont typeface="Arial" pitchFamily="34" charset="0"/>
              <a:buChar char="•"/>
            </a:pPr>
            <a:endParaRPr lang="en-US" dirty="0" smtClean="0"/>
          </a:p>
          <a:p>
            <a:pPr>
              <a:buFont typeface="Arial" pitchFamily="34" charset="0"/>
              <a:buChar char="•"/>
            </a:pPr>
            <a:r>
              <a:rPr lang="en-US" dirty="0" smtClean="0"/>
              <a:t>25 hours on average before article requests were sent</a:t>
            </a:r>
          </a:p>
          <a:p>
            <a:pPr>
              <a:buFont typeface="Arial" pitchFamily="34" charset="0"/>
              <a:buChar char="•"/>
            </a:pPr>
            <a:endParaRPr lang="en-US" dirty="0" smtClean="0"/>
          </a:p>
          <a:p>
            <a:pPr>
              <a:buFont typeface="Arial" pitchFamily="34" charset="0"/>
              <a:buChar char="•"/>
            </a:pPr>
            <a:r>
              <a:rPr lang="en-US" dirty="0" smtClean="0"/>
              <a:t>Total average time was 30 hours</a:t>
            </a:r>
          </a:p>
          <a:p>
            <a:pPr>
              <a:buFont typeface="Arial" pitchFamily="34" charset="0"/>
              <a:buChar char="•"/>
            </a:pPr>
            <a:endParaRPr lang="en-US" dirty="0" smtClean="0"/>
          </a:p>
          <a:p>
            <a:pPr>
              <a:buFont typeface="Arial" pitchFamily="34" charset="0"/>
              <a:buChar char="•"/>
            </a:pPr>
            <a:r>
              <a:rPr lang="en-US" dirty="0" smtClean="0"/>
              <a:t>ALIAS would have reduced Total average time to 5 hours…</a:t>
            </a:r>
            <a:endParaRPr lang="en-US" dirty="0"/>
          </a:p>
        </p:txBody>
      </p:sp>
      <p:sp>
        <p:nvSpPr>
          <p:cNvPr id="8" name="TextBox 7"/>
          <p:cNvSpPr txBox="1"/>
          <p:nvPr/>
        </p:nvSpPr>
        <p:spPr>
          <a:xfrm>
            <a:off x="1447800" y="1219200"/>
            <a:ext cx="3581400" cy="369332"/>
          </a:xfrm>
          <a:prstGeom prst="rect">
            <a:avLst/>
          </a:prstGeom>
          <a:solidFill>
            <a:schemeClr val="bg1"/>
          </a:solidFill>
        </p:spPr>
        <p:txBody>
          <a:bodyPr wrap="square" rtlCol="0">
            <a:spAutoFit/>
          </a:bodyPr>
          <a:lstStyle/>
          <a:p>
            <a:pPr algn="ctr"/>
            <a:r>
              <a:rPr lang="en-US" dirty="0" smtClean="0"/>
              <a:t>11 Article Requests</a:t>
            </a:r>
            <a:endParaRPr lang="en-US" dirty="0"/>
          </a:p>
        </p:txBody>
      </p:sp>
      <p:sp>
        <p:nvSpPr>
          <p:cNvPr id="9" name="Left Arrow 8"/>
          <p:cNvSpPr/>
          <p:nvPr/>
        </p:nvSpPr>
        <p:spPr>
          <a:xfrm rot="19155788">
            <a:off x="1143000" y="2819400"/>
            <a:ext cx="1828800" cy="609600"/>
          </a:xfrm>
          <a:prstGeom prst="lef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25 hours</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srcRect/>
          <a:stretch>
            <a:fillRect/>
          </a:stretch>
        </p:blipFill>
        <p:spPr bwMode="auto">
          <a:xfrm>
            <a:off x="0" y="914400"/>
            <a:ext cx="6477000" cy="5995851"/>
          </a:xfrm>
          <a:prstGeom prst="rect">
            <a:avLst/>
          </a:prstGeom>
          <a:noFill/>
          <a:ln w="9525">
            <a:noFill/>
            <a:miter lim="800000"/>
            <a:headEnd/>
            <a:tailEnd/>
          </a:ln>
          <a:effectLst/>
        </p:spPr>
      </p:pic>
      <p:sp>
        <p:nvSpPr>
          <p:cNvPr id="5" name="TextBox 4"/>
          <p:cNvSpPr txBox="1"/>
          <p:nvPr/>
        </p:nvSpPr>
        <p:spPr>
          <a:xfrm>
            <a:off x="6477000" y="1447800"/>
            <a:ext cx="2667000" cy="3170099"/>
          </a:xfrm>
          <a:prstGeom prst="rect">
            <a:avLst/>
          </a:prstGeom>
          <a:noFill/>
        </p:spPr>
        <p:txBody>
          <a:bodyPr wrap="square" rtlCol="0">
            <a:spAutoFit/>
          </a:bodyPr>
          <a:lstStyle/>
          <a:p>
            <a:pPr algn="ctr"/>
            <a:r>
              <a:rPr lang="en-US" sz="2000" dirty="0" smtClean="0"/>
              <a:t>Article Lending</a:t>
            </a:r>
          </a:p>
          <a:p>
            <a:pPr>
              <a:buFont typeface="Arial" pitchFamily="34" charset="0"/>
              <a:buChar char="•"/>
            </a:pPr>
            <a:endParaRPr lang="en-US" dirty="0" smtClean="0"/>
          </a:p>
          <a:p>
            <a:pPr>
              <a:buFont typeface="Arial" pitchFamily="34" charset="0"/>
              <a:buChar char="•"/>
            </a:pPr>
            <a:r>
              <a:rPr lang="en-US" dirty="0" smtClean="0"/>
              <a:t>46 hours on average for Lending turnaround</a:t>
            </a:r>
          </a:p>
          <a:p>
            <a:pPr>
              <a:buFont typeface="Arial" pitchFamily="34" charset="0"/>
              <a:buChar char="•"/>
            </a:pPr>
            <a:endParaRPr lang="en-US" dirty="0" smtClean="0"/>
          </a:p>
          <a:p>
            <a:pPr>
              <a:buFont typeface="Arial" pitchFamily="34" charset="0"/>
              <a:buChar char="•"/>
            </a:pPr>
            <a:r>
              <a:rPr lang="en-US" dirty="0" smtClean="0"/>
              <a:t>Total average time was 50 hours</a:t>
            </a:r>
          </a:p>
          <a:p>
            <a:pPr>
              <a:buFont typeface="Arial" pitchFamily="34" charset="0"/>
              <a:buChar char="•"/>
            </a:pPr>
            <a:endParaRPr lang="en-US" dirty="0" smtClean="0"/>
          </a:p>
          <a:p>
            <a:pPr>
              <a:buFont typeface="Arial" pitchFamily="34" charset="0"/>
              <a:buChar char="•"/>
            </a:pPr>
            <a:r>
              <a:rPr lang="en-US" dirty="0" smtClean="0"/>
              <a:t>How much time would using </a:t>
            </a:r>
            <a:r>
              <a:rPr lang="en-US" dirty="0" err="1" smtClean="0"/>
              <a:t>eJournals</a:t>
            </a:r>
            <a:r>
              <a:rPr lang="en-US" dirty="0" smtClean="0"/>
              <a:t> have saved?  How much effort?</a:t>
            </a:r>
          </a:p>
        </p:txBody>
      </p:sp>
      <p:sp>
        <p:nvSpPr>
          <p:cNvPr id="6" name="Rectangle 5"/>
          <p:cNvSpPr/>
          <p:nvPr/>
        </p:nvSpPr>
        <p:spPr>
          <a:xfrm>
            <a:off x="1447800" y="1219200"/>
            <a:ext cx="3657600" cy="369332"/>
          </a:xfrm>
          <a:prstGeom prst="rect">
            <a:avLst/>
          </a:prstGeom>
          <a:solidFill>
            <a:schemeClr val="bg1"/>
          </a:solidFill>
        </p:spPr>
        <p:txBody>
          <a:bodyPr wrap="square">
            <a:spAutoFit/>
          </a:bodyPr>
          <a:lstStyle/>
          <a:p>
            <a:pPr algn="ctr"/>
            <a:r>
              <a:rPr lang="en-US" dirty="0" smtClean="0"/>
              <a:t>66 Article Requests</a:t>
            </a:r>
            <a:endParaRPr lang="en-US" dirty="0"/>
          </a:p>
        </p:txBody>
      </p:sp>
      <p:sp>
        <p:nvSpPr>
          <p:cNvPr id="7" name="Left Arrow 6"/>
          <p:cNvSpPr/>
          <p:nvPr/>
        </p:nvSpPr>
        <p:spPr>
          <a:xfrm rot="18844989">
            <a:off x="3091616" y="2242561"/>
            <a:ext cx="1828800" cy="1340680"/>
          </a:xfrm>
          <a:prstGeom prst="lef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46 hours</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srcRect/>
          <a:stretch>
            <a:fillRect/>
          </a:stretch>
        </p:blipFill>
        <p:spPr bwMode="auto">
          <a:xfrm>
            <a:off x="0" y="885825"/>
            <a:ext cx="6400800" cy="5975313"/>
          </a:xfrm>
          <a:prstGeom prst="rect">
            <a:avLst/>
          </a:prstGeom>
          <a:noFill/>
          <a:ln w="9525">
            <a:noFill/>
            <a:miter lim="800000"/>
            <a:headEnd/>
            <a:tailEnd/>
          </a:ln>
          <a:effectLst/>
        </p:spPr>
      </p:pic>
      <p:sp>
        <p:nvSpPr>
          <p:cNvPr id="5" name="TextBox 4"/>
          <p:cNvSpPr txBox="1"/>
          <p:nvPr/>
        </p:nvSpPr>
        <p:spPr>
          <a:xfrm>
            <a:off x="1371600" y="1219200"/>
            <a:ext cx="3657600" cy="369332"/>
          </a:xfrm>
          <a:prstGeom prst="rect">
            <a:avLst/>
          </a:prstGeom>
          <a:solidFill>
            <a:schemeClr val="bg1"/>
          </a:solidFill>
        </p:spPr>
        <p:txBody>
          <a:bodyPr wrap="square" rtlCol="0">
            <a:spAutoFit/>
          </a:bodyPr>
          <a:lstStyle/>
          <a:p>
            <a:pPr algn="ctr"/>
            <a:r>
              <a:rPr lang="en-US" dirty="0" smtClean="0"/>
              <a:t>188 Article Requests</a:t>
            </a:r>
            <a:endParaRPr lang="en-US" dirty="0"/>
          </a:p>
        </p:txBody>
      </p:sp>
      <p:sp>
        <p:nvSpPr>
          <p:cNvPr id="6" name="TextBox 5"/>
          <p:cNvSpPr txBox="1"/>
          <p:nvPr/>
        </p:nvSpPr>
        <p:spPr>
          <a:xfrm>
            <a:off x="6400800" y="1447800"/>
            <a:ext cx="2743200" cy="3139321"/>
          </a:xfrm>
          <a:prstGeom prst="rect">
            <a:avLst/>
          </a:prstGeom>
          <a:noFill/>
        </p:spPr>
        <p:txBody>
          <a:bodyPr wrap="square" rtlCol="0">
            <a:spAutoFit/>
          </a:bodyPr>
          <a:lstStyle/>
          <a:p>
            <a:pPr algn="ctr"/>
            <a:r>
              <a:rPr lang="en-US" dirty="0" smtClean="0"/>
              <a:t>Libraries using current Availability Server</a:t>
            </a:r>
          </a:p>
          <a:p>
            <a:pPr>
              <a:buFont typeface="Arial" pitchFamily="34" charset="0"/>
              <a:buChar char="•"/>
            </a:pPr>
            <a:endParaRPr lang="en-US" dirty="0" smtClean="0"/>
          </a:p>
          <a:p>
            <a:pPr>
              <a:buFont typeface="Arial" pitchFamily="34" charset="0"/>
              <a:buChar char="•"/>
            </a:pPr>
            <a:r>
              <a:rPr lang="en-US" dirty="0" smtClean="0"/>
              <a:t>Average turnaround is 14 hours</a:t>
            </a:r>
          </a:p>
          <a:p>
            <a:pPr>
              <a:buFont typeface="Arial" pitchFamily="34" charset="0"/>
              <a:buChar char="•"/>
            </a:pPr>
            <a:endParaRPr lang="en-US" dirty="0" smtClean="0"/>
          </a:p>
          <a:p>
            <a:pPr>
              <a:buFont typeface="Arial" pitchFamily="34" charset="0"/>
              <a:buChar char="•"/>
            </a:pPr>
            <a:r>
              <a:rPr lang="en-US" dirty="0" smtClean="0"/>
              <a:t>Could be reduced another 4 hours with the new ALIAS for an average turnaround time of 10 hours or less.</a:t>
            </a:r>
          </a:p>
          <a:p>
            <a:pPr>
              <a:buFont typeface="Arial" pitchFamily="34" charset="0"/>
              <a:buChar char="•"/>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1600200"/>
            <a:ext cx="8458200" cy="4216539"/>
          </a:xfrm>
          <a:prstGeom prst="rect">
            <a:avLst/>
          </a:prstGeom>
        </p:spPr>
        <p:txBody>
          <a:bodyPr wrap="square">
            <a:spAutoFit/>
          </a:bodyPr>
          <a:lstStyle/>
          <a:p>
            <a:r>
              <a:rPr lang="en-US" sz="3200" dirty="0" smtClean="0"/>
              <a:t>Libraries using current Availability Server</a:t>
            </a:r>
          </a:p>
          <a:p>
            <a:endParaRPr lang="en-US" sz="3200" dirty="0" smtClean="0"/>
          </a:p>
          <a:p>
            <a:r>
              <a:rPr lang="en-US" sz="3200" dirty="0" smtClean="0"/>
              <a:t>These are the lending problems:</a:t>
            </a:r>
          </a:p>
          <a:p>
            <a:pPr marL="914400" lvl="1" indent="-457200">
              <a:buFont typeface="Arial" pitchFamily="34" charset="0"/>
              <a:buChar char="•"/>
            </a:pPr>
            <a:r>
              <a:rPr lang="en-US" sz="2000" dirty="0" smtClean="0"/>
              <a:t>No </a:t>
            </a:r>
            <a:r>
              <a:rPr lang="en-US" sz="2000" dirty="0" err="1" smtClean="0"/>
              <a:t>url</a:t>
            </a:r>
            <a:r>
              <a:rPr lang="en-US" sz="2000" dirty="0" smtClean="0"/>
              <a:t> in </a:t>
            </a:r>
            <a:r>
              <a:rPr lang="en-US" sz="2000" dirty="0" err="1" smtClean="0"/>
              <a:t>ILLiad</a:t>
            </a:r>
            <a:r>
              <a:rPr lang="en-US" sz="2000" dirty="0" smtClean="0"/>
              <a:t> so staff needs to search for article</a:t>
            </a:r>
          </a:p>
          <a:p>
            <a:pPr marL="914400" lvl="1" indent="-457200">
              <a:buFont typeface="Arial" pitchFamily="34" charset="0"/>
              <a:buChar char="•"/>
            </a:pPr>
            <a:r>
              <a:rPr lang="en-US" sz="2000" dirty="0" smtClean="0"/>
              <a:t>PDF conversion adds a few steps.  We need to be able to import </a:t>
            </a:r>
            <a:r>
              <a:rPr lang="en-US" sz="2000" dirty="0" err="1" smtClean="0"/>
              <a:t>pdf’s</a:t>
            </a:r>
            <a:r>
              <a:rPr lang="en-US" sz="2000" dirty="0" smtClean="0"/>
              <a:t> directly into </a:t>
            </a:r>
            <a:r>
              <a:rPr lang="en-US" sz="2000" dirty="0" err="1" smtClean="0"/>
              <a:t>ILLiad</a:t>
            </a:r>
            <a:r>
              <a:rPr lang="en-US" sz="2000" dirty="0" smtClean="0"/>
              <a:t>.</a:t>
            </a:r>
            <a:endParaRPr lang="en-US" sz="2400" dirty="0" smtClean="0"/>
          </a:p>
          <a:p>
            <a:r>
              <a:rPr lang="en-US" sz="3200" dirty="0" smtClean="0"/>
              <a:t>But, no need to…</a:t>
            </a:r>
          </a:p>
          <a:p>
            <a:pPr lvl="1">
              <a:buFont typeface="Arial" pitchFamily="34" charset="0"/>
              <a:buChar char="•"/>
            </a:pPr>
            <a:r>
              <a:rPr lang="en-US" sz="2000" dirty="0" smtClean="0"/>
              <a:t> 	search the library’s local journal database 	</a:t>
            </a:r>
          </a:p>
          <a:p>
            <a:pPr lvl="1">
              <a:buFont typeface="Arial" pitchFamily="34" charset="0"/>
              <a:buChar char="•"/>
            </a:pPr>
            <a:r>
              <a:rPr lang="en-US" sz="2000" dirty="0" smtClean="0"/>
              <a:t> 	go to the stacks and search for the volume</a:t>
            </a:r>
          </a:p>
          <a:p>
            <a:pPr lvl="1">
              <a:buFont typeface="Arial" pitchFamily="34" charset="0"/>
              <a:buChar char="•"/>
            </a:pPr>
            <a:r>
              <a:rPr lang="en-US" sz="2000" dirty="0" smtClean="0"/>
              <a:t> 	scan or photocopy – already have a perfect digital version</a:t>
            </a:r>
          </a:p>
          <a:p>
            <a:pPr lvl="1"/>
            <a:endParaRPr lang="en-US"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9" name="Picture 3"/>
          <p:cNvPicPr>
            <a:picLocks noChangeAspect="1" noChangeArrowheads="1"/>
          </p:cNvPicPr>
          <p:nvPr/>
        </p:nvPicPr>
        <p:blipFill>
          <a:blip r:embed="rId2"/>
          <a:srcRect/>
          <a:stretch>
            <a:fillRect/>
          </a:stretch>
        </p:blipFill>
        <p:spPr bwMode="auto">
          <a:xfrm>
            <a:off x="0" y="838200"/>
            <a:ext cx="9144000" cy="608076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503238"/>
          </a:xfrm>
        </p:spPr>
        <p:txBody>
          <a:bodyPr/>
          <a:lstStyle/>
          <a:p>
            <a:r>
              <a:rPr lang="en-US" sz="3200" dirty="0" smtClean="0"/>
              <a:t>What to expect this year?</a:t>
            </a:r>
            <a:endParaRPr lang="en-US" sz="3200" dirty="0"/>
          </a:p>
        </p:txBody>
      </p:sp>
      <p:sp>
        <p:nvSpPr>
          <p:cNvPr id="19" name="Oval 18"/>
          <p:cNvSpPr/>
          <p:nvPr/>
        </p:nvSpPr>
        <p:spPr>
          <a:xfrm>
            <a:off x="5867400" y="3124200"/>
            <a:ext cx="2667000" cy="914400"/>
          </a:xfrm>
          <a:prstGeom prst="ellipse">
            <a:avLst/>
          </a:prstGeom>
          <a:solidFill>
            <a:sysClr val="window" lastClr="FFFFFF"/>
          </a:solidFill>
          <a:ln w="25400" cap="flat" cmpd="sng" algn="ctr">
            <a:solidFill>
              <a:sysClr val="windowText" lastClr="000000"/>
            </a:solidFill>
            <a:prstDash val="solid"/>
          </a:ln>
          <a:effectLst/>
        </p:spPr>
        <p:txBody>
          <a:bodyPr anchor="ctr"/>
          <a:lstStyle/>
          <a:p>
            <a:pPr algn="ctr" fontAlgn="auto">
              <a:spcBef>
                <a:spcPts val="0"/>
              </a:spcBef>
              <a:spcAft>
                <a:spcPts val="0"/>
              </a:spcAft>
              <a:defRPr/>
            </a:pPr>
            <a:r>
              <a:rPr lang="en-US" sz="2000" b="0" dirty="0" smtClean="0">
                <a:solidFill>
                  <a:prstClr val="black"/>
                </a:solidFill>
                <a:latin typeface="Calibri"/>
                <a:cs typeface="+mn-cs"/>
              </a:rPr>
              <a:t>ALIAS: Licensing </a:t>
            </a:r>
            <a:r>
              <a:rPr lang="en-US" sz="2000" b="0" dirty="0">
                <a:solidFill>
                  <a:prstClr val="black"/>
                </a:solidFill>
                <a:latin typeface="Calibri"/>
                <a:cs typeface="+mn-cs"/>
              </a:rPr>
              <a:t>Database</a:t>
            </a:r>
          </a:p>
        </p:txBody>
      </p:sp>
      <p:cxnSp>
        <p:nvCxnSpPr>
          <p:cNvPr id="20" name="Curved Connector 8"/>
          <p:cNvCxnSpPr>
            <a:endCxn id="19" idx="0"/>
          </p:cNvCxnSpPr>
          <p:nvPr/>
        </p:nvCxnSpPr>
        <p:spPr>
          <a:xfrm flipV="1">
            <a:off x="4419600" y="3124200"/>
            <a:ext cx="2781300" cy="304800"/>
          </a:xfrm>
          <a:prstGeom prst="curvedConnector4">
            <a:avLst>
              <a:gd name="adj1" fmla="val 26027"/>
              <a:gd name="adj2" fmla="val 175000"/>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1" name="Curved Connector 25"/>
          <p:cNvCxnSpPr>
            <a:stCxn id="19" idx="4"/>
            <a:endCxn id="22" idx="6"/>
          </p:cNvCxnSpPr>
          <p:nvPr/>
        </p:nvCxnSpPr>
        <p:spPr>
          <a:xfrm rot="5400000" flipH="1">
            <a:off x="5543550" y="2381250"/>
            <a:ext cx="609600" cy="2705100"/>
          </a:xfrm>
          <a:prstGeom prst="curvedConnector4">
            <a:avLst>
              <a:gd name="adj1" fmla="val -37500"/>
              <a:gd name="adj2" fmla="val 74648"/>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609600" y="2971800"/>
            <a:ext cx="3886200" cy="914400"/>
          </a:xfrm>
          <a:prstGeom prst="ellipse">
            <a:avLst/>
          </a:prstGeom>
          <a:solidFill>
            <a:sysClr val="window" lastClr="FFFFFF"/>
          </a:solidFill>
          <a:ln w="25400" cap="flat" cmpd="sng" algn="ctr">
            <a:solidFill>
              <a:sysClr val="windowText" lastClr="000000"/>
            </a:solidFill>
            <a:prstDash val="solid"/>
          </a:ln>
          <a:effectLst/>
        </p:spPr>
        <p:txBody>
          <a:bodyPr anchor="ctr"/>
          <a:lstStyle/>
          <a:p>
            <a:pPr algn="ctr" fontAlgn="auto">
              <a:spcBef>
                <a:spcPts val="0"/>
              </a:spcBef>
              <a:spcAft>
                <a:spcPts val="0"/>
              </a:spcAft>
              <a:defRPr/>
            </a:pPr>
            <a:r>
              <a:rPr lang="en-US" sz="2000" b="0" dirty="0" smtClean="0">
                <a:solidFill>
                  <a:prstClr val="black"/>
                </a:solidFill>
                <a:latin typeface="Calibri"/>
                <a:cs typeface="+mn-cs"/>
              </a:rPr>
              <a:t>ILLIAD</a:t>
            </a:r>
            <a:endParaRPr lang="en-US" sz="2000" b="0" dirty="0">
              <a:solidFill>
                <a:prstClr val="black"/>
              </a:solidFill>
              <a:latin typeface="Calibri"/>
              <a:cs typeface="+mn-cs"/>
            </a:endParaRPr>
          </a:p>
        </p:txBody>
      </p:sp>
      <p:cxnSp>
        <p:nvCxnSpPr>
          <p:cNvPr id="23" name="Curved Connector 22"/>
          <p:cNvCxnSpPr>
            <a:endCxn id="28" idx="0"/>
          </p:cNvCxnSpPr>
          <p:nvPr/>
        </p:nvCxnSpPr>
        <p:spPr>
          <a:xfrm rot="10800000" flipV="1">
            <a:off x="1257301" y="3886994"/>
            <a:ext cx="1296195" cy="1218405"/>
          </a:xfrm>
          <a:prstGeom prst="curvedConnector2">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4" name="Curved Connector 23"/>
          <p:cNvCxnSpPr/>
          <p:nvPr/>
        </p:nvCxnSpPr>
        <p:spPr>
          <a:xfrm rot="5400000">
            <a:off x="2018506" y="2476500"/>
            <a:ext cx="990600" cy="1588"/>
          </a:xfrm>
          <a:prstGeom prst="curvedConnector3">
            <a:avLst>
              <a:gd name="adj1" fmla="val 50000"/>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5" name="Oval 24"/>
          <p:cNvSpPr/>
          <p:nvPr/>
        </p:nvSpPr>
        <p:spPr>
          <a:xfrm>
            <a:off x="1143000" y="1600200"/>
            <a:ext cx="2667000" cy="914400"/>
          </a:xfrm>
          <a:prstGeom prst="ellipse">
            <a:avLst/>
          </a:prstGeom>
          <a:solidFill>
            <a:sysClr val="window" lastClr="FFFFFF"/>
          </a:solidFill>
          <a:ln w="25400" cap="flat" cmpd="sng" algn="ctr">
            <a:solidFill>
              <a:sysClr val="windowText" lastClr="000000"/>
            </a:solidFill>
            <a:prstDash val="solid"/>
          </a:ln>
          <a:effectLst/>
        </p:spPr>
        <p:txBody>
          <a:bodyPr anchor="ctr"/>
          <a:lstStyle/>
          <a:p>
            <a:pPr algn="ctr" fontAlgn="auto">
              <a:spcBef>
                <a:spcPts val="0"/>
              </a:spcBef>
              <a:spcAft>
                <a:spcPts val="0"/>
              </a:spcAft>
              <a:defRPr/>
            </a:pPr>
            <a:r>
              <a:rPr lang="en-US" sz="2000" b="0" dirty="0" smtClean="0">
                <a:solidFill>
                  <a:prstClr val="black"/>
                </a:solidFill>
                <a:latin typeface="Calibri"/>
                <a:cs typeface="+mn-cs"/>
              </a:rPr>
              <a:t>Patron Request</a:t>
            </a:r>
            <a:endParaRPr lang="en-US" sz="2000" b="0" dirty="0">
              <a:solidFill>
                <a:prstClr val="black"/>
              </a:solidFill>
              <a:latin typeface="Calibri"/>
              <a:cs typeface="+mn-cs"/>
            </a:endParaRPr>
          </a:p>
        </p:txBody>
      </p:sp>
      <p:sp>
        <p:nvSpPr>
          <p:cNvPr id="26" name="Oval 25"/>
          <p:cNvSpPr/>
          <p:nvPr/>
        </p:nvSpPr>
        <p:spPr>
          <a:xfrm>
            <a:off x="4953000" y="2286000"/>
            <a:ext cx="1905000" cy="609600"/>
          </a:xfrm>
          <a:prstGeom prst="ellipse">
            <a:avLst/>
          </a:prstGeom>
          <a:solidFill>
            <a:sysClr val="window" lastClr="FFFFFF"/>
          </a:solidFill>
          <a:ln w="25400" cap="flat" cmpd="sng" algn="ctr">
            <a:solidFill>
              <a:sysClr val="windowText" lastClr="000000"/>
            </a:solidFill>
            <a:prstDash val="solid"/>
          </a:ln>
          <a:effectLst/>
        </p:spPr>
        <p:txBody>
          <a:bodyPr anchor="ctr"/>
          <a:lstStyle/>
          <a:p>
            <a:pPr algn="ctr" fontAlgn="auto">
              <a:spcBef>
                <a:spcPts val="0"/>
              </a:spcBef>
              <a:spcAft>
                <a:spcPts val="0"/>
              </a:spcAft>
              <a:defRPr/>
            </a:pPr>
            <a:r>
              <a:rPr lang="en-US" sz="1600" dirty="0" smtClean="0">
                <a:solidFill>
                  <a:prstClr val="black"/>
                </a:solidFill>
                <a:latin typeface="Calibri"/>
              </a:rPr>
              <a:t>Query </a:t>
            </a:r>
            <a:r>
              <a:rPr lang="en-US" sz="1600" dirty="0" smtClean="0">
                <a:solidFill>
                  <a:prstClr val="black"/>
                </a:solidFill>
              </a:rPr>
              <a:t>ISSN, date</a:t>
            </a:r>
            <a:endParaRPr lang="en-US" sz="1600" b="0" dirty="0">
              <a:solidFill>
                <a:prstClr val="black"/>
              </a:solidFill>
              <a:latin typeface="Calibri"/>
              <a:cs typeface="+mn-cs"/>
            </a:endParaRPr>
          </a:p>
        </p:txBody>
      </p:sp>
      <p:sp>
        <p:nvSpPr>
          <p:cNvPr id="27" name="Oval 26"/>
          <p:cNvSpPr/>
          <p:nvPr/>
        </p:nvSpPr>
        <p:spPr>
          <a:xfrm>
            <a:off x="4876800" y="4191000"/>
            <a:ext cx="2209800" cy="762000"/>
          </a:xfrm>
          <a:prstGeom prst="ellipse">
            <a:avLst/>
          </a:prstGeom>
          <a:solidFill>
            <a:sysClr val="window" lastClr="FFFFFF"/>
          </a:solidFill>
          <a:ln w="25400" cap="flat" cmpd="sng" algn="ctr">
            <a:solidFill>
              <a:sysClr val="windowText" lastClr="000000"/>
            </a:solidFill>
            <a:prstDash val="solid"/>
          </a:ln>
          <a:effectLst/>
        </p:spPr>
        <p:txBody>
          <a:bodyPr anchor="ctr"/>
          <a:lstStyle/>
          <a:p>
            <a:pPr algn="ctr" fontAlgn="auto">
              <a:spcBef>
                <a:spcPts val="0"/>
              </a:spcBef>
              <a:spcAft>
                <a:spcPts val="0"/>
              </a:spcAft>
              <a:defRPr/>
            </a:pPr>
            <a:r>
              <a:rPr lang="en-US" sz="1600" dirty="0" smtClean="0">
                <a:solidFill>
                  <a:prstClr val="black"/>
                </a:solidFill>
                <a:latin typeface="Calibri"/>
              </a:rPr>
              <a:t>Library Codes for valid dates and licenses</a:t>
            </a:r>
            <a:endParaRPr lang="en-US" sz="1600" b="0" dirty="0">
              <a:solidFill>
                <a:prstClr val="black"/>
              </a:solidFill>
              <a:latin typeface="Calibri"/>
              <a:cs typeface="+mn-cs"/>
            </a:endParaRPr>
          </a:p>
        </p:txBody>
      </p:sp>
      <p:sp>
        <p:nvSpPr>
          <p:cNvPr id="28" name="Oval 27"/>
          <p:cNvSpPr/>
          <p:nvPr/>
        </p:nvSpPr>
        <p:spPr>
          <a:xfrm>
            <a:off x="0" y="5105400"/>
            <a:ext cx="2514600" cy="990600"/>
          </a:xfrm>
          <a:prstGeom prst="ellipse">
            <a:avLst/>
          </a:prstGeom>
          <a:solidFill>
            <a:sysClr val="window" lastClr="FFFFFF"/>
          </a:solidFill>
          <a:ln w="25400" cap="flat" cmpd="sng" algn="ctr">
            <a:solidFill>
              <a:sysClr val="windowText" lastClr="000000"/>
            </a:solidFill>
            <a:prstDash val="solid"/>
          </a:ln>
          <a:effectLst/>
        </p:spPr>
        <p:txBody>
          <a:bodyPr anchor="ctr"/>
          <a:lstStyle/>
          <a:p>
            <a:pPr algn="ctr" fontAlgn="auto">
              <a:spcBef>
                <a:spcPts val="0"/>
              </a:spcBef>
              <a:spcAft>
                <a:spcPts val="0"/>
              </a:spcAft>
              <a:defRPr/>
            </a:pPr>
            <a:r>
              <a:rPr lang="en-US" sz="1600" dirty="0" smtClean="0">
                <a:solidFill>
                  <a:prstClr val="black"/>
                </a:solidFill>
                <a:latin typeface="Calibri"/>
              </a:rPr>
              <a:t>Article Direct Request – Automatic Process</a:t>
            </a:r>
            <a:endParaRPr lang="en-US" sz="1600" b="0" dirty="0">
              <a:solidFill>
                <a:prstClr val="black"/>
              </a:solidFill>
              <a:latin typeface="Calibri"/>
              <a:cs typeface="+mn-cs"/>
            </a:endParaRPr>
          </a:p>
        </p:txBody>
      </p:sp>
      <p:cxnSp>
        <p:nvCxnSpPr>
          <p:cNvPr id="29" name="Curved Connector 28"/>
          <p:cNvCxnSpPr>
            <a:endCxn id="30" idx="0"/>
          </p:cNvCxnSpPr>
          <p:nvPr/>
        </p:nvCxnSpPr>
        <p:spPr>
          <a:xfrm>
            <a:off x="2628899" y="3886200"/>
            <a:ext cx="1295401" cy="1219200"/>
          </a:xfrm>
          <a:prstGeom prst="curvedConnector2">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30" name="Oval 29"/>
          <p:cNvSpPr/>
          <p:nvPr/>
        </p:nvSpPr>
        <p:spPr>
          <a:xfrm>
            <a:off x="2667000" y="5105400"/>
            <a:ext cx="2514600" cy="990600"/>
          </a:xfrm>
          <a:prstGeom prst="ellipse">
            <a:avLst/>
          </a:prstGeom>
          <a:solidFill>
            <a:sysClr val="window" lastClr="FFFFFF"/>
          </a:solidFill>
          <a:ln w="25400" cap="flat" cmpd="sng" algn="ctr">
            <a:solidFill>
              <a:sysClr val="windowText" lastClr="000000"/>
            </a:solidFill>
            <a:prstDash val="solid"/>
          </a:ln>
          <a:effectLst/>
        </p:spPr>
        <p:txBody>
          <a:bodyPr anchor="ctr"/>
          <a:lstStyle/>
          <a:p>
            <a:pPr algn="ctr" fontAlgn="auto">
              <a:spcBef>
                <a:spcPts val="0"/>
              </a:spcBef>
              <a:spcAft>
                <a:spcPts val="0"/>
              </a:spcAft>
              <a:defRPr/>
            </a:pPr>
            <a:r>
              <a:rPr lang="en-US" sz="1600" dirty="0" smtClean="0">
                <a:solidFill>
                  <a:prstClr val="black"/>
                </a:solidFill>
                <a:latin typeface="Calibri"/>
              </a:rPr>
              <a:t>Awaiting Request Processing – Manual Process</a:t>
            </a:r>
            <a:endParaRPr lang="en-US" sz="1600" b="0" dirty="0">
              <a:solidFill>
                <a:prstClr val="black"/>
              </a:solidFill>
              <a:latin typeface="Calibri"/>
              <a:cs typeface="+mn-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503238"/>
          </a:xfrm>
        </p:spPr>
        <p:txBody>
          <a:bodyPr/>
          <a:lstStyle/>
          <a:p>
            <a:r>
              <a:rPr lang="en-US" sz="3200" dirty="0" smtClean="0"/>
              <a:t>Article Direct Request and Trusted Sender</a:t>
            </a:r>
            <a:endParaRPr lang="en-US" sz="3200" dirty="0"/>
          </a:p>
        </p:txBody>
      </p:sp>
      <p:sp>
        <p:nvSpPr>
          <p:cNvPr id="4" name="Oval 3"/>
          <p:cNvSpPr/>
          <p:nvPr/>
        </p:nvSpPr>
        <p:spPr>
          <a:xfrm>
            <a:off x="914400" y="1600200"/>
            <a:ext cx="2667000" cy="914400"/>
          </a:xfrm>
          <a:prstGeom prst="ellipse">
            <a:avLst/>
          </a:prstGeom>
          <a:solidFill>
            <a:sysClr val="window" lastClr="FFFFFF"/>
          </a:solidFill>
          <a:ln w="25400" cap="flat" cmpd="sng" algn="ctr">
            <a:solidFill>
              <a:sysClr val="windowText" lastClr="000000"/>
            </a:solidFill>
            <a:prstDash val="solid"/>
          </a:ln>
          <a:effectLst/>
        </p:spPr>
        <p:txBody>
          <a:bodyPr anchor="ctr"/>
          <a:lstStyle/>
          <a:p>
            <a:pPr algn="ctr" fontAlgn="auto">
              <a:spcBef>
                <a:spcPts val="0"/>
              </a:spcBef>
              <a:spcAft>
                <a:spcPts val="0"/>
              </a:spcAft>
              <a:defRPr/>
            </a:pPr>
            <a:r>
              <a:rPr lang="en-US" sz="1800" b="0" dirty="0" smtClean="0">
                <a:solidFill>
                  <a:prstClr val="black"/>
                </a:solidFill>
                <a:latin typeface="Calibri"/>
                <a:cs typeface="+mn-cs"/>
              </a:rPr>
              <a:t>Patron Request</a:t>
            </a:r>
            <a:endParaRPr lang="en-US" sz="1800" b="0" dirty="0">
              <a:solidFill>
                <a:prstClr val="black"/>
              </a:solidFill>
              <a:latin typeface="Calibri"/>
              <a:cs typeface="+mn-cs"/>
            </a:endParaRPr>
          </a:p>
        </p:txBody>
      </p:sp>
      <p:sp>
        <p:nvSpPr>
          <p:cNvPr id="5" name="Oval 4"/>
          <p:cNvSpPr/>
          <p:nvPr/>
        </p:nvSpPr>
        <p:spPr>
          <a:xfrm>
            <a:off x="914400" y="3429000"/>
            <a:ext cx="2667000" cy="914400"/>
          </a:xfrm>
          <a:prstGeom prst="ellipse">
            <a:avLst/>
          </a:prstGeom>
          <a:solidFill>
            <a:sysClr val="window" lastClr="FFFFFF"/>
          </a:solidFill>
          <a:ln w="25400" cap="flat" cmpd="sng" algn="ctr">
            <a:solidFill>
              <a:sysClr val="windowText" lastClr="000000"/>
            </a:solidFill>
            <a:prstDash val="solid"/>
          </a:ln>
          <a:effectLst/>
        </p:spPr>
        <p:txBody>
          <a:bodyPr anchor="ctr"/>
          <a:lstStyle/>
          <a:p>
            <a:pPr algn="ctr" fontAlgn="auto">
              <a:spcBef>
                <a:spcPts val="0"/>
              </a:spcBef>
              <a:spcAft>
                <a:spcPts val="0"/>
              </a:spcAft>
              <a:defRPr/>
            </a:pPr>
            <a:r>
              <a:rPr lang="en-US" sz="1800" b="0" dirty="0" smtClean="0">
                <a:solidFill>
                  <a:prstClr val="black"/>
                </a:solidFill>
                <a:latin typeface="Calibri"/>
                <a:cs typeface="+mn-cs"/>
              </a:rPr>
              <a:t>Borrowing Library</a:t>
            </a:r>
            <a:endParaRPr lang="en-US" sz="1800" b="0" dirty="0">
              <a:solidFill>
                <a:prstClr val="black"/>
              </a:solidFill>
              <a:latin typeface="Calibri"/>
              <a:cs typeface="+mn-cs"/>
            </a:endParaRPr>
          </a:p>
        </p:txBody>
      </p:sp>
      <p:cxnSp>
        <p:nvCxnSpPr>
          <p:cNvPr id="7" name="Curved Connector 6"/>
          <p:cNvCxnSpPr/>
          <p:nvPr/>
        </p:nvCxnSpPr>
        <p:spPr>
          <a:xfrm rot="16200000" flipH="1">
            <a:off x="381000" y="3581400"/>
            <a:ext cx="2819400" cy="533400"/>
          </a:xfrm>
          <a:prstGeom prst="curvedConnector3">
            <a:avLst>
              <a:gd name="adj1" fmla="val 50000"/>
            </a:avLst>
          </a:prstGeom>
          <a:ln w="38100">
            <a:prstDash val="dash"/>
            <a:tailEnd type="arrow"/>
          </a:ln>
        </p:spPr>
        <p:style>
          <a:lnRef idx="1">
            <a:schemeClr val="accent1"/>
          </a:lnRef>
          <a:fillRef idx="0">
            <a:schemeClr val="accent1"/>
          </a:fillRef>
          <a:effectRef idx="0">
            <a:schemeClr val="accent1"/>
          </a:effectRef>
          <a:fontRef idx="minor">
            <a:schemeClr val="tx1"/>
          </a:fontRef>
        </p:style>
      </p:cxnSp>
      <p:cxnSp>
        <p:nvCxnSpPr>
          <p:cNvPr id="8" name="Curved Connector 7"/>
          <p:cNvCxnSpPr/>
          <p:nvPr/>
        </p:nvCxnSpPr>
        <p:spPr>
          <a:xfrm rot="5400000" flipH="1" flipV="1">
            <a:off x="1257300" y="3619500"/>
            <a:ext cx="2819400" cy="457200"/>
          </a:xfrm>
          <a:prstGeom prst="curvedConnector3">
            <a:avLst>
              <a:gd name="adj1" fmla="val 50000"/>
            </a:avLst>
          </a:prstGeom>
          <a:ln w="38100">
            <a:prstDash val="dash"/>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657600" y="3429000"/>
            <a:ext cx="3048000" cy="646331"/>
          </a:xfrm>
          <a:prstGeom prst="rect">
            <a:avLst/>
          </a:prstGeom>
          <a:noFill/>
        </p:spPr>
        <p:txBody>
          <a:bodyPr wrap="square" rtlCol="0">
            <a:spAutoFit/>
          </a:bodyPr>
          <a:lstStyle/>
          <a:p>
            <a:r>
              <a:rPr lang="en-US" b="1" dirty="0" smtClean="0"/>
              <a:t>The borrowing library never touches the request…</a:t>
            </a:r>
            <a:endParaRPr lang="en-US" b="1" dirty="0"/>
          </a:p>
        </p:txBody>
      </p:sp>
      <p:sp>
        <p:nvSpPr>
          <p:cNvPr id="23" name="TextBox 22"/>
          <p:cNvSpPr txBox="1"/>
          <p:nvPr/>
        </p:nvSpPr>
        <p:spPr>
          <a:xfrm>
            <a:off x="3657600" y="5103674"/>
            <a:ext cx="3048000" cy="1754326"/>
          </a:xfrm>
          <a:prstGeom prst="rect">
            <a:avLst/>
          </a:prstGeom>
          <a:noFill/>
        </p:spPr>
        <p:txBody>
          <a:bodyPr wrap="square" rtlCol="0">
            <a:spAutoFit/>
          </a:bodyPr>
          <a:lstStyle/>
          <a:p>
            <a:r>
              <a:rPr lang="en-US" dirty="0" smtClean="0"/>
              <a:t>The lending library d</a:t>
            </a:r>
            <a:r>
              <a:rPr lang="en-US" dirty="0" smtClean="0">
                <a:solidFill>
                  <a:prstClr val="black"/>
                </a:solidFill>
              </a:rPr>
              <a:t>ownloads from </a:t>
            </a:r>
            <a:r>
              <a:rPr lang="en-US" dirty="0" err="1" smtClean="0">
                <a:solidFill>
                  <a:prstClr val="black"/>
                </a:solidFill>
              </a:rPr>
              <a:t>eJournal</a:t>
            </a:r>
            <a:r>
              <a:rPr lang="en-US" dirty="0" smtClean="0">
                <a:solidFill>
                  <a:prstClr val="black"/>
                </a:solidFill>
              </a:rPr>
              <a:t> and sends through Odyssey. The staff </a:t>
            </a:r>
            <a:r>
              <a:rPr lang="en-US" dirty="0" smtClean="0"/>
              <a:t>never photocopies or goes to the stacks…</a:t>
            </a:r>
            <a:endParaRPr lang="en-US" dirty="0" smtClean="0">
              <a:solidFill>
                <a:prstClr val="black"/>
              </a:solidFill>
            </a:endParaRPr>
          </a:p>
          <a:p>
            <a:endParaRPr lang="en-US" dirty="0"/>
          </a:p>
        </p:txBody>
      </p:sp>
      <p:sp>
        <p:nvSpPr>
          <p:cNvPr id="24" name="TextBox 23"/>
          <p:cNvSpPr txBox="1"/>
          <p:nvPr/>
        </p:nvSpPr>
        <p:spPr>
          <a:xfrm>
            <a:off x="3657600" y="1600200"/>
            <a:ext cx="3048000" cy="923330"/>
          </a:xfrm>
          <a:prstGeom prst="rect">
            <a:avLst/>
          </a:prstGeom>
          <a:noFill/>
        </p:spPr>
        <p:txBody>
          <a:bodyPr wrap="square" rtlCol="0">
            <a:spAutoFit/>
          </a:bodyPr>
          <a:lstStyle/>
          <a:p>
            <a:r>
              <a:rPr lang="en-US" dirty="0" smtClean="0"/>
              <a:t>The patron receives the requested article within a few hours…</a:t>
            </a:r>
            <a:endParaRPr lang="en-US" dirty="0"/>
          </a:p>
        </p:txBody>
      </p:sp>
      <p:sp>
        <p:nvSpPr>
          <p:cNvPr id="11" name="Flowchart: Data 10"/>
          <p:cNvSpPr/>
          <p:nvPr/>
        </p:nvSpPr>
        <p:spPr>
          <a:xfrm>
            <a:off x="762000" y="5257800"/>
            <a:ext cx="2895600" cy="685800"/>
          </a:xfrm>
          <a:prstGeom prst="flowChartInputOutp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defRPr/>
            </a:pPr>
            <a:endParaRPr lang="en-US" dirty="0" smtClean="0">
              <a:solidFill>
                <a:prstClr val="black"/>
              </a:solidFill>
            </a:endParaRPr>
          </a:p>
          <a:p>
            <a:pPr algn="ctr" fontAlgn="auto">
              <a:spcBef>
                <a:spcPts val="0"/>
              </a:spcBef>
              <a:spcAft>
                <a:spcPts val="0"/>
              </a:spcAft>
              <a:defRPr/>
            </a:pPr>
            <a:r>
              <a:rPr lang="en-US" dirty="0" smtClean="0">
                <a:solidFill>
                  <a:prstClr val="black"/>
                </a:solidFill>
              </a:rPr>
              <a:t>Lending Library</a:t>
            </a:r>
          </a:p>
          <a:p>
            <a:pPr algn="ctr" fontAlgn="auto">
              <a:spcBef>
                <a:spcPts val="0"/>
              </a:spcBef>
              <a:spcAft>
                <a:spcPts val="0"/>
              </a:spcAft>
              <a:defRPr/>
            </a:pPr>
            <a:endParaRPr lang="en-US" dirty="0">
              <a:solidFill>
                <a:prstClr val="black"/>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503238"/>
          </a:xfrm>
        </p:spPr>
        <p:txBody>
          <a:bodyPr/>
          <a:lstStyle/>
          <a:p>
            <a:r>
              <a:rPr lang="en-US" sz="3200" dirty="0" smtClean="0"/>
              <a:t>ALIAS Lending</a:t>
            </a:r>
            <a:endParaRPr lang="en-US" sz="3200" dirty="0"/>
          </a:p>
        </p:txBody>
      </p:sp>
      <p:sp>
        <p:nvSpPr>
          <p:cNvPr id="8" name="Oval 7"/>
          <p:cNvSpPr/>
          <p:nvPr/>
        </p:nvSpPr>
        <p:spPr>
          <a:xfrm>
            <a:off x="5791200" y="4114800"/>
            <a:ext cx="2667000" cy="914400"/>
          </a:xfrm>
          <a:prstGeom prst="ellipse">
            <a:avLst/>
          </a:prstGeom>
          <a:solidFill>
            <a:sysClr val="window" lastClr="FFFFFF"/>
          </a:solidFill>
          <a:ln w="25400" cap="flat" cmpd="sng" algn="ctr">
            <a:solidFill>
              <a:sysClr val="windowText" lastClr="000000"/>
            </a:solidFill>
            <a:prstDash val="solid"/>
          </a:ln>
          <a:effectLst/>
        </p:spPr>
        <p:txBody>
          <a:bodyPr anchor="ctr"/>
          <a:lstStyle/>
          <a:p>
            <a:pPr algn="ctr" fontAlgn="auto">
              <a:spcBef>
                <a:spcPts val="0"/>
              </a:spcBef>
              <a:spcAft>
                <a:spcPts val="0"/>
              </a:spcAft>
              <a:defRPr/>
            </a:pPr>
            <a:r>
              <a:rPr lang="en-US" sz="2000" b="0" dirty="0" smtClean="0">
                <a:solidFill>
                  <a:prstClr val="black"/>
                </a:solidFill>
                <a:latin typeface="Calibri"/>
                <a:cs typeface="+mn-cs"/>
              </a:rPr>
              <a:t>ALIAS: Licensing </a:t>
            </a:r>
            <a:r>
              <a:rPr lang="en-US" sz="2000" b="0" dirty="0">
                <a:solidFill>
                  <a:prstClr val="black"/>
                </a:solidFill>
                <a:latin typeface="Calibri"/>
                <a:cs typeface="+mn-cs"/>
              </a:rPr>
              <a:t>Database</a:t>
            </a:r>
          </a:p>
        </p:txBody>
      </p:sp>
      <p:cxnSp>
        <p:nvCxnSpPr>
          <p:cNvPr id="9" name="Curved Connector 8"/>
          <p:cNvCxnSpPr>
            <a:stCxn id="11" idx="6"/>
            <a:endCxn id="8" idx="0"/>
          </p:cNvCxnSpPr>
          <p:nvPr/>
        </p:nvCxnSpPr>
        <p:spPr>
          <a:xfrm>
            <a:off x="4495800" y="3429000"/>
            <a:ext cx="2628900" cy="685800"/>
          </a:xfrm>
          <a:prstGeom prst="curvedConnector2">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0" name="Curved Connector 25"/>
          <p:cNvCxnSpPr>
            <a:stCxn id="8" idx="4"/>
            <a:endCxn id="11" idx="5"/>
          </p:cNvCxnSpPr>
          <p:nvPr/>
        </p:nvCxnSpPr>
        <p:spPr>
          <a:xfrm rot="5400000" flipH="1">
            <a:off x="4887234" y="2791735"/>
            <a:ext cx="1276911" cy="3198021"/>
          </a:xfrm>
          <a:prstGeom prst="curvedConnector3">
            <a:avLst>
              <a:gd name="adj1" fmla="val -17903"/>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1" name="Oval 10"/>
          <p:cNvSpPr/>
          <p:nvPr/>
        </p:nvSpPr>
        <p:spPr>
          <a:xfrm>
            <a:off x="609600" y="2971800"/>
            <a:ext cx="3886200" cy="914400"/>
          </a:xfrm>
          <a:prstGeom prst="ellipse">
            <a:avLst/>
          </a:prstGeom>
          <a:solidFill>
            <a:sysClr val="window" lastClr="FFFFFF"/>
          </a:solidFill>
          <a:ln w="25400" cap="flat" cmpd="sng" algn="ctr">
            <a:solidFill>
              <a:sysClr val="windowText" lastClr="000000"/>
            </a:solidFill>
            <a:prstDash val="solid"/>
          </a:ln>
          <a:effectLst/>
        </p:spPr>
        <p:txBody>
          <a:bodyPr anchor="ctr"/>
          <a:lstStyle/>
          <a:p>
            <a:pPr algn="ctr" fontAlgn="auto">
              <a:spcBef>
                <a:spcPts val="0"/>
              </a:spcBef>
              <a:spcAft>
                <a:spcPts val="0"/>
              </a:spcAft>
              <a:defRPr/>
            </a:pPr>
            <a:r>
              <a:rPr lang="en-US" sz="2000" b="0" dirty="0" smtClean="0">
                <a:solidFill>
                  <a:prstClr val="black"/>
                </a:solidFill>
                <a:latin typeface="Calibri"/>
                <a:cs typeface="+mn-cs"/>
              </a:rPr>
              <a:t>ILLIAD</a:t>
            </a:r>
            <a:endParaRPr lang="en-US" sz="2000" b="0" dirty="0">
              <a:solidFill>
                <a:prstClr val="black"/>
              </a:solidFill>
              <a:latin typeface="Calibri"/>
              <a:cs typeface="+mn-cs"/>
            </a:endParaRPr>
          </a:p>
        </p:txBody>
      </p:sp>
      <p:cxnSp>
        <p:nvCxnSpPr>
          <p:cNvPr id="13" name="Curved Connector 12"/>
          <p:cNvCxnSpPr/>
          <p:nvPr/>
        </p:nvCxnSpPr>
        <p:spPr>
          <a:xfrm rot="5400000">
            <a:off x="2018506" y="2476500"/>
            <a:ext cx="990600" cy="1588"/>
          </a:xfrm>
          <a:prstGeom prst="curvedConnector3">
            <a:avLst>
              <a:gd name="adj1" fmla="val 50000"/>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1143000" y="1600200"/>
            <a:ext cx="2667000" cy="914400"/>
          </a:xfrm>
          <a:prstGeom prst="ellipse">
            <a:avLst/>
          </a:prstGeom>
          <a:solidFill>
            <a:sysClr val="window" lastClr="FFFFFF"/>
          </a:solidFill>
          <a:ln w="25400" cap="flat" cmpd="sng" algn="ctr">
            <a:solidFill>
              <a:sysClr val="windowText" lastClr="000000"/>
            </a:solidFill>
            <a:prstDash val="solid"/>
          </a:ln>
          <a:effectLst/>
        </p:spPr>
        <p:txBody>
          <a:bodyPr anchor="ctr"/>
          <a:lstStyle/>
          <a:p>
            <a:pPr algn="ctr" fontAlgn="auto">
              <a:spcBef>
                <a:spcPts val="0"/>
              </a:spcBef>
              <a:spcAft>
                <a:spcPts val="0"/>
              </a:spcAft>
              <a:defRPr/>
            </a:pPr>
            <a:r>
              <a:rPr lang="en-US" sz="2000" b="0" dirty="0" smtClean="0">
                <a:solidFill>
                  <a:prstClr val="black"/>
                </a:solidFill>
                <a:latin typeface="Calibri"/>
                <a:cs typeface="+mn-cs"/>
              </a:rPr>
              <a:t>Library Request through OCLC</a:t>
            </a:r>
            <a:endParaRPr lang="en-US" sz="2000" b="0" dirty="0">
              <a:solidFill>
                <a:prstClr val="black"/>
              </a:solidFill>
              <a:latin typeface="Calibri"/>
              <a:cs typeface="+mn-cs"/>
            </a:endParaRPr>
          </a:p>
        </p:txBody>
      </p:sp>
      <p:sp>
        <p:nvSpPr>
          <p:cNvPr id="17" name="Oval 16"/>
          <p:cNvSpPr/>
          <p:nvPr/>
        </p:nvSpPr>
        <p:spPr>
          <a:xfrm>
            <a:off x="5029200" y="2895600"/>
            <a:ext cx="1905000" cy="609600"/>
          </a:xfrm>
          <a:prstGeom prst="ellipse">
            <a:avLst/>
          </a:prstGeom>
          <a:solidFill>
            <a:sysClr val="window" lastClr="FFFFFF"/>
          </a:solidFill>
          <a:ln w="25400" cap="flat" cmpd="sng" algn="ctr">
            <a:solidFill>
              <a:sysClr val="windowText" lastClr="000000"/>
            </a:solidFill>
            <a:prstDash val="solid"/>
          </a:ln>
          <a:effectLst/>
        </p:spPr>
        <p:txBody>
          <a:bodyPr anchor="ctr"/>
          <a:lstStyle/>
          <a:p>
            <a:pPr algn="ctr" fontAlgn="auto">
              <a:spcBef>
                <a:spcPts val="0"/>
              </a:spcBef>
              <a:spcAft>
                <a:spcPts val="0"/>
              </a:spcAft>
              <a:defRPr/>
            </a:pPr>
            <a:r>
              <a:rPr lang="en-US" sz="1600" dirty="0" smtClean="0">
                <a:solidFill>
                  <a:prstClr val="black"/>
                </a:solidFill>
                <a:latin typeface="Calibri"/>
              </a:rPr>
              <a:t>Query </a:t>
            </a:r>
            <a:r>
              <a:rPr lang="en-US" sz="1600" dirty="0" smtClean="0">
                <a:solidFill>
                  <a:prstClr val="black"/>
                </a:solidFill>
              </a:rPr>
              <a:t>ISSN, year, license</a:t>
            </a:r>
            <a:endParaRPr lang="en-US" sz="1600" b="0" dirty="0">
              <a:solidFill>
                <a:prstClr val="black"/>
              </a:solidFill>
              <a:latin typeface="Calibri"/>
              <a:cs typeface="+mn-cs"/>
            </a:endParaRPr>
          </a:p>
        </p:txBody>
      </p:sp>
      <p:sp>
        <p:nvSpPr>
          <p:cNvPr id="18" name="Oval 17"/>
          <p:cNvSpPr/>
          <p:nvPr/>
        </p:nvSpPr>
        <p:spPr>
          <a:xfrm>
            <a:off x="3200400" y="3962400"/>
            <a:ext cx="2590800" cy="762000"/>
          </a:xfrm>
          <a:prstGeom prst="ellipse">
            <a:avLst/>
          </a:prstGeom>
          <a:solidFill>
            <a:sysClr val="window" lastClr="FFFFFF"/>
          </a:solidFill>
          <a:ln w="25400" cap="flat" cmpd="sng" algn="ctr">
            <a:solidFill>
              <a:sysClr val="windowText" lastClr="000000"/>
            </a:solidFill>
            <a:prstDash val="solid"/>
          </a:ln>
          <a:effectLst/>
        </p:spPr>
        <p:txBody>
          <a:bodyPr anchor="ctr"/>
          <a:lstStyle/>
          <a:p>
            <a:pPr algn="ctr" fontAlgn="auto">
              <a:spcBef>
                <a:spcPts val="0"/>
              </a:spcBef>
              <a:spcAft>
                <a:spcPts val="0"/>
              </a:spcAft>
              <a:defRPr/>
            </a:pPr>
            <a:r>
              <a:rPr lang="en-US" sz="1600" dirty="0" smtClean="0">
                <a:solidFill>
                  <a:prstClr val="black"/>
                </a:solidFill>
                <a:latin typeface="Calibri"/>
              </a:rPr>
              <a:t>URL for provider with proper license and holdings</a:t>
            </a:r>
            <a:endParaRPr lang="en-US" sz="1600" b="0" dirty="0">
              <a:solidFill>
                <a:prstClr val="black"/>
              </a:solidFill>
              <a:latin typeface="Calibri"/>
              <a:cs typeface="+mn-cs"/>
            </a:endParaRPr>
          </a:p>
        </p:txBody>
      </p:sp>
      <p:cxnSp>
        <p:nvCxnSpPr>
          <p:cNvPr id="20" name="Curved Connector 19"/>
          <p:cNvCxnSpPr>
            <a:stCxn id="11" idx="4"/>
            <a:endCxn id="25" idx="0"/>
          </p:cNvCxnSpPr>
          <p:nvPr/>
        </p:nvCxnSpPr>
        <p:spPr>
          <a:xfrm rot="5400000">
            <a:off x="1905000" y="4533900"/>
            <a:ext cx="1295400" cy="1588"/>
          </a:xfrm>
          <a:prstGeom prst="curvedConnector3">
            <a:avLst>
              <a:gd name="adj1" fmla="val 50000"/>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5" name="Parallelogram 24"/>
          <p:cNvSpPr/>
          <p:nvPr/>
        </p:nvSpPr>
        <p:spPr>
          <a:xfrm>
            <a:off x="838200" y="5181600"/>
            <a:ext cx="3429000" cy="1524000"/>
          </a:xfrm>
          <a:prstGeom prst="parallelogram">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1447800" y="5477470"/>
            <a:ext cx="2209800" cy="923330"/>
          </a:xfrm>
          <a:prstGeom prst="rect">
            <a:avLst/>
          </a:prstGeom>
          <a:noFill/>
        </p:spPr>
        <p:txBody>
          <a:bodyPr wrap="square" rtlCol="0">
            <a:spAutoFit/>
          </a:bodyPr>
          <a:lstStyle/>
          <a:p>
            <a:r>
              <a:rPr lang="en-US" dirty="0" smtClean="0"/>
              <a:t>Double click URL and download article – No searching needed</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Grp="1" noChangeAspect="1" noChangeArrowheads="1"/>
          </p:cNvPicPr>
          <p:nvPr>
            <p:ph idx="1"/>
          </p:nvPr>
        </p:nvPicPr>
        <p:blipFill>
          <a:blip r:embed="rId2"/>
          <a:srcRect/>
          <a:stretch>
            <a:fillRect/>
          </a:stretch>
        </p:blipFill>
        <p:spPr bwMode="auto">
          <a:xfrm>
            <a:off x="0" y="884237"/>
            <a:ext cx="9220200" cy="5939549"/>
          </a:xfrm>
          <a:prstGeom prst="rect">
            <a:avLst/>
          </a:prstGeom>
          <a:noFill/>
          <a:ln w="9525">
            <a:noFill/>
            <a:miter lim="800000"/>
            <a:headEnd/>
            <a:tailEnd/>
          </a:ln>
          <a:effectLst/>
        </p:spPr>
      </p:pic>
      <p:cxnSp>
        <p:nvCxnSpPr>
          <p:cNvPr id="6" name="Straight Arrow Connector 5"/>
          <p:cNvCxnSpPr/>
          <p:nvPr/>
        </p:nvCxnSpPr>
        <p:spPr>
          <a:xfrm>
            <a:off x="4343400" y="3048000"/>
            <a:ext cx="1066800" cy="533400"/>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914400"/>
            <a:ext cx="8229600" cy="685800"/>
          </a:xfrm>
        </p:spPr>
        <p:txBody>
          <a:bodyPr/>
          <a:lstStyle/>
          <a:p>
            <a:r>
              <a:rPr lang="en-US" sz="3200" dirty="0" smtClean="0"/>
              <a:t>Current IDS Availability Server</a:t>
            </a:r>
            <a:endParaRPr lang="en-US" sz="3200" dirty="0"/>
          </a:p>
        </p:txBody>
      </p:sp>
      <p:sp>
        <p:nvSpPr>
          <p:cNvPr id="5" name="Content Placeholder 4"/>
          <p:cNvSpPr>
            <a:spLocks noGrp="1"/>
          </p:cNvSpPr>
          <p:nvPr>
            <p:ph idx="1"/>
          </p:nvPr>
        </p:nvSpPr>
        <p:spPr>
          <a:xfrm>
            <a:off x="457200" y="1447800"/>
            <a:ext cx="8229600" cy="4525963"/>
          </a:xfrm>
        </p:spPr>
        <p:txBody>
          <a:bodyPr/>
          <a:lstStyle/>
          <a:p>
            <a:r>
              <a:rPr lang="en-US" dirty="0" smtClean="0"/>
              <a:t>The Good</a:t>
            </a:r>
          </a:p>
          <a:p>
            <a:pPr lvl="1"/>
            <a:r>
              <a:rPr lang="en-US" dirty="0" smtClean="0"/>
              <a:t>Search all Project libraries from within </a:t>
            </a:r>
            <a:r>
              <a:rPr lang="en-US" dirty="0" err="1" smtClean="0"/>
              <a:t>ILLiad</a:t>
            </a:r>
            <a:endParaRPr lang="en-US" dirty="0" smtClean="0"/>
          </a:p>
          <a:p>
            <a:pPr lvl="1"/>
            <a:r>
              <a:rPr lang="en-US" dirty="0" smtClean="0"/>
              <a:t>Shows holdings information for each library</a:t>
            </a:r>
          </a:p>
          <a:p>
            <a:pPr lvl="1"/>
            <a:r>
              <a:rPr lang="en-US" dirty="0" smtClean="0"/>
              <a:t>Has licensing information for each publisher</a:t>
            </a:r>
          </a:p>
          <a:p>
            <a:pPr lvl="1"/>
            <a:r>
              <a:rPr lang="en-US" dirty="0" smtClean="0"/>
              <a:t>Is currently the only way to access this information</a:t>
            </a:r>
          </a:p>
          <a:p>
            <a:pPr lvl="1"/>
            <a:r>
              <a:rPr lang="en-US" dirty="0" smtClean="0"/>
              <a:t>No member work to update the </a:t>
            </a:r>
            <a:r>
              <a:rPr lang="en-US" dirty="0" err="1" smtClean="0"/>
              <a:t>ejournal</a:t>
            </a:r>
            <a:r>
              <a:rPr lang="en-US" dirty="0" smtClean="0"/>
              <a:t> database</a:t>
            </a:r>
          </a:p>
          <a:p>
            <a:pPr lvl="1"/>
            <a:endParaRPr lang="en-US" dirty="0" smtClean="0"/>
          </a:p>
          <a:p>
            <a:pPr lvl="1"/>
            <a:endParaRPr lang="en-US" dirty="0" smtClean="0"/>
          </a:p>
          <a:p>
            <a:pPr lvl="1"/>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503238"/>
          </a:xfrm>
        </p:spPr>
        <p:txBody>
          <a:bodyPr/>
          <a:lstStyle/>
          <a:p>
            <a:r>
              <a:rPr lang="en-US" sz="3200" dirty="0" smtClean="0"/>
              <a:t>Plans for the Future</a:t>
            </a:r>
            <a:endParaRPr lang="en-US" sz="3200" dirty="0"/>
          </a:p>
        </p:txBody>
      </p:sp>
      <p:sp>
        <p:nvSpPr>
          <p:cNvPr id="3" name="Content Placeholder 2"/>
          <p:cNvSpPr>
            <a:spLocks noGrp="1"/>
          </p:cNvSpPr>
          <p:nvPr>
            <p:ph idx="1"/>
          </p:nvPr>
        </p:nvSpPr>
        <p:spPr>
          <a:xfrm>
            <a:off x="457200" y="1600200"/>
            <a:ext cx="8229600" cy="4876800"/>
          </a:xfrm>
        </p:spPr>
        <p:txBody>
          <a:bodyPr/>
          <a:lstStyle/>
          <a:p>
            <a:r>
              <a:rPr lang="en-US" sz="2400" dirty="0" smtClean="0"/>
              <a:t>Work with Atlas to </a:t>
            </a:r>
          </a:p>
          <a:p>
            <a:pPr lvl="1"/>
            <a:r>
              <a:rPr lang="en-US" sz="2400" dirty="0" smtClean="0"/>
              <a:t>add additional project-based load balancing </a:t>
            </a:r>
          </a:p>
          <a:p>
            <a:pPr lvl="1"/>
            <a:r>
              <a:rPr lang="en-US" sz="2400" dirty="0" smtClean="0"/>
              <a:t>Add Lending version that would</a:t>
            </a:r>
          </a:p>
          <a:p>
            <a:pPr lvl="2"/>
            <a:r>
              <a:rPr lang="en-US" dirty="0" smtClean="0"/>
              <a:t>Include only one library’s holdings and URL’s</a:t>
            </a:r>
          </a:p>
          <a:p>
            <a:pPr lvl="2"/>
            <a:r>
              <a:rPr lang="en-US" dirty="0" smtClean="0"/>
              <a:t>automatically insert </a:t>
            </a:r>
            <a:r>
              <a:rPr lang="en-US" dirty="0" err="1" smtClean="0"/>
              <a:t>url</a:t>
            </a:r>
            <a:r>
              <a:rPr lang="en-US" dirty="0" smtClean="0"/>
              <a:t> into Call Number or Location field</a:t>
            </a:r>
            <a:endParaRPr lang="en-US" sz="2400" dirty="0" smtClean="0"/>
          </a:p>
          <a:p>
            <a:r>
              <a:rPr lang="en-US" sz="2400" dirty="0" smtClean="0"/>
              <a:t>Work with OCLC and Serials Solutions to explore new discovery options</a:t>
            </a:r>
          </a:p>
          <a:p>
            <a:r>
              <a:rPr lang="en-US" sz="2400" dirty="0" smtClean="0"/>
              <a:t>Work with you to determine needs, evaluate the system requirements, etc.</a:t>
            </a:r>
          </a:p>
          <a:p>
            <a:endParaRPr lang="en-US" sz="1600" dirty="0" smtClean="0"/>
          </a:p>
          <a:p>
            <a:pPr>
              <a:buNone/>
            </a:pPr>
            <a:endParaRPr lang="en-US" sz="2000" dirty="0" smtClean="0"/>
          </a:p>
          <a:p>
            <a:endParaRPr lang="en-US" sz="2000" dirty="0" smtClean="0"/>
          </a:p>
          <a:p>
            <a:pPr lvl="1"/>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503238"/>
          </a:xfrm>
        </p:spPr>
        <p:txBody>
          <a:bodyPr/>
          <a:lstStyle/>
          <a:p>
            <a:r>
              <a:rPr lang="en-US" sz="3200" dirty="0" smtClean="0"/>
              <a:t>Plans for the Future</a:t>
            </a:r>
            <a:endParaRPr lang="en-US" sz="3200" dirty="0"/>
          </a:p>
        </p:txBody>
      </p:sp>
      <p:sp>
        <p:nvSpPr>
          <p:cNvPr id="3" name="Content Placeholder 2"/>
          <p:cNvSpPr>
            <a:spLocks noGrp="1"/>
          </p:cNvSpPr>
          <p:nvPr>
            <p:ph idx="1"/>
          </p:nvPr>
        </p:nvSpPr>
        <p:spPr>
          <a:xfrm>
            <a:off x="457200" y="1371600"/>
            <a:ext cx="8229600" cy="4876800"/>
          </a:xfrm>
        </p:spPr>
        <p:txBody>
          <a:bodyPr/>
          <a:lstStyle/>
          <a:p>
            <a:r>
              <a:rPr lang="en-US" sz="2800" dirty="0" smtClean="0"/>
              <a:t>Determine</a:t>
            </a:r>
            <a:r>
              <a:rPr lang="en-US" sz="2400" dirty="0" smtClean="0"/>
              <a:t>:</a:t>
            </a:r>
          </a:p>
          <a:p>
            <a:pPr lvl="1"/>
            <a:r>
              <a:rPr lang="en-US" sz="2400" dirty="0" smtClean="0"/>
              <a:t> if Z39.50 is the best choice or if another protocol or system would serve our needs better</a:t>
            </a:r>
          </a:p>
          <a:p>
            <a:pPr lvl="1"/>
            <a:r>
              <a:rPr lang="en-US" sz="2400" dirty="0" smtClean="0"/>
              <a:t>If local ERM support is needed by IDS libraries</a:t>
            </a:r>
          </a:p>
          <a:p>
            <a:r>
              <a:rPr lang="en-US" sz="2800" dirty="0" smtClean="0"/>
              <a:t>Take ALIAS Open Source</a:t>
            </a:r>
          </a:p>
          <a:p>
            <a:pPr lvl="1"/>
            <a:r>
              <a:rPr lang="en-US" sz="2400" dirty="0" smtClean="0"/>
              <a:t>Have a web based service (like Jake) that will allow other libraries to lookup and update the licensing information</a:t>
            </a:r>
          </a:p>
          <a:p>
            <a:pPr lvl="1"/>
            <a:r>
              <a:rPr lang="en-US" sz="2400" dirty="0" smtClean="0"/>
              <a:t>Other libraries and consortia will gain the benefits of the ALIAS while helping to improve the system</a:t>
            </a:r>
          </a:p>
          <a:p>
            <a:pPr lvl="1"/>
            <a:r>
              <a:rPr lang="en-US" sz="2400" dirty="0" smtClean="0"/>
              <a:t>Work to adapt ALIAS to the NISO Universal licensing format</a:t>
            </a:r>
          </a:p>
          <a:p>
            <a:pPr>
              <a:buNone/>
            </a:pPr>
            <a:endParaRPr lang="en-US" sz="2000" dirty="0" smtClean="0"/>
          </a:p>
          <a:p>
            <a:endParaRPr lang="en-US" sz="2000" dirty="0" smtClean="0"/>
          </a:p>
          <a:p>
            <a:pPr lvl="1"/>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579438"/>
          </a:xfrm>
        </p:spPr>
        <p:txBody>
          <a:bodyPr/>
          <a:lstStyle/>
          <a:p>
            <a:r>
              <a:rPr lang="en-US" dirty="0" smtClean="0"/>
              <a:t>Expected Rollout</a:t>
            </a:r>
            <a:endParaRPr lang="en-US" dirty="0"/>
          </a:p>
        </p:txBody>
      </p:sp>
      <p:sp>
        <p:nvSpPr>
          <p:cNvPr id="3" name="Content Placeholder 2"/>
          <p:cNvSpPr>
            <a:spLocks noGrp="1"/>
          </p:cNvSpPr>
          <p:nvPr>
            <p:ph idx="1"/>
          </p:nvPr>
        </p:nvSpPr>
        <p:spPr>
          <a:xfrm>
            <a:off x="457200" y="1600200"/>
            <a:ext cx="4648200" cy="4525963"/>
          </a:xfrm>
        </p:spPr>
        <p:txBody>
          <a:bodyPr/>
          <a:lstStyle/>
          <a:p>
            <a:r>
              <a:rPr lang="en-US" dirty="0" smtClean="0"/>
              <a:t>Testing</a:t>
            </a:r>
          </a:p>
          <a:p>
            <a:r>
              <a:rPr lang="en-US" dirty="0" smtClean="0"/>
              <a:t>Evaluation and Feedback</a:t>
            </a:r>
          </a:p>
          <a:p>
            <a:r>
              <a:rPr lang="en-US" dirty="0" smtClean="0"/>
              <a:t>Redesign</a:t>
            </a:r>
          </a:p>
          <a:p>
            <a:r>
              <a:rPr lang="en-US" dirty="0" smtClean="0"/>
              <a:t>Final Testing</a:t>
            </a:r>
          </a:p>
          <a:p>
            <a:r>
              <a:rPr lang="en-US" dirty="0" smtClean="0"/>
              <a:t>Rollout….January 2009</a:t>
            </a:r>
            <a:endParaRPr lang="en-US" dirty="0"/>
          </a:p>
        </p:txBody>
      </p:sp>
      <p:sp>
        <p:nvSpPr>
          <p:cNvPr id="4" name="TextBox 3"/>
          <p:cNvSpPr txBox="1"/>
          <p:nvPr/>
        </p:nvSpPr>
        <p:spPr>
          <a:xfrm>
            <a:off x="5486400" y="1600200"/>
            <a:ext cx="3352800" cy="2308324"/>
          </a:xfrm>
          <a:prstGeom prst="rect">
            <a:avLst/>
          </a:prstGeom>
          <a:noFill/>
          <a:ln>
            <a:solidFill>
              <a:schemeClr val="tx1"/>
            </a:solidFill>
          </a:ln>
        </p:spPr>
        <p:txBody>
          <a:bodyPr wrap="square" rtlCol="0">
            <a:spAutoFit/>
          </a:bodyPr>
          <a:lstStyle/>
          <a:p>
            <a:r>
              <a:rPr lang="en-US" sz="2400" dirty="0" smtClean="0"/>
              <a:t>Options:</a:t>
            </a:r>
          </a:p>
          <a:p>
            <a:pPr lvl="1">
              <a:buFont typeface="Arial" pitchFamily="34" charset="0"/>
              <a:buChar char="•"/>
            </a:pPr>
            <a:r>
              <a:rPr lang="en-US" sz="2400" dirty="0" smtClean="0"/>
              <a:t>  Lending Only</a:t>
            </a:r>
          </a:p>
          <a:p>
            <a:pPr lvl="1">
              <a:buFont typeface="Arial" pitchFamily="34" charset="0"/>
              <a:buChar char="•"/>
            </a:pPr>
            <a:r>
              <a:rPr lang="en-US" sz="2400" dirty="0" smtClean="0"/>
              <a:t>  Borrowing Only</a:t>
            </a:r>
          </a:p>
          <a:p>
            <a:pPr lvl="1">
              <a:buFont typeface="Arial" pitchFamily="34" charset="0"/>
              <a:buChar char="•"/>
            </a:pPr>
            <a:r>
              <a:rPr lang="en-US" sz="2400" dirty="0" smtClean="0"/>
              <a:t>  Filters</a:t>
            </a:r>
          </a:p>
          <a:p>
            <a:pPr lvl="2">
              <a:buFont typeface="Arial" pitchFamily="34" charset="0"/>
              <a:buChar char="•"/>
            </a:pPr>
            <a:r>
              <a:rPr lang="en-US" sz="2400" dirty="0" smtClean="0"/>
              <a:t>  Library Owns</a:t>
            </a:r>
          </a:p>
          <a:p>
            <a:pPr lvl="2">
              <a:buFont typeface="Arial" pitchFamily="34" charset="0"/>
              <a:buChar char="•"/>
            </a:pPr>
            <a:r>
              <a:rPr lang="en-US" sz="2400" dirty="0" smtClean="0"/>
              <a:t>  Rule of 5</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914400"/>
            <a:ext cx="8229600" cy="685800"/>
          </a:xfrm>
        </p:spPr>
        <p:txBody>
          <a:bodyPr/>
          <a:lstStyle/>
          <a:p>
            <a:r>
              <a:rPr lang="en-US" sz="3200" dirty="0" smtClean="0"/>
              <a:t>Current IDS Availability Server</a:t>
            </a:r>
            <a:endParaRPr lang="en-US" sz="3200" dirty="0"/>
          </a:p>
        </p:txBody>
      </p:sp>
      <p:sp>
        <p:nvSpPr>
          <p:cNvPr id="5" name="Content Placeholder 4"/>
          <p:cNvSpPr>
            <a:spLocks noGrp="1"/>
          </p:cNvSpPr>
          <p:nvPr>
            <p:ph idx="1"/>
          </p:nvPr>
        </p:nvSpPr>
        <p:spPr>
          <a:xfrm>
            <a:off x="457200" y="1447800"/>
            <a:ext cx="8229600" cy="4525963"/>
          </a:xfrm>
        </p:spPr>
        <p:txBody>
          <a:bodyPr/>
          <a:lstStyle/>
          <a:p>
            <a:r>
              <a:rPr lang="en-US" dirty="0" smtClean="0"/>
              <a:t>The Bad</a:t>
            </a:r>
          </a:p>
          <a:p>
            <a:pPr lvl="1"/>
            <a:r>
              <a:rPr lang="en-US" dirty="0" smtClean="0"/>
              <a:t>A lot of work to maintain </a:t>
            </a:r>
            <a:r>
              <a:rPr lang="en-US" dirty="0" err="1" smtClean="0"/>
              <a:t>ejournal</a:t>
            </a:r>
            <a:r>
              <a:rPr lang="en-US" dirty="0" smtClean="0"/>
              <a:t> databases for each library (for me…)</a:t>
            </a:r>
          </a:p>
          <a:p>
            <a:pPr lvl="1"/>
            <a:r>
              <a:rPr lang="en-US" dirty="0" smtClean="0"/>
              <a:t>A lot of work to update licenses – currently an annual process</a:t>
            </a:r>
          </a:p>
          <a:p>
            <a:pPr lvl="1"/>
            <a:r>
              <a:rPr lang="en-US" dirty="0" smtClean="0"/>
              <a:t>No one is really happy with the solution – it’s clunky</a:t>
            </a:r>
          </a:p>
          <a:p>
            <a:pPr lvl="1"/>
            <a:endParaRPr lang="en-US" dirty="0" smtClean="0"/>
          </a:p>
          <a:p>
            <a:pPr lvl="1"/>
            <a:endParaRPr lang="en-US" dirty="0" smtClean="0"/>
          </a:p>
          <a:p>
            <a:pPr lvl="1"/>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525963"/>
          </a:xfrm>
        </p:spPr>
        <p:txBody>
          <a:bodyPr/>
          <a:lstStyle/>
          <a:p>
            <a:r>
              <a:rPr lang="en-US" dirty="0" smtClean="0"/>
              <a:t>The Ugly</a:t>
            </a:r>
          </a:p>
          <a:p>
            <a:pPr lvl="1"/>
            <a:r>
              <a:rPr lang="en-US" dirty="0" smtClean="0"/>
              <a:t>Staff  time – staff needs to check 866 fields for each publisher’s holdings and licensing information</a:t>
            </a:r>
          </a:p>
          <a:p>
            <a:pPr lvl="1"/>
            <a:r>
              <a:rPr lang="en-US" dirty="0" smtClean="0"/>
              <a:t>Lender strings and </a:t>
            </a:r>
            <a:r>
              <a:rPr lang="en-US" dirty="0" err="1" smtClean="0"/>
              <a:t>workforms</a:t>
            </a:r>
            <a:r>
              <a:rPr lang="en-US" dirty="0" smtClean="0"/>
              <a:t> need to be generated manually (memorize 5 three letter symbols)</a:t>
            </a:r>
          </a:p>
          <a:p>
            <a:pPr lvl="1"/>
            <a:r>
              <a:rPr lang="en-US" dirty="0" smtClean="0"/>
              <a:t>Adds steps to borrowing process instead of eliminating them</a:t>
            </a:r>
          </a:p>
          <a:p>
            <a:pPr lvl="1"/>
            <a:r>
              <a:rPr lang="en-US" dirty="0" smtClean="0"/>
              <a:t>Do not use </a:t>
            </a:r>
            <a:r>
              <a:rPr lang="en-US" dirty="0" err="1" smtClean="0"/>
              <a:t>ejournal</a:t>
            </a:r>
            <a:r>
              <a:rPr lang="en-US" dirty="0" smtClean="0"/>
              <a:t> </a:t>
            </a:r>
            <a:r>
              <a:rPr lang="en-US" dirty="0" err="1" smtClean="0"/>
              <a:t>url</a:t>
            </a:r>
            <a:r>
              <a:rPr lang="en-US" dirty="0" smtClean="0"/>
              <a:t> that is in </a:t>
            </a:r>
          </a:p>
          <a:p>
            <a:pPr lvl="1">
              <a:buNone/>
            </a:pPr>
            <a:r>
              <a:rPr lang="en-US" dirty="0" smtClean="0"/>
              <a:t>	the Serials Solutions data</a:t>
            </a:r>
          </a:p>
          <a:p>
            <a:pPr lvl="1"/>
            <a:endParaRPr lang="en-US" dirty="0"/>
          </a:p>
        </p:txBody>
      </p:sp>
      <p:sp>
        <p:nvSpPr>
          <p:cNvPr id="4" name="Title 3"/>
          <p:cNvSpPr>
            <a:spLocks noGrp="1"/>
          </p:cNvSpPr>
          <p:nvPr>
            <p:ph type="title"/>
          </p:nvPr>
        </p:nvSpPr>
        <p:spPr>
          <a:xfrm>
            <a:off x="457200" y="914400"/>
            <a:ext cx="8229600" cy="685800"/>
          </a:xfrm>
        </p:spPr>
        <p:txBody>
          <a:bodyPr/>
          <a:lstStyle/>
          <a:p>
            <a:r>
              <a:rPr lang="en-US" sz="3200" dirty="0" smtClean="0"/>
              <a:t>Current IDS Availability Server</a:t>
            </a:r>
            <a:endParaRPr lang="en-US" sz="3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503238"/>
          </a:xfrm>
        </p:spPr>
        <p:txBody>
          <a:bodyPr/>
          <a:lstStyle/>
          <a:p>
            <a:r>
              <a:rPr lang="en-US" sz="3200" dirty="0" smtClean="0"/>
              <a:t>Borrowing and Lending</a:t>
            </a:r>
            <a:endParaRPr lang="en-US" sz="3200" dirty="0"/>
          </a:p>
        </p:txBody>
      </p:sp>
      <p:sp>
        <p:nvSpPr>
          <p:cNvPr id="3" name="Content Placeholder 2"/>
          <p:cNvSpPr>
            <a:spLocks noGrp="1"/>
          </p:cNvSpPr>
          <p:nvPr>
            <p:ph idx="1"/>
          </p:nvPr>
        </p:nvSpPr>
        <p:spPr/>
        <p:txBody>
          <a:bodyPr/>
          <a:lstStyle/>
          <a:p>
            <a:r>
              <a:rPr lang="en-US" dirty="0" smtClean="0"/>
              <a:t>Does the IDS Availability Server help with Borrowing?</a:t>
            </a:r>
          </a:p>
          <a:p>
            <a:r>
              <a:rPr lang="en-US" dirty="0" smtClean="0"/>
              <a:t>Does it help with Lending?</a:t>
            </a:r>
          </a:p>
          <a:p>
            <a:r>
              <a:rPr lang="en-US" dirty="0" smtClean="0"/>
              <a:t>What can we do to improve it?</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a:srcRect/>
          <a:stretch>
            <a:fillRect/>
          </a:stretch>
        </p:blipFill>
        <p:spPr bwMode="auto">
          <a:xfrm>
            <a:off x="0" y="-76200"/>
            <a:ext cx="9239250" cy="70294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1" name="Picture 7"/>
          <p:cNvPicPr>
            <a:picLocks noChangeAspect="1" noChangeArrowheads="1"/>
          </p:cNvPicPr>
          <p:nvPr/>
        </p:nvPicPr>
        <p:blipFill>
          <a:blip r:embed="rId3"/>
          <a:srcRect/>
          <a:stretch>
            <a:fillRect/>
          </a:stretch>
        </p:blipFill>
        <p:spPr bwMode="auto">
          <a:xfrm>
            <a:off x="0" y="-76201"/>
            <a:ext cx="9144000" cy="6956227"/>
          </a:xfrm>
          <a:prstGeom prst="rect">
            <a:avLst/>
          </a:prstGeom>
          <a:noFill/>
          <a:ln w="9525">
            <a:noFill/>
            <a:miter lim="800000"/>
            <a:headEnd/>
            <a:tailEnd/>
          </a:ln>
          <a:effectLst/>
        </p:spPr>
      </p:pic>
      <p:cxnSp>
        <p:nvCxnSpPr>
          <p:cNvPr id="12" name="Straight Arrow Connector 11"/>
          <p:cNvCxnSpPr/>
          <p:nvPr/>
        </p:nvCxnSpPr>
        <p:spPr>
          <a:xfrm rot="5400000">
            <a:off x="1600200" y="4114800"/>
            <a:ext cx="1676400" cy="1676400"/>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srcRect/>
          <a:stretch>
            <a:fillRect/>
          </a:stretch>
        </p:blipFill>
        <p:spPr bwMode="auto">
          <a:xfrm>
            <a:off x="0" y="-107155"/>
            <a:ext cx="9144000" cy="696515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srcRect/>
          <a:stretch>
            <a:fillRect/>
          </a:stretch>
        </p:blipFill>
        <p:spPr bwMode="auto">
          <a:xfrm>
            <a:off x="0" y="-76200"/>
            <a:ext cx="9144000" cy="694729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2395</TotalTime>
  <Words>832</Words>
  <Application>Microsoft Office PowerPoint</Application>
  <PresentationFormat>On-screen Show (4:3)</PresentationFormat>
  <Paragraphs>135</Paragraphs>
  <Slides>22</Slides>
  <Notes>7</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Direct Request for Articles Article Licensing Information Availability Service   Mark Sullivan IDS Systems Administrator</vt:lpstr>
      <vt:lpstr>Current IDS Availability Server</vt:lpstr>
      <vt:lpstr>Current IDS Availability Server</vt:lpstr>
      <vt:lpstr>Current IDS Availability Server</vt:lpstr>
      <vt:lpstr>Borrowing and Lending</vt:lpstr>
      <vt:lpstr>Slide 6</vt:lpstr>
      <vt:lpstr>Slide 7</vt:lpstr>
      <vt:lpstr>Slide 8</vt:lpstr>
      <vt:lpstr>Slide 9</vt:lpstr>
      <vt:lpstr>Slide 10</vt:lpstr>
      <vt:lpstr>Slide 11</vt:lpstr>
      <vt:lpstr>Slide 12</vt:lpstr>
      <vt:lpstr>Slide 13</vt:lpstr>
      <vt:lpstr>Slide 14</vt:lpstr>
      <vt:lpstr>Slide 15</vt:lpstr>
      <vt:lpstr>What to expect this year?</vt:lpstr>
      <vt:lpstr>Article Direct Request and Trusted Sender</vt:lpstr>
      <vt:lpstr>ALIAS Lending</vt:lpstr>
      <vt:lpstr>Slide 19</vt:lpstr>
      <vt:lpstr>Plans for the Future</vt:lpstr>
      <vt:lpstr>Plans for the Future</vt:lpstr>
      <vt:lpstr>Expected Rollout</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Mark Sullivan</cp:lastModifiedBy>
  <cp:revision>97</cp:revision>
  <dcterms:created xsi:type="dcterms:W3CDTF">2006-08-16T00:00:00Z</dcterms:created>
  <dcterms:modified xsi:type="dcterms:W3CDTF">2008-08-07T17:37:22Z</dcterms:modified>
</cp:coreProperties>
</file>