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257" r:id="rId3"/>
    <p:sldId id="258" r:id="rId4"/>
    <p:sldId id="259" r:id="rId5"/>
    <p:sldId id="260" r:id="rId6"/>
    <p:sldId id="261" r:id="rId7"/>
    <p:sldId id="263" r:id="rId8"/>
    <p:sldId id="262" r:id="rId9"/>
    <p:sldId id="265" r:id="rId10"/>
    <p:sldId id="264"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4" r:id="rId27"/>
    <p:sldId id="299" r:id="rId28"/>
    <p:sldId id="282" r:id="rId29"/>
    <p:sldId id="298" r:id="rId30"/>
    <p:sldId id="300" r:id="rId31"/>
    <p:sldId id="301" r:id="rId32"/>
    <p:sldId id="302" r:id="rId33"/>
    <p:sldId id="283" r:id="rId34"/>
    <p:sldId id="287" r:id="rId35"/>
    <p:sldId id="286" r:id="rId36"/>
    <p:sldId id="288" r:id="rId37"/>
    <p:sldId id="289" r:id="rId38"/>
    <p:sldId id="285" r:id="rId39"/>
    <p:sldId id="290" r:id="rId40"/>
    <p:sldId id="291" r:id="rId41"/>
    <p:sldId id="292" r:id="rId42"/>
    <p:sldId id="293" r:id="rId43"/>
    <p:sldId id="294" r:id="rId44"/>
    <p:sldId id="295" r:id="rId45"/>
    <p:sldId id="297"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E75ED-9A41-405D-B20D-93A8ECB21F2B}" type="datetimeFigureOut">
              <a:rPr lang="en-US" smtClean="0"/>
              <a:pPr/>
              <a:t>8/16/2010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3DE7F-4AAB-4986-B77E-03AB28F56D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BE0A6EC4-3B62-4C05-8CE6-A3346F5EBCA8}"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3DE7F-4AAB-4986-B77E-03AB28F56DA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20EF368-D907-439B-A190-D899B9C0F38F}" type="datetimeFigureOut">
              <a:rPr lang="en-US" smtClean="0"/>
              <a:pPr/>
              <a:t>8/16/2010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2C710D3-A73E-4440-BE9C-4AF2C3B468C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0EF368-D907-439B-A190-D899B9C0F38F}"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710D3-A73E-4440-BE9C-4AF2C3B468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0EF368-D907-439B-A190-D899B9C0F38F}"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710D3-A73E-4440-BE9C-4AF2C3B468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20EF368-D907-439B-A190-D899B9C0F38F}" type="datetimeFigureOut">
              <a:rPr lang="en-US" smtClean="0"/>
              <a:pPr/>
              <a:t>8/16/2010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710D3-A73E-4440-BE9C-4AF2C3B468C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20EF368-D907-439B-A190-D899B9C0F38F}" type="datetimeFigureOut">
              <a:rPr lang="en-US" smtClean="0"/>
              <a:pPr/>
              <a:t>8/16/2010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2C710D3-A73E-4440-BE9C-4AF2C3B468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20EF368-D907-439B-A190-D899B9C0F38F}" type="datetimeFigureOut">
              <a:rPr lang="en-US" smtClean="0"/>
              <a:pPr/>
              <a:t>8/16/2010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710D3-A73E-4440-BE9C-4AF2C3B468C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20EF368-D907-439B-A190-D899B9C0F38F}" type="datetimeFigureOut">
              <a:rPr lang="en-US" smtClean="0"/>
              <a:pPr/>
              <a:t>8/16/2010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C710D3-A73E-4440-BE9C-4AF2C3B468C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20EF368-D907-439B-A190-D899B9C0F38F}" type="datetimeFigureOut">
              <a:rPr lang="en-US" smtClean="0"/>
              <a:pPr/>
              <a:t>8/16/2010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C710D3-A73E-4440-BE9C-4AF2C3B468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EF368-D907-439B-A190-D899B9C0F38F}" type="datetimeFigureOut">
              <a:rPr lang="en-US" smtClean="0"/>
              <a:pPr/>
              <a:t>8/16/2010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C710D3-A73E-4440-BE9C-4AF2C3B468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0EF368-D907-439B-A190-D899B9C0F38F}" type="datetimeFigureOut">
              <a:rPr lang="en-US" smtClean="0"/>
              <a:pPr/>
              <a:t>8/16/2010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710D3-A73E-4440-BE9C-4AF2C3B468C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20EF368-D907-439B-A190-D899B9C0F38F}" type="datetimeFigureOut">
              <a:rPr lang="en-US" smtClean="0"/>
              <a:pPr/>
              <a:t>8/16/2010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2C710D3-A73E-4440-BE9C-4AF2C3B468C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20EF368-D907-439B-A190-D899B9C0F38F}" type="datetimeFigureOut">
              <a:rPr lang="en-US" smtClean="0"/>
              <a:pPr/>
              <a:t>8/16/2010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2C710D3-A73E-4440-BE9C-4AF2C3B468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ajol.info/"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ib.nmsu.edu/subject/bord/lagui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digital-librarian.com/latinamerican.html" TargetMode="External"/><Relationship Id="rId4" Type="http://schemas.openxmlformats.org/officeDocument/2006/relationships/hyperlink" Target="http://lanic.utexas.ed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librarycopyright.net/wordpres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tbruno@fas.harvard.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mailto:tom.bruno@gmail.com" TargetMode="External"/><Relationship Id="rId4" Type="http://schemas.openxmlformats.org/officeDocument/2006/relationships/hyperlink" Target="mailto:tcbruno2@yahoo.com"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352800"/>
            <a:ext cx="6400800" cy="1752600"/>
          </a:xfrm>
        </p:spPr>
        <p:txBody>
          <a:bodyPr>
            <a:normAutofit lnSpcReduction="10000"/>
          </a:bodyPr>
          <a:lstStyle/>
          <a:p>
            <a:r>
              <a:rPr lang="en-US" dirty="0" smtClean="0">
                <a:latin typeface="Times New Roman" pitchFamily="18" charset="0"/>
                <a:cs typeface="Times New Roman" pitchFamily="18" charset="0"/>
              </a:rPr>
              <a:t>IDS Project Conference 2010</a:t>
            </a:r>
          </a:p>
          <a:p>
            <a:r>
              <a:rPr lang="en-US" dirty="0" smtClean="0">
                <a:latin typeface="Times New Roman" pitchFamily="18" charset="0"/>
                <a:cs typeface="Times New Roman" pitchFamily="18" charset="0"/>
              </a:rPr>
              <a:t>Tom Bruno</a:t>
            </a:r>
          </a:p>
          <a:p>
            <a:r>
              <a:rPr lang="en-US" dirty="0" smtClean="0">
                <a:latin typeface="Times New Roman" pitchFamily="18" charset="0"/>
                <a:cs typeface="Times New Roman" pitchFamily="18" charset="0"/>
              </a:rPr>
              <a:t>Head of Resource Sharing</a:t>
            </a:r>
          </a:p>
          <a:p>
            <a:r>
              <a:rPr lang="en-US" dirty="0" smtClean="0">
                <a:latin typeface="Times New Roman" pitchFamily="18" charset="0"/>
                <a:cs typeface="Times New Roman" pitchFamily="18" charset="0"/>
              </a:rPr>
              <a:t>Harvard College Library</a:t>
            </a:r>
            <a:endParaRPr lang="en-US" dirty="0">
              <a:latin typeface="Times New Roman" pitchFamily="18" charset="0"/>
              <a:cs typeface="Times New Roman" pitchFamily="18" charset="0"/>
            </a:endParaRPr>
          </a:p>
        </p:txBody>
      </p:sp>
      <p:sp>
        <p:nvSpPr>
          <p:cNvPr id="2" name="Title 1"/>
          <p:cNvSpPr>
            <a:spLocks noGrp="1"/>
          </p:cNvSpPr>
          <p:nvPr>
            <p:ph type="ctrTitle"/>
          </p:nvPr>
        </p:nvSpPr>
        <p:spPr>
          <a:xfrm>
            <a:off x="228600" y="1600200"/>
            <a:ext cx="5105400" cy="1470025"/>
          </a:xfrm>
        </p:spPr>
        <p:txBody>
          <a:bodyPr>
            <a:noAutofit/>
          </a:bodyPr>
          <a:lstStyle/>
          <a:p>
            <a:r>
              <a:rPr lang="en-US" sz="2800" dirty="0" smtClean="0">
                <a:latin typeface="Times New Roman" pitchFamily="18" charset="0"/>
                <a:cs typeface="Times New Roman" pitchFamily="18" charset="0"/>
              </a:rPr>
              <a:t>“Around the World in 80 Routing Days (or less!)”: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International ILL</a:t>
            </a:r>
            <a:endParaRPr lang="en-US" sz="2800" dirty="0">
              <a:latin typeface="Times New Roman" pitchFamily="18" charset="0"/>
              <a:cs typeface="Times New Roman" pitchFamily="18" charset="0"/>
            </a:endParaRPr>
          </a:p>
        </p:txBody>
      </p:sp>
      <p:pic>
        <p:nvPicPr>
          <p:cNvPr id="4" name="Picture 3" descr="Verne-cesta80.jpg"/>
          <p:cNvPicPr>
            <a:picLocks noChangeAspect="1"/>
          </p:cNvPicPr>
          <p:nvPr/>
        </p:nvPicPr>
        <p:blipFill>
          <a:blip r:embed="rId3" cstate="screen"/>
          <a:stretch>
            <a:fillRect/>
          </a:stretch>
        </p:blipFill>
        <p:spPr>
          <a:xfrm>
            <a:off x="5486400" y="990600"/>
            <a:ext cx="3227832" cy="48279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You know what to do</a:t>
            </a:r>
            <a:endParaRPr lang="en-US" dirty="0"/>
          </a:p>
        </p:txBody>
      </p:sp>
      <p:sp>
        <p:nvSpPr>
          <p:cNvPr id="3" name="Content Placeholder 2"/>
          <p:cNvSpPr>
            <a:spLocks noGrp="1"/>
          </p:cNvSpPr>
          <p:nvPr>
            <p:ph sz="quarter" idx="1"/>
          </p:nvPr>
        </p:nvSpPr>
        <p:spPr>
          <a:xfrm>
            <a:off x="914400" y="1828800"/>
            <a:ext cx="6858000" cy="4191000"/>
          </a:xfrm>
        </p:spPr>
        <p:txBody>
          <a:bodyPr>
            <a:normAutofit/>
          </a:bodyPr>
          <a:lstStyle/>
          <a:p>
            <a:r>
              <a:rPr lang="en-US" dirty="0" smtClean="0"/>
              <a:t>This is IDS, after all!  Google Search</a:t>
            </a:r>
          </a:p>
          <a:p>
            <a:r>
              <a:rPr lang="en-US" dirty="0" smtClean="0"/>
              <a:t>Why?  The standard reason:  There’s more and more out there to be found online and for free</a:t>
            </a:r>
          </a:p>
          <a:p>
            <a:r>
              <a:rPr lang="en-US" dirty="0" smtClean="0"/>
              <a:t>Not just for articles, but you never know with loans as well (we aren’t the only country with various digitization initiatives in place.  See:  </a:t>
            </a:r>
            <a:r>
              <a:rPr lang="en-US" dirty="0" err="1" smtClean="0"/>
              <a:t>Gallica</a:t>
            </a:r>
            <a:r>
              <a:rPr lang="en-US" dirty="0" smtClean="0"/>
              <a:t>, </a:t>
            </a:r>
            <a:r>
              <a:rPr lang="en-US" dirty="0" err="1" smtClean="0"/>
              <a:t>Europeana</a:t>
            </a:r>
            <a:r>
              <a:rPr lang="en-US" dirty="0" smtClean="0"/>
              <a:t>, etc.)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 is My </a:t>
            </a:r>
            <a:r>
              <a:rPr lang="en-US" dirty="0" err="1" smtClean="0"/>
              <a:t>Spellcheckr</a:t>
            </a:r>
            <a:endParaRPr lang="en-US" dirty="0"/>
          </a:p>
        </p:txBody>
      </p:sp>
      <p:sp>
        <p:nvSpPr>
          <p:cNvPr id="3" name="Content Placeholder 2"/>
          <p:cNvSpPr>
            <a:spLocks noGrp="1"/>
          </p:cNvSpPr>
          <p:nvPr>
            <p:ph sz="quarter" idx="1"/>
          </p:nvPr>
        </p:nvSpPr>
        <p:spPr/>
        <p:txBody>
          <a:bodyPr>
            <a:normAutofit/>
          </a:bodyPr>
          <a:lstStyle/>
          <a:p>
            <a:r>
              <a:rPr lang="en-US" dirty="0" smtClean="0"/>
              <a:t>Another good reason to do a Google search:  patron may have spelled something wrong (which may be why your OCLC search came up blank, so don’t forget to follow back on that!)</a:t>
            </a:r>
          </a:p>
          <a:p>
            <a:r>
              <a:rPr lang="en-US" dirty="0" smtClean="0"/>
              <a:t>Also, transcription issues may be to blame</a:t>
            </a:r>
          </a:p>
          <a:p>
            <a:r>
              <a:rPr lang="en-US" dirty="0" smtClean="0"/>
              <a:t>Great example: Greek.  </a:t>
            </a:r>
            <a:r>
              <a:rPr lang="en-US" dirty="0" err="1" smtClean="0"/>
              <a:t>LoC</a:t>
            </a:r>
            <a:r>
              <a:rPr lang="en-US" dirty="0" smtClean="0"/>
              <a:t> uses a weird hybrid method of cataloging for items based partly on Ancient Greek that your patrons may not know and which is definitely not currently in use in Greece (where it’s all Greek to them)</a:t>
            </a:r>
          </a:p>
          <a:p>
            <a:r>
              <a:rPr lang="en-US" dirty="0" smtClean="0"/>
              <a:t>More on this later!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Okay, now what?</a:t>
            </a:r>
            <a:endParaRPr lang="en-US" dirty="0"/>
          </a:p>
        </p:txBody>
      </p:sp>
      <p:sp>
        <p:nvSpPr>
          <p:cNvPr id="3" name="Content Placeholder 2"/>
          <p:cNvSpPr>
            <a:spLocks noGrp="1"/>
          </p:cNvSpPr>
          <p:nvPr>
            <p:ph sz="quarter" idx="1"/>
          </p:nvPr>
        </p:nvSpPr>
        <p:spPr/>
        <p:txBody>
          <a:bodyPr>
            <a:normAutofit/>
          </a:bodyPr>
          <a:lstStyle/>
          <a:p>
            <a:r>
              <a:rPr lang="en-US" dirty="0" smtClean="0"/>
              <a:t>Consider the venue.  Different geographic regions of the world are going to require radically different solutions.</a:t>
            </a:r>
          </a:p>
          <a:p>
            <a:r>
              <a:rPr lang="en-US" dirty="0" smtClean="0"/>
              <a:t>Change the venue- i.e., cheat.  For example, did you know that the British Library permits you to place orders for items held at other UK libraries through its Integrated Catalogue via its backup search?</a:t>
            </a:r>
          </a:p>
          <a:p>
            <a:r>
              <a:rPr lang="en-US" dirty="0" smtClean="0"/>
              <a:t>Cold-call a venue, or enlist the help of a subject librarian.  Just because we’re in the middle of an online discoverability revolution doesn’t mean that everything is discoverable (to you!)  </a:t>
            </a:r>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Around the World: EUROPE</a:t>
            </a:r>
            <a:endParaRPr lang="en-US" dirty="0"/>
          </a:p>
        </p:txBody>
      </p:sp>
      <p:sp>
        <p:nvSpPr>
          <p:cNvPr id="3" name="Content Placeholder 2"/>
          <p:cNvSpPr>
            <a:spLocks noGrp="1"/>
          </p:cNvSpPr>
          <p:nvPr>
            <p:ph sz="quarter" idx="1"/>
          </p:nvPr>
        </p:nvSpPr>
        <p:spPr/>
        <p:txBody>
          <a:bodyPr/>
          <a:lstStyle/>
          <a:p>
            <a:r>
              <a:rPr lang="en-US" dirty="0" smtClean="0"/>
              <a:t>Weapon of choice:  The KVK (</a:t>
            </a:r>
            <a:r>
              <a:rPr lang="en-US" dirty="0" err="1" smtClean="0"/>
              <a:t>Karlsruher</a:t>
            </a:r>
            <a:r>
              <a:rPr lang="en-US" dirty="0" smtClean="0"/>
              <a:t> </a:t>
            </a:r>
            <a:r>
              <a:rPr lang="en-US" dirty="0" err="1" smtClean="0"/>
              <a:t>Virtueller</a:t>
            </a:r>
            <a:r>
              <a:rPr lang="en-US" dirty="0" smtClean="0"/>
              <a:t> </a:t>
            </a:r>
            <a:r>
              <a:rPr lang="en-US" dirty="0" err="1" smtClean="0"/>
              <a:t>Katalog</a:t>
            </a:r>
            <a:r>
              <a:rPr lang="en-US" dirty="0" smtClean="0"/>
              <a:t>)</a:t>
            </a:r>
          </a:p>
          <a:p>
            <a:r>
              <a:rPr lang="en-US" dirty="0" smtClean="0"/>
              <a:t>Search over 50 international OPACs at once, plus some electronic </a:t>
            </a:r>
            <a:r>
              <a:rPr lang="en-US" dirty="0" err="1" smtClean="0"/>
              <a:t>fulltext</a:t>
            </a:r>
            <a:r>
              <a:rPr lang="en-US" dirty="0" smtClean="0"/>
              <a:t> databases and global book vending websites such as Amazon.de</a:t>
            </a:r>
          </a:p>
          <a:p>
            <a:r>
              <a:rPr lang="en-US" dirty="0" smtClean="0"/>
              <a:t>Mostly European, with Australia, Israel, Russia, </a:t>
            </a:r>
            <a:r>
              <a:rPr lang="en-US" dirty="0" err="1" smtClean="0"/>
              <a:t>LoC</a:t>
            </a:r>
            <a:r>
              <a:rPr lang="en-US" dirty="0" smtClean="0"/>
              <a:t> and NLM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772400" cy="792162"/>
          </a:xfrm>
        </p:spPr>
        <p:txBody>
          <a:bodyPr/>
          <a:lstStyle/>
          <a:p>
            <a:r>
              <a:rPr lang="en-US" dirty="0" smtClean="0"/>
              <a:t>KVK- the BMW of library search</a:t>
            </a:r>
            <a:endParaRPr lang="en-US" dirty="0"/>
          </a:p>
        </p:txBody>
      </p:sp>
      <p:pic>
        <p:nvPicPr>
          <p:cNvPr id="1026" name="Picture 2"/>
          <p:cNvPicPr>
            <a:picLocks noGrp="1" noChangeAspect="1" noChangeArrowheads="1"/>
          </p:cNvPicPr>
          <p:nvPr>
            <p:ph sz="quarter" idx="1"/>
          </p:nvPr>
        </p:nvPicPr>
        <p:blipFill>
          <a:blip r:embed="rId3" cstate="screen"/>
          <a:srcRect r="31792"/>
          <a:stretch>
            <a:fillRect/>
          </a:stretch>
        </p:blipFill>
        <p:spPr bwMode="auto">
          <a:xfrm>
            <a:off x="990600" y="762000"/>
            <a:ext cx="6553200" cy="583129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85800"/>
          </a:xfrm>
        </p:spPr>
        <p:txBody>
          <a:bodyPr>
            <a:normAutofit fontScale="90000"/>
          </a:bodyPr>
          <a:lstStyle/>
          <a:p>
            <a:r>
              <a:rPr lang="en-US" dirty="0" smtClean="0"/>
              <a:t>Search Results sorted by OPAC</a:t>
            </a:r>
            <a:endParaRPr lang="en-US" dirty="0"/>
          </a:p>
        </p:txBody>
      </p:sp>
      <p:pic>
        <p:nvPicPr>
          <p:cNvPr id="2050" name="Picture 2"/>
          <p:cNvPicPr>
            <a:picLocks noGrp="1" noChangeAspect="1" noChangeArrowheads="1"/>
          </p:cNvPicPr>
          <p:nvPr>
            <p:ph sz="quarter" idx="1"/>
          </p:nvPr>
        </p:nvPicPr>
        <p:blipFill>
          <a:blip r:embed="rId3" cstate="screen"/>
          <a:srcRect r="34826"/>
          <a:stretch>
            <a:fillRect/>
          </a:stretch>
        </p:blipFill>
        <p:spPr bwMode="auto">
          <a:xfrm>
            <a:off x="914400" y="762000"/>
            <a:ext cx="6400800" cy="596089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838200"/>
          </a:xfrm>
        </p:spPr>
        <p:txBody>
          <a:bodyPr>
            <a:normAutofit/>
          </a:bodyPr>
          <a:lstStyle/>
          <a:p>
            <a:r>
              <a:rPr lang="en-US" dirty="0" smtClean="0"/>
              <a:t>Follow Links to Local Holdings</a:t>
            </a:r>
            <a:endParaRPr lang="en-US" dirty="0"/>
          </a:p>
        </p:txBody>
      </p:sp>
      <p:pic>
        <p:nvPicPr>
          <p:cNvPr id="3075" name="Picture 3"/>
          <p:cNvPicPr>
            <a:picLocks noGrp="1" noChangeAspect="1" noChangeArrowheads="1"/>
          </p:cNvPicPr>
          <p:nvPr>
            <p:ph sz="quarter" idx="1"/>
          </p:nvPr>
        </p:nvPicPr>
        <p:blipFill>
          <a:blip r:embed="rId3" cstate="screen"/>
          <a:stretch>
            <a:fillRect/>
          </a:stretch>
        </p:blipFill>
        <p:spPr bwMode="auto">
          <a:xfrm>
            <a:off x="77769" y="914400"/>
            <a:ext cx="8913831" cy="5410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for the tricky part- ordering</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Most OPACs have an ordering option, but these are usually for local consortia and not external borrowers</a:t>
            </a:r>
          </a:p>
          <a:p>
            <a:r>
              <a:rPr lang="en-US" dirty="0" smtClean="0"/>
              <a:t>However, don’t be afraid to ask:  for example, CSIC in Spain (representing over 70 libraries) will set you up with an ILL account</a:t>
            </a:r>
          </a:p>
          <a:p>
            <a:r>
              <a:rPr lang="en-US" dirty="0" smtClean="0"/>
              <a:t>Otherwise you need to look for an email address or a request form for external borrowers</a:t>
            </a:r>
          </a:p>
          <a:p>
            <a:r>
              <a:rPr lang="en-US" dirty="0" smtClean="0"/>
              <a:t>Of course you will create an </a:t>
            </a:r>
            <a:r>
              <a:rPr lang="en-US" dirty="0" err="1" smtClean="0"/>
              <a:t>ILLiad</a:t>
            </a:r>
            <a:r>
              <a:rPr lang="en-US" dirty="0" smtClean="0"/>
              <a:t> Lending Address for this library, but you should also create an ongoing, easily-accessible (and easily updatable) database of your non-OCLC lenders- we had a binder, but now we have a wiki</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normAutofit/>
          </a:bodyPr>
          <a:lstStyle/>
          <a:p>
            <a:r>
              <a:rPr lang="en-US" dirty="0" smtClean="0"/>
              <a:t>So many haystacks, so few needles</a:t>
            </a:r>
            <a:endParaRPr lang="en-US" dirty="0"/>
          </a:p>
        </p:txBody>
      </p:sp>
      <p:sp>
        <p:nvSpPr>
          <p:cNvPr id="3" name="Content Placeholder 2"/>
          <p:cNvSpPr>
            <a:spLocks noGrp="1"/>
          </p:cNvSpPr>
          <p:nvPr>
            <p:ph sz="quarter" idx="1"/>
          </p:nvPr>
        </p:nvSpPr>
        <p:spPr>
          <a:xfrm>
            <a:off x="228600" y="1143000"/>
            <a:ext cx="4191000" cy="5334000"/>
          </a:xfrm>
        </p:spPr>
        <p:txBody>
          <a:bodyPr>
            <a:normAutofit/>
          </a:bodyPr>
          <a:lstStyle/>
          <a:p>
            <a:r>
              <a:rPr lang="en-US" dirty="0" smtClean="0"/>
              <a:t>Remember all of those usability studies your library did to evaluate your school’s and library’s websites?</a:t>
            </a:r>
          </a:p>
          <a:p>
            <a:r>
              <a:rPr lang="en-US" dirty="0" smtClean="0"/>
              <a:t>Now try to navigate these pages in a different language other than English!</a:t>
            </a:r>
          </a:p>
          <a:p>
            <a:r>
              <a:rPr lang="en-US" dirty="0" smtClean="0"/>
              <a:t>Go back and ask your webmaster- if someone used Google Translate, could they find resource sharing links in their native language?</a:t>
            </a:r>
          </a:p>
          <a:p>
            <a:endParaRPr lang="en-US" dirty="0"/>
          </a:p>
        </p:txBody>
      </p:sp>
      <p:pic>
        <p:nvPicPr>
          <p:cNvPr id="3074" name="Picture 2"/>
          <p:cNvPicPr>
            <a:picLocks noGrp="1" noChangeAspect="1" noChangeArrowheads="1"/>
          </p:cNvPicPr>
          <p:nvPr>
            <p:ph sz="quarter" idx="2"/>
          </p:nvPr>
        </p:nvPicPr>
        <p:blipFill>
          <a:blip r:embed="rId3" cstate="screen"/>
          <a:srcRect/>
          <a:stretch>
            <a:fillRect/>
          </a:stretch>
        </p:blipFill>
        <p:spPr bwMode="auto">
          <a:xfrm>
            <a:off x="4267200" y="1219200"/>
            <a:ext cx="4419600" cy="510709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  IFLA?  </a:t>
            </a:r>
            <a:r>
              <a:rPr lang="en-US" dirty="0" err="1" smtClean="0"/>
              <a:t>Bueller</a:t>
            </a:r>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dirty="0" smtClean="0"/>
              <a:t>The beauty of email is that one form looks more or less like another</a:t>
            </a:r>
          </a:p>
          <a:p>
            <a:r>
              <a:rPr lang="en-US" dirty="0" smtClean="0"/>
              <a:t>Use your </a:t>
            </a:r>
            <a:r>
              <a:rPr lang="en-US" dirty="0" err="1" smtClean="0"/>
              <a:t>ILLiad</a:t>
            </a:r>
            <a:r>
              <a:rPr lang="en-US" dirty="0" smtClean="0"/>
              <a:t> ALA email template </a:t>
            </a:r>
          </a:p>
          <a:p>
            <a:r>
              <a:rPr lang="en-US" dirty="0" smtClean="0"/>
              <a:t>You may want to add a field for </a:t>
            </a:r>
            <a:r>
              <a:rPr lang="en-US" dirty="0" err="1" smtClean="0"/>
              <a:t>Shelfmark</a:t>
            </a:r>
            <a:r>
              <a:rPr lang="en-US" dirty="0" smtClean="0"/>
              <a:t> or Call #, as some libraries won’t lend to you unless you provide it from their OPAC</a:t>
            </a:r>
          </a:p>
          <a:p>
            <a:r>
              <a:rPr lang="en-US" dirty="0" smtClean="0"/>
              <a:t>Unless you hate trees and like to wait, don’t print out ALA forms and mail them unless you have no choice (e.g., libraries which require prepayment (but even then you might find that their requirement is actually a preference!))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Oldest Profession</a:t>
            </a:r>
            <a:endParaRPr lang="en-US" dirty="0"/>
          </a:p>
        </p:txBody>
      </p:sp>
      <p:sp>
        <p:nvSpPr>
          <p:cNvPr id="3" name="Content Placeholder 2"/>
          <p:cNvSpPr>
            <a:spLocks noGrp="1"/>
          </p:cNvSpPr>
          <p:nvPr>
            <p:ph sz="quarter" idx="1"/>
          </p:nvPr>
        </p:nvSpPr>
        <p:spPr>
          <a:xfrm>
            <a:off x="914400" y="1447800"/>
            <a:ext cx="5105400" cy="4572000"/>
          </a:xfrm>
        </p:spPr>
        <p:txBody>
          <a:bodyPr>
            <a:normAutofit fontScale="92500" lnSpcReduction="10000"/>
          </a:bodyPr>
          <a:lstStyle/>
          <a:p>
            <a:r>
              <a:rPr lang="en-US" dirty="0" smtClean="0"/>
              <a:t>As long as libraries have existed, there has been interlibrary loan</a:t>
            </a:r>
          </a:p>
          <a:p>
            <a:r>
              <a:rPr lang="en-US" dirty="0" smtClean="0"/>
              <a:t>Earliest known instance of International ILL goes back to the reign of Ptolemy III “</a:t>
            </a:r>
            <a:r>
              <a:rPr lang="en-US" dirty="0" err="1" smtClean="0"/>
              <a:t>Euergetes</a:t>
            </a:r>
            <a:r>
              <a:rPr lang="en-US" dirty="0" smtClean="0"/>
              <a:t>” (246-222 BC) of Alexandria</a:t>
            </a:r>
          </a:p>
          <a:p>
            <a:r>
              <a:rPr lang="en-US" dirty="0" smtClean="0"/>
              <a:t>Ptolemy borrowed the collected works of Euripides, Sophocles, and Aeschylus from the Athenians</a:t>
            </a:r>
          </a:p>
          <a:p>
            <a:r>
              <a:rPr lang="en-US" dirty="0" smtClean="0"/>
              <a:t>Athens demanded a deposit of 15 silver talents = $300,000 </a:t>
            </a:r>
          </a:p>
          <a:p>
            <a:r>
              <a:rPr lang="en-US" dirty="0" smtClean="0"/>
              <a:t>The Great Library kept the originals and sent back copies, forfeiting their deposit</a:t>
            </a:r>
          </a:p>
        </p:txBody>
      </p:sp>
      <p:pic>
        <p:nvPicPr>
          <p:cNvPr id="4" name="Picture 3" descr="ptolemy3.jpg"/>
          <p:cNvPicPr>
            <a:picLocks noChangeAspect="1"/>
          </p:cNvPicPr>
          <p:nvPr/>
        </p:nvPicPr>
        <p:blipFill>
          <a:blip r:embed="rId3" cstate="screen"/>
          <a:stretch>
            <a:fillRect/>
          </a:stretch>
        </p:blipFill>
        <p:spPr>
          <a:xfrm>
            <a:off x="6248400" y="2209800"/>
            <a:ext cx="2438400" cy="23164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Know What This Means</a:t>
            </a:r>
            <a:endParaRPr lang="en-US" dirty="0"/>
          </a:p>
        </p:txBody>
      </p:sp>
      <p:sp>
        <p:nvSpPr>
          <p:cNvPr id="3" name="Content Placeholder 2"/>
          <p:cNvSpPr>
            <a:spLocks noGrp="1"/>
          </p:cNvSpPr>
          <p:nvPr>
            <p:ph sz="quarter" idx="1"/>
          </p:nvPr>
        </p:nvSpPr>
        <p:spPr/>
        <p:txBody>
          <a:bodyPr/>
          <a:lstStyle/>
          <a:p>
            <a:r>
              <a:rPr lang="en-US" dirty="0" smtClean="0"/>
              <a:t>Once you’ve set up a new international lender in </a:t>
            </a:r>
            <a:r>
              <a:rPr lang="en-US" dirty="0" err="1" smtClean="0"/>
              <a:t>ILLiad</a:t>
            </a:r>
            <a:r>
              <a:rPr lang="en-US" dirty="0" smtClean="0"/>
              <a:t>, you should create an email routing option for that library</a:t>
            </a:r>
          </a:p>
          <a:p>
            <a:r>
              <a:rPr lang="en-US" dirty="0" smtClean="0"/>
              <a:t>Saves time, saves keystrokes, don’t need to re-invent the wheel every time you request from that library</a:t>
            </a:r>
          </a:p>
          <a:p>
            <a:r>
              <a:rPr lang="en-US" dirty="0" smtClean="0"/>
              <a:t>Combine with “Change Status on Send” for even more labor-saving</a:t>
            </a:r>
          </a:p>
          <a:p>
            <a:endParaRPr lang="en-US" dirty="0"/>
          </a:p>
        </p:txBody>
      </p:sp>
      <p:sp>
        <p:nvSpPr>
          <p:cNvPr id="4" name="Rectangle 3"/>
          <p:cNvSpPr/>
          <p:nvPr/>
        </p:nvSpPr>
        <p:spPr>
          <a:xfrm>
            <a:off x="1066800" y="4267200"/>
            <a:ext cx="7086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Remember: Every non-OCLC resource sharing activity takes time, and that time adds up to a cumulative drag on the turnaround time of your patron’s request.  If you go to all of the trouble to locate an international lender, you should take the extra time to set them up for email routing as well, because chances are you’ll be coming  back to them at some point in the future.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0"/>
          </a:xfrm>
        </p:spPr>
        <p:txBody>
          <a:bodyPr/>
          <a:lstStyle/>
          <a:p>
            <a:r>
              <a:rPr lang="en-US" dirty="0" smtClean="0"/>
              <a:t>Email Routing Example</a:t>
            </a:r>
            <a:endParaRPr lang="en-US" dirty="0"/>
          </a:p>
        </p:txBody>
      </p:sp>
      <p:pic>
        <p:nvPicPr>
          <p:cNvPr id="5122" name="Picture 2"/>
          <p:cNvPicPr>
            <a:picLocks noGrp="1" noChangeAspect="1" noChangeArrowheads="1"/>
          </p:cNvPicPr>
          <p:nvPr>
            <p:ph sz="quarter" idx="1"/>
          </p:nvPr>
        </p:nvPicPr>
        <p:blipFill>
          <a:blip r:embed="rId3" cstate="screen"/>
          <a:srcRect b="4538"/>
          <a:stretch>
            <a:fillRect/>
          </a:stretch>
        </p:blipFill>
        <p:spPr bwMode="auto">
          <a:xfrm>
            <a:off x="0" y="990599"/>
            <a:ext cx="9067800" cy="541020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600"/>
          </a:xfrm>
        </p:spPr>
        <p:txBody>
          <a:bodyPr/>
          <a:lstStyle/>
          <a:p>
            <a:r>
              <a:rPr lang="en-US" dirty="0" smtClean="0"/>
              <a:t>Other European Considerations</a:t>
            </a:r>
            <a:endParaRPr lang="en-US" dirty="0"/>
          </a:p>
        </p:txBody>
      </p:sp>
      <p:sp>
        <p:nvSpPr>
          <p:cNvPr id="3" name="Content Placeholder 2"/>
          <p:cNvSpPr>
            <a:spLocks noGrp="1"/>
          </p:cNvSpPr>
          <p:nvPr>
            <p:ph sz="quarter" idx="1"/>
          </p:nvPr>
        </p:nvSpPr>
        <p:spPr/>
        <p:txBody>
          <a:bodyPr/>
          <a:lstStyle/>
          <a:p>
            <a:r>
              <a:rPr lang="en-US" dirty="0" smtClean="0"/>
              <a:t>British Library and the Integrated Catalogue</a:t>
            </a:r>
          </a:p>
          <a:p>
            <a:r>
              <a:rPr lang="en-US" dirty="0" smtClean="0"/>
              <a:t>Over 13 million items </a:t>
            </a:r>
          </a:p>
          <a:p>
            <a:r>
              <a:rPr lang="en-US" dirty="0" smtClean="0"/>
              <a:t>Order directly from Catalogue- more delivery options than ordering via OCLC, plus addition of Backup Search if the item is not available through the BLDSC</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EThOS</a:t>
            </a:r>
            <a:endParaRPr lang="en-US" dirty="0"/>
          </a:p>
        </p:txBody>
      </p:sp>
      <p:sp>
        <p:nvSpPr>
          <p:cNvPr id="3" name="Content Placeholder 2"/>
          <p:cNvSpPr>
            <a:spLocks noGrp="1"/>
          </p:cNvSpPr>
          <p:nvPr>
            <p:ph sz="quarter" idx="1"/>
          </p:nvPr>
        </p:nvSpPr>
        <p:spPr/>
        <p:txBody>
          <a:bodyPr>
            <a:normAutofit/>
          </a:bodyPr>
          <a:lstStyle/>
          <a:p>
            <a:r>
              <a:rPr lang="en-US" dirty="0" smtClean="0"/>
              <a:t>Digital dissertation service for all theses produced in the UK</a:t>
            </a:r>
          </a:p>
          <a:p>
            <a:r>
              <a:rPr lang="en-US" dirty="0" smtClean="0"/>
              <a:t>Non-profit entity administered by the British Library</a:t>
            </a:r>
          </a:p>
          <a:p>
            <a:r>
              <a:rPr lang="en-US" dirty="0" smtClean="0"/>
              <a:t>Digitized theses are usually available immediately for free download (requires registration with </a:t>
            </a:r>
            <a:r>
              <a:rPr lang="en-US" dirty="0" err="1" smtClean="0"/>
              <a:t>EThOs</a:t>
            </a:r>
            <a:r>
              <a:rPr lang="en-US" dirty="0" smtClean="0"/>
              <a:t>)</a:t>
            </a:r>
          </a:p>
          <a:p>
            <a:r>
              <a:rPr lang="en-US" dirty="0" smtClean="0"/>
              <a:t>Theses not yet digitized can be ready in 30 days, for a fee (~34 pounds)</a:t>
            </a:r>
          </a:p>
          <a:p>
            <a:r>
              <a:rPr lang="en-US" dirty="0" smtClean="0"/>
              <a:t>Once digitized, theses available at no cost to others</a:t>
            </a:r>
          </a:p>
          <a:p>
            <a:r>
              <a:rPr lang="en-US" dirty="0" smtClean="0"/>
              <a:t>IMPORTANT NOTE:  These theses may not be added to your own library’s collection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EROMM</a:t>
            </a:r>
            <a:endParaRPr lang="en-US" dirty="0"/>
          </a:p>
        </p:txBody>
      </p:sp>
      <p:sp>
        <p:nvSpPr>
          <p:cNvPr id="3" name="Content Placeholder 2"/>
          <p:cNvSpPr>
            <a:spLocks noGrp="1"/>
          </p:cNvSpPr>
          <p:nvPr>
            <p:ph sz="quarter" idx="1"/>
          </p:nvPr>
        </p:nvSpPr>
        <p:spPr/>
        <p:txBody>
          <a:bodyPr/>
          <a:lstStyle/>
          <a:p>
            <a:r>
              <a:rPr lang="en-US" dirty="0" smtClean="0"/>
              <a:t>European Register of Microform and Digital Masters</a:t>
            </a:r>
          </a:p>
          <a:p>
            <a:r>
              <a:rPr lang="en-US" dirty="0" smtClean="0"/>
              <a:t>A third-party database to facilitate preservation microfilm/reformatting orders</a:t>
            </a:r>
          </a:p>
          <a:p>
            <a:r>
              <a:rPr lang="en-US" dirty="0" smtClean="0"/>
              <a:t>Once you place the order, your transaction is with the holding library- not EROMM</a:t>
            </a:r>
          </a:p>
          <a:p>
            <a:r>
              <a:rPr lang="en-US" dirty="0" smtClean="0"/>
              <a:t>This service can take a lot of time and a lot of money (which is ironically why faculty seem to know the most about it and ask for it by name)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BnF</a:t>
            </a:r>
            <a:endParaRPr lang="en-US" dirty="0"/>
          </a:p>
        </p:txBody>
      </p:sp>
      <p:sp>
        <p:nvSpPr>
          <p:cNvPr id="3" name="Content Placeholder 2"/>
          <p:cNvSpPr>
            <a:spLocks noGrp="1"/>
          </p:cNvSpPr>
          <p:nvPr>
            <p:ph sz="quarter" idx="1"/>
          </p:nvPr>
        </p:nvSpPr>
        <p:spPr/>
        <p:txBody>
          <a:bodyPr>
            <a:normAutofit lnSpcReduction="10000"/>
          </a:bodyPr>
          <a:lstStyle/>
          <a:p>
            <a:r>
              <a:rPr lang="en-US" dirty="0" err="1" smtClean="0"/>
              <a:t>Bibliothèque</a:t>
            </a:r>
            <a:r>
              <a:rPr lang="en-US" dirty="0" smtClean="0"/>
              <a:t> </a:t>
            </a:r>
            <a:r>
              <a:rPr lang="en-US" dirty="0" err="1" smtClean="0"/>
              <a:t>nationale</a:t>
            </a:r>
            <a:r>
              <a:rPr lang="en-US" dirty="0" smtClean="0"/>
              <a:t> de France</a:t>
            </a:r>
          </a:p>
          <a:p>
            <a:r>
              <a:rPr lang="en-US" dirty="0" smtClean="0"/>
              <a:t>They have a Reprographics division, but it is slow </a:t>
            </a:r>
          </a:p>
          <a:p>
            <a:r>
              <a:rPr lang="en-US" dirty="0" err="1" smtClean="0"/>
              <a:t>BnF</a:t>
            </a:r>
            <a:r>
              <a:rPr lang="en-US" dirty="0" smtClean="0"/>
              <a:t> launched </a:t>
            </a:r>
            <a:r>
              <a:rPr lang="en-US" dirty="0" err="1" smtClean="0"/>
              <a:t>Gallica</a:t>
            </a:r>
            <a:r>
              <a:rPr lang="en-US" dirty="0" smtClean="0"/>
              <a:t>, its digital repository, in 1997- since then they have added more than a million items </a:t>
            </a:r>
          </a:p>
          <a:p>
            <a:r>
              <a:rPr lang="en-US" dirty="0" smtClean="0"/>
              <a:t>Even better, it links out to other European digital holdings!</a:t>
            </a:r>
          </a:p>
          <a:p>
            <a:endParaRPr lang="en-US" b="1" dirty="0" smtClean="0"/>
          </a:p>
        </p:txBody>
      </p:sp>
      <p:pic>
        <p:nvPicPr>
          <p:cNvPr id="4098" name="Picture 2"/>
          <p:cNvPicPr>
            <a:picLocks noGrp="1" noChangeAspect="1" noChangeArrowheads="1"/>
          </p:cNvPicPr>
          <p:nvPr>
            <p:ph sz="quarter" idx="2"/>
          </p:nvPr>
        </p:nvPicPr>
        <p:blipFill>
          <a:blip r:embed="rId3" cstate="screen"/>
          <a:srcRect/>
          <a:stretch>
            <a:fillRect/>
          </a:stretch>
        </p:blipFill>
        <p:spPr bwMode="auto">
          <a:xfrm>
            <a:off x="4876800" y="1981200"/>
            <a:ext cx="3657600" cy="296672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French Resources</a:t>
            </a:r>
            <a:endParaRPr lang="en-US" dirty="0"/>
          </a:p>
        </p:txBody>
      </p:sp>
      <p:sp>
        <p:nvSpPr>
          <p:cNvPr id="5" name="Content Placeholder 4"/>
          <p:cNvSpPr>
            <a:spLocks noGrp="1"/>
          </p:cNvSpPr>
          <p:nvPr>
            <p:ph sz="quarter" idx="1"/>
          </p:nvPr>
        </p:nvSpPr>
        <p:spPr/>
        <p:txBody>
          <a:bodyPr/>
          <a:lstStyle/>
          <a:p>
            <a:r>
              <a:rPr lang="en-US" dirty="0" smtClean="0"/>
              <a:t>SUDOC (</a:t>
            </a:r>
            <a:r>
              <a:rPr lang="en-US" dirty="0" err="1" smtClean="0"/>
              <a:t>Système</a:t>
            </a:r>
            <a:r>
              <a:rPr lang="en-US" dirty="0" smtClean="0"/>
              <a:t> </a:t>
            </a:r>
            <a:r>
              <a:rPr lang="en-US" dirty="0" err="1" smtClean="0"/>
              <a:t>Universitaire</a:t>
            </a:r>
            <a:r>
              <a:rPr lang="en-US" dirty="0" smtClean="0"/>
              <a:t> de Documentation)</a:t>
            </a:r>
          </a:p>
          <a:p>
            <a:r>
              <a:rPr lang="en-US" dirty="0" smtClean="0"/>
              <a:t>9 million bibliographic records</a:t>
            </a:r>
          </a:p>
          <a:p>
            <a:r>
              <a:rPr lang="en-US" dirty="0" err="1" smtClean="0"/>
              <a:t>Sudoc</a:t>
            </a:r>
            <a:r>
              <a:rPr lang="en-US" dirty="0" smtClean="0"/>
              <a:t> also catalogues the series collections of periodicals held by around 2000 non-Higher Educational library institutions (such as Town Libraries, other resource </a:t>
            </a:r>
            <a:r>
              <a:rPr lang="en-US" dirty="0" err="1" smtClean="0"/>
              <a:t>centres</a:t>
            </a:r>
            <a:r>
              <a:rPr lang="en-US" dirty="0" smtClean="0"/>
              <a:t>, etc.) </a:t>
            </a:r>
          </a:p>
          <a:p>
            <a:r>
              <a:rPr lang="en-US" dirty="0" smtClean="0"/>
              <a:t>All theses and dissertations produced in France</a:t>
            </a:r>
          </a:p>
          <a:p>
            <a:r>
              <a:rPr lang="en-US" dirty="0" smtClean="0"/>
              <a:t>No offense to the </a:t>
            </a:r>
            <a:r>
              <a:rPr lang="en-US" dirty="0" err="1" smtClean="0"/>
              <a:t>BnF</a:t>
            </a:r>
            <a:r>
              <a:rPr lang="en-US" dirty="0" smtClean="0"/>
              <a:t>, but this is usually our first stop for French resources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 Great for loans, but…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outcome SUBITO case of 2004 meant that German, Austrian, and Swiss libraries were breaking copyright law in providing electronic document delivery services</a:t>
            </a:r>
          </a:p>
          <a:p>
            <a:r>
              <a:rPr lang="en-US" dirty="0" smtClean="0"/>
              <a:t>(Technically even photocopies ILL/DD was illegal, because it didn’t involve the actual loan of the material)</a:t>
            </a:r>
          </a:p>
          <a:p>
            <a:r>
              <a:rPr lang="en-US" dirty="0" smtClean="0"/>
              <a:t>Germany moved to amend copyright law in 2008 to permit noncommercial reproduction and transmission of copyrighted material and the German-language publishing industry freaked out</a:t>
            </a:r>
          </a:p>
          <a:p>
            <a:r>
              <a:rPr lang="en-US" dirty="0" smtClean="0"/>
              <a:t>Forced publishers to sign a license contract strictly limiting or forbidding such activities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From Russia, With IFLA Vouchers</a:t>
            </a:r>
            <a:endParaRPr lang="en-US" dirty="0"/>
          </a:p>
        </p:txBody>
      </p:sp>
      <p:sp>
        <p:nvSpPr>
          <p:cNvPr id="5" name="Content Placeholder 4"/>
          <p:cNvSpPr>
            <a:spLocks noGrp="1"/>
          </p:cNvSpPr>
          <p:nvPr>
            <p:ph sz="quarter" idx="1"/>
          </p:nvPr>
        </p:nvSpPr>
        <p:spPr>
          <a:xfrm>
            <a:off x="914400" y="1447800"/>
            <a:ext cx="7620000" cy="4572000"/>
          </a:xfrm>
        </p:spPr>
        <p:txBody>
          <a:bodyPr>
            <a:normAutofit lnSpcReduction="10000"/>
          </a:bodyPr>
          <a:lstStyle/>
          <a:p>
            <a:r>
              <a:rPr lang="en-US" dirty="0" smtClean="0"/>
              <a:t>Is Russia European or Asian?  DISCUSS!</a:t>
            </a:r>
          </a:p>
          <a:p>
            <a:r>
              <a:rPr lang="en-US" dirty="0" smtClean="0"/>
              <a:t>Whatever your answer, Russia presents a unique set of challenges for the would-be ILL librarian</a:t>
            </a:r>
          </a:p>
          <a:p>
            <a:r>
              <a:rPr lang="en-US" dirty="0" smtClean="0"/>
              <a:t>Patrons often submit their requests in transliteration, unaware that the transliteration of Russian resources has gone through several historical phases</a:t>
            </a:r>
          </a:p>
          <a:p>
            <a:r>
              <a:rPr lang="en-US" dirty="0" smtClean="0"/>
              <a:t>National Library of Russia’s catalogs must be searched according to time period and place of publication</a:t>
            </a:r>
          </a:p>
          <a:p>
            <a:r>
              <a:rPr lang="en-US" dirty="0" smtClean="0"/>
              <a:t>Books in Russian cataloged between 1725-1998 are </a:t>
            </a:r>
            <a:r>
              <a:rPr lang="en-US" dirty="0" err="1" smtClean="0"/>
              <a:t>browseable</a:t>
            </a:r>
            <a:r>
              <a:rPr lang="en-US" dirty="0" smtClean="0"/>
              <a:t> by partially-lemmatized scans of the old card catalog!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Around the World- ASIA</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OCLC/</a:t>
            </a:r>
            <a:r>
              <a:rPr lang="en-US" dirty="0" err="1" smtClean="0"/>
              <a:t>WorldCat</a:t>
            </a:r>
            <a:r>
              <a:rPr lang="en-US" dirty="0" smtClean="0"/>
              <a:t> has made huge strides in making these resources more discoverable, but ordering can still be a challenge</a:t>
            </a:r>
          </a:p>
          <a:p>
            <a:r>
              <a:rPr lang="en-US" dirty="0" smtClean="0"/>
              <a:t>Language barrier is one factor, unless you have a resident expert on hand to assist you- many library websites and/or OPACs are not designed with the Western user in mind</a:t>
            </a:r>
          </a:p>
          <a:p>
            <a:r>
              <a:rPr lang="en-US" dirty="0" smtClean="0"/>
              <a:t>No one search engine a la KVK, but National Diet Library, </a:t>
            </a:r>
            <a:r>
              <a:rPr lang="en-US" dirty="0" err="1" smtClean="0"/>
              <a:t>Academica</a:t>
            </a:r>
            <a:r>
              <a:rPr lang="en-US" dirty="0" smtClean="0"/>
              <a:t> </a:t>
            </a:r>
            <a:r>
              <a:rPr lang="en-US" dirty="0" err="1" smtClean="0"/>
              <a:t>Sinica</a:t>
            </a:r>
            <a:r>
              <a:rPr lang="en-US" dirty="0" smtClean="0"/>
              <a:t> Library, and University of Hong Kong Libraries are all excellent resources</a:t>
            </a:r>
          </a:p>
          <a:p>
            <a:r>
              <a:rPr lang="en-US" dirty="0" smtClean="0"/>
              <a:t>Some institutions have very strict rules regarding loans (NDL) and do not take the news of lost items well</a:t>
            </a:r>
          </a:p>
          <a:p>
            <a:r>
              <a:rPr lang="en-US" dirty="0" smtClean="0"/>
              <a:t>HCL has yet to develop good search tools for resource sharing in India and Pakistan.  Has anyone out there been successful?</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Modern International Incident</a:t>
            </a:r>
            <a:endParaRPr lang="en-US" dirty="0"/>
          </a:p>
        </p:txBody>
      </p:sp>
      <p:sp>
        <p:nvSpPr>
          <p:cNvPr id="3" name="Content Placeholder 2"/>
          <p:cNvSpPr>
            <a:spLocks noGrp="1"/>
          </p:cNvSpPr>
          <p:nvPr>
            <p:ph sz="quarter" idx="1"/>
          </p:nvPr>
        </p:nvSpPr>
        <p:spPr/>
        <p:txBody>
          <a:bodyPr>
            <a:normAutofit/>
          </a:bodyPr>
          <a:lstStyle/>
          <a:p>
            <a:r>
              <a:rPr lang="en-US" dirty="0" smtClean="0"/>
              <a:t>True story- only a few months into my tenure as Head of ILL at Harvard College Library we got a series of angry letters from the National Diet Library of Japan</a:t>
            </a:r>
          </a:p>
          <a:p>
            <a:r>
              <a:rPr lang="en-US" dirty="0" smtClean="0"/>
              <a:t>We’d lost one of their books in return transit, and the author who had donated it to the NDL was apoplectic</a:t>
            </a:r>
          </a:p>
          <a:p>
            <a:r>
              <a:rPr lang="en-US" dirty="0" smtClean="0"/>
              <a:t>Not only did we have to pay a lost book fee, but we also had to write a formal letter of apology to the professor whose book we’d lost!</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Around the World- OCEANIA</a:t>
            </a:r>
            <a:endParaRPr lang="en-US" dirty="0"/>
          </a:p>
        </p:txBody>
      </p:sp>
      <p:sp>
        <p:nvSpPr>
          <p:cNvPr id="3" name="Content Placeholder 2"/>
          <p:cNvSpPr>
            <a:spLocks noGrp="1"/>
          </p:cNvSpPr>
          <p:nvPr>
            <p:ph sz="quarter" idx="1"/>
          </p:nvPr>
        </p:nvSpPr>
        <p:spPr>
          <a:xfrm>
            <a:off x="533400" y="1752600"/>
            <a:ext cx="7924800" cy="4267200"/>
          </a:xfrm>
        </p:spPr>
        <p:txBody>
          <a:bodyPr>
            <a:normAutofit/>
          </a:bodyPr>
          <a:lstStyle/>
          <a:p>
            <a:r>
              <a:rPr lang="en-US" dirty="0" smtClean="0"/>
              <a:t>Australian and New Zealand libraries are mostly on OCLC and great resources for electronic document delivery, especially if you’ve enabled Trusted Sending for all incoming Odyssey deliveries</a:t>
            </a:r>
          </a:p>
          <a:p>
            <a:r>
              <a:rPr lang="en-US" dirty="0" smtClean="0"/>
              <a:t>Take advantage of the time-shift= they fill while you sleep, sometimes on the same day!</a:t>
            </a:r>
          </a:p>
          <a:p>
            <a:r>
              <a:rPr lang="en-US" dirty="0" smtClean="0"/>
              <a:t>Just avoid sending </a:t>
            </a:r>
            <a:r>
              <a:rPr lang="en-US" dirty="0" err="1" smtClean="0"/>
              <a:t>returnables</a:t>
            </a:r>
            <a:r>
              <a:rPr lang="en-US" dirty="0" smtClean="0"/>
              <a:t> on the Sydney-LAX </a:t>
            </a:r>
            <a:r>
              <a:rPr lang="en-US" dirty="0" smtClean="0"/>
              <a:t>flight to avoid any space/time anomalies…</a:t>
            </a:r>
            <a:endParaRPr lang="en-US" dirty="0" smtClean="0"/>
          </a:p>
          <a:p>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Around the World- AFRICA</a:t>
            </a:r>
            <a:endParaRPr lang="en-US" dirty="0"/>
          </a:p>
        </p:txBody>
      </p:sp>
      <p:sp>
        <p:nvSpPr>
          <p:cNvPr id="5" name="Content Placeholder 4"/>
          <p:cNvSpPr>
            <a:spLocks noGrp="1"/>
          </p:cNvSpPr>
          <p:nvPr>
            <p:ph sz="quarter" idx="1"/>
          </p:nvPr>
        </p:nvSpPr>
        <p:spPr/>
        <p:txBody>
          <a:bodyPr/>
          <a:lstStyle/>
          <a:p>
            <a:r>
              <a:rPr lang="en-US" dirty="0" smtClean="0"/>
              <a:t>South African libraries have vastly increased their discoverability in OCLC/</a:t>
            </a:r>
            <a:r>
              <a:rPr lang="en-US" dirty="0" err="1" smtClean="0"/>
              <a:t>Worldcat</a:t>
            </a:r>
            <a:r>
              <a:rPr lang="en-US" dirty="0" smtClean="0"/>
              <a:t> over the past few years</a:t>
            </a:r>
          </a:p>
          <a:p>
            <a:r>
              <a:rPr lang="en-US" dirty="0" smtClean="0"/>
              <a:t>Excellent suppliers for articles, but watch for return shipping costs if you borrow </a:t>
            </a:r>
            <a:r>
              <a:rPr lang="en-US" dirty="0" err="1" smtClean="0"/>
              <a:t>returnables</a:t>
            </a:r>
            <a:endParaRPr lang="en-US" dirty="0" smtClean="0"/>
          </a:p>
          <a:p>
            <a:r>
              <a:rPr lang="en-US" dirty="0" smtClean="0"/>
              <a:t>A new resource:  AJOL- African Journals </a:t>
            </a:r>
            <a:r>
              <a:rPr lang="en-US" dirty="0" err="1" smtClean="0"/>
              <a:t>OnLine</a:t>
            </a:r>
            <a:r>
              <a:rPr lang="en-US" dirty="0" smtClean="0"/>
              <a:t> (</a:t>
            </a:r>
            <a:r>
              <a:rPr lang="en-US" dirty="0" smtClean="0">
                <a:hlinkClick r:id="rId3"/>
              </a:rPr>
              <a:t>http://ajol.info</a:t>
            </a:r>
            <a:r>
              <a:rPr lang="en-US" dirty="0" smtClean="0"/>
              <a:t>).  Hosting 389 online journals with 43808 </a:t>
            </a:r>
            <a:r>
              <a:rPr lang="en-US" dirty="0" err="1" smtClean="0"/>
              <a:t>fulltext</a:t>
            </a:r>
            <a:r>
              <a:rPr lang="en-US" dirty="0" smtClean="0"/>
              <a:t> articles</a:t>
            </a:r>
          </a:p>
          <a:p>
            <a:r>
              <a:rPr lang="en-US" dirty="0" smtClean="0"/>
              <a:t>The new Library of Alexandria/Bibliotheca Alexandrina is now on OCLC (Symbol: EGAXA), though it is not a supplier (you may also not want to lend them any Greek tragedians)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Around the World- LATIN AMERICA</a:t>
            </a:r>
            <a:endParaRPr lang="en-US" dirty="0"/>
          </a:p>
        </p:txBody>
      </p:sp>
      <p:sp>
        <p:nvSpPr>
          <p:cNvPr id="3" name="Content Placeholder 2"/>
          <p:cNvSpPr>
            <a:spLocks noGrp="1"/>
          </p:cNvSpPr>
          <p:nvPr>
            <p:ph sz="quarter" idx="1"/>
          </p:nvPr>
        </p:nvSpPr>
        <p:spPr/>
        <p:txBody>
          <a:bodyPr>
            <a:normAutofit/>
          </a:bodyPr>
          <a:lstStyle/>
          <a:p>
            <a:r>
              <a:rPr lang="en-US" dirty="0" smtClean="0"/>
              <a:t>Try Internet Resources for Latin America, compiled by New Mexico State University Library: </a:t>
            </a:r>
            <a:r>
              <a:rPr lang="en-US" dirty="0" smtClean="0">
                <a:hlinkClick r:id="rId3"/>
              </a:rPr>
              <a:t>http://lib.nmsu.edu/subject/bord/laguia/</a:t>
            </a:r>
            <a:r>
              <a:rPr lang="en-US" dirty="0" smtClean="0"/>
              <a:t>  (an old resource but still a viable collection of links)</a:t>
            </a:r>
          </a:p>
          <a:p>
            <a:r>
              <a:rPr lang="en-US" dirty="0" smtClean="0"/>
              <a:t>Also LANIC (Latin American Network Information Center) </a:t>
            </a:r>
            <a:r>
              <a:rPr lang="en-US" dirty="0" smtClean="0">
                <a:hlinkClick r:id="rId4"/>
              </a:rPr>
              <a:t>http://lanic.utexas.edu/</a:t>
            </a:r>
            <a:endParaRPr lang="en-US" dirty="0" smtClean="0"/>
          </a:p>
          <a:p>
            <a:r>
              <a:rPr lang="en-US" dirty="0" smtClean="0"/>
              <a:t>And don’t forget the Digital Librarian’s guide to Latin American Resources: </a:t>
            </a:r>
            <a:r>
              <a:rPr lang="en-US" dirty="0" smtClean="0">
                <a:hlinkClick r:id="rId5"/>
              </a:rPr>
              <a:t>http://www.digital-librarian.com/latinamerican.html</a:t>
            </a:r>
            <a:endParaRPr lang="en-US" dirty="0" smtClean="0"/>
          </a:p>
          <a:p>
            <a:r>
              <a:rPr lang="en-US" dirty="0" smtClean="0"/>
              <a:t>Reliable shipping is a real issue in Latin America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sz="quarter" idx="1"/>
          </p:nvPr>
        </p:nvSpPr>
        <p:spPr/>
        <p:txBody>
          <a:bodyPr>
            <a:normAutofit fontScale="92500"/>
          </a:bodyPr>
          <a:lstStyle/>
          <a:p>
            <a:r>
              <a:rPr lang="en-US" dirty="0" smtClean="0"/>
              <a:t>No fair use in most of the world (only US and Israel have a full “fair use” doctrine), or radically restricted “fair dealings” provisions</a:t>
            </a:r>
          </a:p>
          <a:p>
            <a:r>
              <a:rPr lang="en-US" dirty="0" smtClean="0"/>
              <a:t>Costco watch IP case (Omega S.A. v. Costco Wholesale Corporation)- 9</a:t>
            </a:r>
            <a:r>
              <a:rPr lang="en-US" baseline="30000" dirty="0" smtClean="0"/>
              <a:t>th</a:t>
            </a:r>
            <a:r>
              <a:rPr lang="en-US" dirty="0" smtClean="0"/>
              <a:t> Circuit ruled that First Sale Doctrine does not apply to materials created/published outside of the United States</a:t>
            </a:r>
          </a:p>
          <a:p>
            <a:r>
              <a:rPr lang="en-US" dirty="0" smtClean="0"/>
              <a:t>ACTA and other global IP initiatives must be monitored by librarians carefully- our livelihood is at stake!  More collective action is called for here in the United States, as our counterparts have already done in Europe (cf. Copyright for Creativity)</a:t>
            </a:r>
          </a:p>
          <a:p>
            <a:r>
              <a:rPr lang="en-US" dirty="0" smtClean="0"/>
              <a:t>Keep up with copyright here with the Copyright Advisory Network:  </a:t>
            </a:r>
            <a:r>
              <a:rPr lang="en-US" dirty="0" smtClean="0">
                <a:hlinkClick r:id="rId3"/>
              </a:rPr>
              <a:t>http://librarycopyright.net/wordpress/</a:t>
            </a: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Scoundrel?  I like the sound of that</a:t>
            </a:r>
            <a:endParaRPr lang="en-US" dirty="0"/>
          </a:p>
        </p:txBody>
      </p:sp>
      <p:sp>
        <p:nvSpPr>
          <p:cNvPr id="3" name="Content Placeholder 2"/>
          <p:cNvSpPr>
            <a:spLocks noGrp="1"/>
          </p:cNvSpPr>
          <p:nvPr>
            <p:ph sz="quarter" idx="1"/>
          </p:nvPr>
        </p:nvSpPr>
        <p:spPr>
          <a:xfrm>
            <a:off x="914400" y="1447800"/>
            <a:ext cx="8001000" cy="4572000"/>
          </a:xfrm>
        </p:spPr>
        <p:txBody>
          <a:bodyPr>
            <a:normAutofit/>
          </a:bodyPr>
          <a:lstStyle/>
          <a:p>
            <a:r>
              <a:rPr lang="en-US" dirty="0" smtClean="0"/>
              <a:t>Warning:  I Am Not A Lawyer</a:t>
            </a:r>
          </a:p>
          <a:p>
            <a:r>
              <a:rPr lang="en-US" dirty="0" smtClean="0"/>
              <a:t>Rule of thumb for ILL= the copyright laws of the lending library apply</a:t>
            </a:r>
          </a:p>
          <a:p>
            <a:r>
              <a:rPr lang="en-US" dirty="0" smtClean="0"/>
              <a:t>However, you may find that the service ethic is stronger than the copyright lawyer- especially if you ask nicely!</a:t>
            </a:r>
          </a:p>
          <a:p>
            <a:r>
              <a:rPr lang="en-US" dirty="0" smtClean="0"/>
              <a:t>Don’t ask me why this is so, it just works</a:t>
            </a:r>
          </a:p>
          <a:p>
            <a:r>
              <a:rPr lang="en-US" dirty="0" smtClean="0"/>
              <a:t>P.S. We never had this conversation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Silver talents are no longer the preferred medium of exchange between libraries, although you wouldn’t know it from some “lenders”</a:t>
            </a:r>
          </a:p>
          <a:p>
            <a:r>
              <a:rPr lang="en-US" dirty="0" smtClean="0"/>
              <a:t>My advice?  (If possible) avoid any libraries that require bank transfers or payments by foreign check, because your finance people will learn to hate you if they don’t already!</a:t>
            </a:r>
          </a:p>
          <a:p>
            <a:r>
              <a:rPr lang="en-US" dirty="0" smtClean="0"/>
              <a:t>Credit cards, IFLA vouchers, and OCLC IFM</a:t>
            </a:r>
          </a:p>
          <a:p>
            <a:r>
              <a:rPr lang="en-US" dirty="0" smtClean="0"/>
              <a:t>Remember that IFLA vouchers are valued in EUROS- currently 1 full voucher = 8 Euro = $10.58</a:t>
            </a:r>
          </a:p>
          <a:p>
            <a:r>
              <a:rPr lang="en-US" dirty="0" smtClean="0"/>
              <a:t>You can buy them from places like BCR for $15/each, but some colleagues will sell for current valuation, rather than fixed $ amount (plus postage)</a:t>
            </a:r>
          </a:p>
          <a:p>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the IFLAs!</a:t>
            </a:r>
            <a:endParaRPr lang="en-US" dirty="0"/>
          </a:p>
        </p:txBody>
      </p:sp>
      <p:pic>
        <p:nvPicPr>
          <p:cNvPr id="6" name="Content Placeholder 5" descr="voucher.jpg"/>
          <p:cNvPicPr>
            <a:picLocks noGrp="1" noChangeAspect="1"/>
          </p:cNvPicPr>
          <p:nvPr>
            <p:ph sz="quarter" idx="2"/>
          </p:nvPr>
        </p:nvPicPr>
        <p:blipFill>
          <a:blip r:embed="rId3" cstate="screen"/>
          <a:stretch>
            <a:fillRect/>
          </a:stretch>
        </p:blipFill>
        <p:spPr>
          <a:xfrm>
            <a:off x="5181600" y="1524000"/>
            <a:ext cx="3364992" cy="2212848"/>
          </a:xfrm>
        </p:spPr>
      </p:pic>
      <p:sp>
        <p:nvSpPr>
          <p:cNvPr id="12" name="Content Placeholder 11"/>
          <p:cNvSpPr>
            <a:spLocks noGrp="1"/>
          </p:cNvSpPr>
          <p:nvPr>
            <p:ph sz="quarter" idx="1"/>
          </p:nvPr>
        </p:nvSpPr>
        <p:spPr>
          <a:xfrm>
            <a:off x="533400" y="1447800"/>
            <a:ext cx="4343400" cy="4572000"/>
          </a:xfrm>
        </p:spPr>
        <p:txBody>
          <a:bodyPr>
            <a:normAutofit/>
          </a:bodyPr>
          <a:lstStyle/>
          <a:p>
            <a:r>
              <a:rPr lang="en-US" dirty="0" smtClean="0"/>
              <a:t>Green are full vouchers= 8 Euro; Red are half= 4 Euro</a:t>
            </a:r>
          </a:p>
          <a:p>
            <a:r>
              <a:rPr lang="en-US" dirty="0" smtClean="0"/>
              <a:t>Unlimited validity (though knuckleheads do staple them when sending)</a:t>
            </a:r>
          </a:p>
          <a:p>
            <a:r>
              <a:rPr lang="en-US" dirty="0" smtClean="0"/>
              <a:t>Original concept- 1 voucher= payment for one loan or copying an article of 15 pages</a:t>
            </a:r>
          </a:p>
          <a:p>
            <a:r>
              <a:rPr lang="en-US" dirty="0" smtClean="0"/>
              <a:t>May be redeemed at any time in Euros, less a €12 handling fee</a:t>
            </a:r>
          </a:p>
          <a:p>
            <a:endParaRPr lang="en-US" dirty="0"/>
          </a:p>
        </p:txBody>
      </p:sp>
      <p:pic>
        <p:nvPicPr>
          <p:cNvPr id="13" name="Content Placeholder 6" descr="images.jpg"/>
          <p:cNvPicPr>
            <a:picLocks noChangeAspect="1"/>
          </p:cNvPicPr>
          <p:nvPr/>
        </p:nvPicPr>
        <p:blipFill>
          <a:blip r:embed="rId4" cstate="screen"/>
          <a:stretch>
            <a:fillRect/>
          </a:stretch>
        </p:blipFill>
        <p:spPr>
          <a:xfrm>
            <a:off x="5105400" y="3733800"/>
            <a:ext cx="3581400" cy="231058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thinking what I’m thinking?</a:t>
            </a:r>
            <a:endParaRPr lang="en-US" dirty="0"/>
          </a:p>
        </p:txBody>
      </p:sp>
      <p:sp>
        <p:nvSpPr>
          <p:cNvPr id="5" name="Content Placeholder 4"/>
          <p:cNvSpPr>
            <a:spLocks noGrp="1"/>
          </p:cNvSpPr>
          <p:nvPr>
            <p:ph sz="quarter" idx="1"/>
          </p:nvPr>
        </p:nvSpPr>
        <p:spPr>
          <a:xfrm>
            <a:off x="381000" y="2133600"/>
            <a:ext cx="8001000" cy="4191000"/>
          </a:xfrm>
        </p:spPr>
        <p:txBody>
          <a:bodyPr>
            <a:normAutofit/>
          </a:bodyPr>
          <a:lstStyle/>
          <a:p>
            <a:r>
              <a:rPr lang="en-US" dirty="0" smtClean="0"/>
              <a:t>1</a:t>
            </a:r>
            <a:r>
              <a:rPr lang="en-US" baseline="30000" dirty="0" smtClean="0"/>
              <a:t>st</a:t>
            </a:r>
            <a:r>
              <a:rPr lang="en-US" dirty="0" smtClean="0"/>
              <a:t> Invitational IFLA voucher poker tournament- Oswego </a:t>
            </a:r>
            <a:r>
              <a:rPr lang="en-US" dirty="0" smtClean="0"/>
              <a:t>’11 (Who’s </a:t>
            </a:r>
            <a:r>
              <a:rPr lang="en-US" dirty="0" smtClean="0"/>
              <a:t>in</a:t>
            </a:r>
            <a:r>
              <a:rPr lang="en-US" dirty="0" smtClean="0"/>
              <a:t>?)</a:t>
            </a:r>
            <a:endParaRPr lang="en-US" dirty="0" smtClean="0"/>
          </a:p>
          <a:p>
            <a:r>
              <a:rPr lang="en-US" dirty="0" smtClean="0"/>
              <a:t>Also, </a:t>
            </a:r>
            <a:r>
              <a:rPr lang="en-US" dirty="0" smtClean="0"/>
              <a:t>IFLA vouchers are </a:t>
            </a:r>
            <a:r>
              <a:rPr lang="en-US" dirty="0" smtClean="0"/>
              <a:t>a system that can be gamed for financial advantage</a:t>
            </a:r>
          </a:p>
          <a:p>
            <a:r>
              <a:rPr lang="en-US" dirty="0" smtClean="0"/>
              <a:t>Buy low, sell high?  </a:t>
            </a:r>
          </a:p>
          <a:p>
            <a:r>
              <a:rPr lang="en-US" dirty="0" smtClean="0"/>
              <a:t>If you’re a net International lender, why not redeem for the best exchange rate</a:t>
            </a:r>
            <a:r>
              <a:rPr lang="en-US" dirty="0" smtClean="0"/>
              <a:t>?</a:t>
            </a:r>
          </a:p>
          <a:p>
            <a:r>
              <a:rPr lang="en-US" dirty="0" smtClean="0"/>
              <a:t>Are there potential ethical questions here?</a:t>
            </a: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we get some love for Lending?</a:t>
            </a:r>
            <a:endParaRPr lang="en-US" dirty="0"/>
          </a:p>
        </p:txBody>
      </p:sp>
      <p:sp>
        <p:nvSpPr>
          <p:cNvPr id="3" name="Content Placeholder 2"/>
          <p:cNvSpPr>
            <a:spLocks noGrp="1"/>
          </p:cNvSpPr>
          <p:nvPr>
            <p:ph sz="quarter" idx="1"/>
          </p:nvPr>
        </p:nvSpPr>
        <p:spPr/>
        <p:txBody>
          <a:bodyPr/>
          <a:lstStyle/>
          <a:p>
            <a:r>
              <a:rPr lang="en-US" dirty="0" smtClean="0"/>
              <a:t>Lending and International ILL is much more straightforward compared to Borrowing, but there are two major (interrelated) considerations:  shipping and/or customs</a:t>
            </a:r>
          </a:p>
          <a:p>
            <a:r>
              <a:rPr lang="en-US" dirty="0" smtClean="0"/>
              <a:t>Shipping made easy:  if you’re going to lend internationally, use a </a:t>
            </a:r>
            <a:r>
              <a:rPr lang="en-US" dirty="0" err="1" smtClean="0"/>
              <a:t>trackable</a:t>
            </a:r>
            <a:r>
              <a:rPr lang="en-US" dirty="0" smtClean="0"/>
              <a:t> &amp; insured method of shipping or don’t even bother</a:t>
            </a:r>
          </a:p>
          <a:p>
            <a:r>
              <a:rPr lang="en-US" dirty="0" smtClean="0"/>
              <a:t>You think library rate is bad?  Once your package leaves the U.S. it’s at the mercy of local mail handling service</a:t>
            </a:r>
          </a:p>
          <a:p>
            <a:r>
              <a:rPr lang="en-US" dirty="0" smtClean="0"/>
              <a:t>Even FedEx and UPS are subject to third-party involvement in some countries, so let the shipper beware</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Upon a Time in Mexico</a:t>
            </a:r>
            <a:endParaRPr lang="en-US" dirty="0"/>
          </a:p>
        </p:txBody>
      </p:sp>
      <p:sp>
        <p:nvSpPr>
          <p:cNvPr id="4" name="Content Placeholder 3"/>
          <p:cNvSpPr>
            <a:spLocks noGrp="1"/>
          </p:cNvSpPr>
          <p:nvPr>
            <p:ph sz="quarter" idx="1"/>
          </p:nvPr>
        </p:nvSpPr>
        <p:spPr>
          <a:xfrm>
            <a:off x="914400" y="1828800"/>
            <a:ext cx="7620000" cy="4191000"/>
          </a:xfrm>
        </p:spPr>
        <p:txBody>
          <a:bodyPr/>
          <a:lstStyle/>
          <a:p>
            <a:r>
              <a:rPr lang="en-US" dirty="0" smtClean="0"/>
              <a:t>True Story #2</a:t>
            </a:r>
          </a:p>
          <a:p>
            <a:r>
              <a:rPr lang="en-US" dirty="0" smtClean="0"/>
              <a:t>I get a call from our FedEx Dispatch, informing us that there is a problem delivering a package to an address in Mexico</a:t>
            </a:r>
          </a:p>
          <a:p>
            <a:r>
              <a:rPr lang="en-US" dirty="0" smtClean="0"/>
              <a:t>FedEx Mexico wants to know “if it’s okay to destroy it”</a:t>
            </a:r>
          </a:p>
          <a:p>
            <a:r>
              <a:rPr lang="en-US" dirty="0" smtClean="0"/>
              <a:t>WTFBBQIFLAOCLCIDS?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Moral</a:t>
            </a:r>
            <a:endParaRPr lang="en-US" dirty="0"/>
          </a:p>
        </p:txBody>
      </p:sp>
      <p:sp>
        <p:nvSpPr>
          <p:cNvPr id="3" name="Content Placeholder 2"/>
          <p:cNvSpPr>
            <a:spLocks noGrp="1"/>
          </p:cNvSpPr>
          <p:nvPr>
            <p:ph sz="quarter" idx="1"/>
          </p:nvPr>
        </p:nvSpPr>
        <p:spPr/>
        <p:txBody>
          <a:bodyPr/>
          <a:lstStyle/>
          <a:p>
            <a:r>
              <a:rPr lang="en-US" dirty="0" smtClean="0"/>
              <a:t>International Interlibrary Loan is not for the faint of heart!</a:t>
            </a:r>
          </a:p>
          <a:p>
            <a:r>
              <a:rPr lang="en-US" dirty="0" smtClean="0"/>
              <a:t>It is a challenging process for which there are no easy answers (e.g. OCLC), but there are useful tools and shortcuts</a:t>
            </a:r>
          </a:p>
          <a:p>
            <a:r>
              <a:rPr lang="en-US" dirty="0" smtClean="0"/>
              <a:t>Requires you to be a librarian, a linguist, an anthropologist, and sometimes a bit of a scoundrel</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Lending Shipping Caveats</a:t>
            </a:r>
            <a:endParaRPr lang="en-US" dirty="0"/>
          </a:p>
        </p:txBody>
      </p:sp>
      <p:sp>
        <p:nvSpPr>
          <p:cNvPr id="6" name="Content Placeholder 5"/>
          <p:cNvSpPr>
            <a:spLocks noGrp="1"/>
          </p:cNvSpPr>
          <p:nvPr>
            <p:ph sz="quarter" idx="1"/>
          </p:nvPr>
        </p:nvSpPr>
        <p:spPr/>
        <p:txBody>
          <a:bodyPr/>
          <a:lstStyle/>
          <a:p>
            <a:r>
              <a:rPr lang="en-US" dirty="0" smtClean="0"/>
              <a:t>Get the address right- most commercial shipping companies will assess a penalty fee for address correction</a:t>
            </a:r>
          </a:p>
          <a:p>
            <a:r>
              <a:rPr lang="en-US" dirty="0" smtClean="0"/>
              <a:t>Get the address right, Take Two- shipping companies follow different protocols for undeliverable items, or may lose them entirely</a:t>
            </a:r>
          </a:p>
          <a:p>
            <a:r>
              <a:rPr lang="en-US" dirty="0" smtClean="0"/>
              <a:t>Get the address right, Take Three- provide a positive ILL experience for an International Borrower and you foster the resource sharing ethos on a global scale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Customs of Customs</a:t>
            </a:r>
            <a:endParaRPr lang="en-US" dirty="0"/>
          </a:p>
        </p:txBody>
      </p:sp>
      <p:sp>
        <p:nvSpPr>
          <p:cNvPr id="3" name="Content Placeholder 2"/>
          <p:cNvSpPr>
            <a:spLocks noGrp="1"/>
          </p:cNvSpPr>
          <p:nvPr>
            <p:ph sz="quarter" idx="1"/>
          </p:nvPr>
        </p:nvSpPr>
        <p:spPr>
          <a:xfrm>
            <a:off x="914400" y="1752600"/>
            <a:ext cx="7620000" cy="4267200"/>
          </a:xfrm>
        </p:spPr>
        <p:txBody>
          <a:bodyPr>
            <a:normAutofit/>
          </a:bodyPr>
          <a:lstStyle/>
          <a:p>
            <a:r>
              <a:rPr lang="en-US" dirty="0" smtClean="0"/>
              <a:t>Isn’t it ironic?  Some of the thorniest customs problems for ILL shipping are with our neighbors just across the lake</a:t>
            </a:r>
          </a:p>
          <a:p>
            <a:r>
              <a:rPr lang="en-US" dirty="0" smtClean="0"/>
              <a:t>Canada has a private customs company (Revenue Canada) and a system of 3</a:t>
            </a:r>
            <a:r>
              <a:rPr lang="en-US" baseline="30000" dirty="0" smtClean="0"/>
              <a:t>rd</a:t>
            </a:r>
            <a:r>
              <a:rPr lang="en-US" dirty="0" smtClean="0"/>
              <a:t> party brokerages</a:t>
            </a:r>
          </a:p>
          <a:p>
            <a:r>
              <a:rPr lang="en-US" dirty="0" smtClean="0"/>
              <a:t>Customs may be assessed, paid, and no one’s the wiser until 3-6 months down the line when it’s difficult to fix</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Solution?</a:t>
            </a:r>
            <a:endParaRPr lang="en-US" dirty="0"/>
          </a:p>
        </p:txBody>
      </p:sp>
      <p:sp>
        <p:nvSpPr>
          <p:cNvPr id="6" name="Content Placeholder 5"/>
          <p:cNvSpPr>
            <a:spLocks noGrp="1"/>
          </p:cNvSpPr>
          <p:nvPr>
            <p:ph sz="quarter" idx="1"/>
          </p:nvPr>
        </p:nvSpPr>
        <p:spPr/>
        <p:txBody>
          <a:bodyPr/>
          <a:lstStyle/>
          <a:p>
            <a:r>
              <a:rPr lang="en-US" dirty="0" smtClean="0"/>
              <a:t>“Foolproof” labels for Customs:</a:t>
            </a:r>
            <a:br>
              <a:rPr lang="en-US" dirty="0" smtClean="0"/>
            </a:br>
            <a:r>
              <a:rPr lang="en-US" sz="1800" b="1" dirty="0" smtClean="0"/>
              <a:t>ATTENTION REVENUE CANADA</a:t>
            </a:r>
            <a:br>
              <a:rPr lang="en-US" sz="1800" b="1" dirty="0" smtClean="0"/>
            </a:br>
            <a:r>
              <a:rPr lang="en-US" sz="1800" b="1" dirty="0" smtClean="0"/>
              <a:t>Tariff/</a:t>
            </a:r>
            <a:r>
              <a:rPr lang="en-US" sz="1800" b="1" dirty="0" err="1" smtClean="0"/>
              <a:t>Tarif</a:t>
            </a:r>
            <a:r>
              <a:rPr lang="en-US" sz="1800" b="1" dirty="0" smtClean="0"/>
              <a:t> 9993.00.00</a:t>
            </a:r>
            <a:br>
              <a:rPr lang="en-US" sz="1800" b="1" dirty="0" smtClean="0"/>
            </a:br>
            <a:r>
              <a:rPr lang="en-US" sz="1800" b="1" dirty="0" smtClean="0"/>
              <a:t>GST/TSP Code: 51</a:t>
            </a:r>
            <a:br>
              <a:rPr lang="en-US" sz="1800" b="1" dirty="0" smtClean="0"/>
            </a:br>
            <a:r>
              <a:rPr lang="en-US" sz="1800" b="1" dirty="0" smtClean="0"/>
              <a:t>International Loans Between Libraries (International Act of 1978)</a:t>
            </a:r>
            <a:br>
              <a:rPr lang="en-US" sz="1800" b="1" dirty="0" smtClean="0"/>
            </a:br>
            <a:r>
              <a:rPr lang="en-US" sz="1800" b="1" dirty="0" smtClean="0"/>
              <a:t>No Commercial Value: Any Value Stated is for Insurance Purposes Only</a:t>
            </a:r>
          </a:p>
          <a:p>
            <a:r>
              <a:rPr lang="en-US" dirty="0" smtClean="0"/>
              <a:t>As this is hardly foolproof, we also set our default with FedEx so that we pay any assessed Customs</a:t>
            </a:r>
          </a:p>
          <a:p>
            <a:r>
              <a:rPr lang="en-US" dirty="0" smtClean="0"/>
              <a:t>We eat the </a:t>
            </a:r>
            <a:r>
              <a:rPr lang="en-US" dirty="0" smtClean="0"/>
              <a:t>charge </a:t>
            </a:r>
            <a:r>
              <a:rPr lang="en-US" dirty="0" smtClean="0"/>
              <a:t>(then dispute the charges), but we also don’t pass on bad shipping karma to a poor unsuspecting borrowing library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FedEx is cheap, except when it isn’t</a:t>
            </a:r>
            <a:endParaRPr lang="en-US" dirty="0"/>
          </a:p>
        </p:txBody>
      </p:sp>
      <p:sp>
        <p:nvSpPr>
          <p:cNvPr id="3" name="Content Placeholder 2"/>
          <p:cNvSpPr>
            <a:spLocks noGrp="1"/>
          </p:cNvSpPr>
          <p:nvPr>
            <p:ph sz="quarter" idx="1"/>
          </p:nvPr>
        </p:nvSpPr>
        <p:spPr/>
        <p:txBody>
          <a:bodyPr/>
          <a:lstStyle/>
          <a:p>
            <a:r>
              <a:rPr lang="en-US" dirty="0" smtClean="0"/>
              <a:t>Our average international FedEx shipping rate was ~$28 per package </a:t>
            </a:r>
          </a:p>
          <a:p>
            <a:r>
              <a:rPr lang="en-US" dirty="0" smtClean="0"/>
              <a:t>Some countries are wildly above this average:  e.g., South Africa and the former Soviet </a:t>
            </a:r>
            <a:r>
              <a:rPr lang="en-US" dirty="0" smtClean="0"/>
              <a:t>Union (even Puerto Rico, although in the United States, costs a disproportionate amount for FedEx shipping)</a:t>
            </a:r>
            <a:endParaRPr lang="en-US" dirty="0" smtClean="0"/>
          </a:p>
          <a:p>
            <a:r>
              <a:rPr lang="en-US" dirty="0" smtClean="0"/>
              <a:t>You may want to adjust what you charge to compensate for additional shipping costs </a:t>
            </a:r>
          </a:p>
          <a:p>
            <a:r>
              <a:rPr lang="en-US" dirty="0" smtClean="0"/>
              <a:t>Pay close attention to your FedEx data!</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Lending Advice?</a:t>
            </a:r>
            <a:endParaRPr lang="en-US" dirty="0"/>
          </a:p>
        </p:txBody>
      </p:sp>
      <p:sp>
        <p:nvSpPr>
          <p:cNvPr id="3" name="Content Placeholder 2"/>
          <p:cNvSpPr>
            <a:spLocks noGrp="1"/>
          </p:cNvSpPr>
          <p:nvPr>
            <p:ph sz="quarter" idx="1"/>
          </p:nvPr>
        </p:nvSpPr>
        <p:spPr>
          <a:xfrm>
            <a:off x="914400" y="1752600"/>
            <a:ext cx="7848600" cy="4267200"/>
          </a:xfrm>
        </p:spPr>
        <p:txBody>
          <a:bodyPr/>
          <a:lstStyle/>
          <a:p>
            <a:r>
              <a:rPr lang="en-US" dirty="0" smtClean="0"/>
              <a:t>Make it easy to pay via IFLA, or even credit card</a:t>
            </a:r>
          </a:p>
          <a:p>
            <a:r>
              <a:rPr lang="en-US" dirty="0" smtClean="0"/>
              <a:t>Require a </a:t>
            </a:r>
            <a:r>
              <a:rPr lang="en-US" dirty="0" err="1" smtClean="0"/>
              <a:t>trackable</a:t>
            </a:r>
            <a:r>
              <a:rPr lang="en-US" dirty="0" smtClean="0"/>
              <a:t> commercial shipping agent for return</a:t>
            </a:r>
          </a:p>
          <a:p>
            <a:r>
              <a:rPr lang="en-US" dirty="0" smtClean="0"/>
              <a:t>Just do it!  By lending internationally you are making it more likely for someone else to borrow further down the </a:t>
            </a:r>
            <a:r>
              <a:rPr lang="en-US" dirty="0" smtClean="0"/>
              <a:t>line</a:t>
            </a:r>
          </a:p>
          <a:p>
            <a:r>
              <a:rPr lang="en-US" dirty="0" smtClean="0"/>
              <a:t>Practice good resource sharing karma and everyone benefits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p:txBody>
          <a:bodyPr>
            <a:normAutofit/>
          </a:bodyPr>
          <a:lstStyle/>
          <a:p>
            <a:r>
              <a:rPr lang="en-US" dirty="0" smtClean="0"/>
              <a:t>Questions?  Comments?  Sharing?</a:t>
            </a:r>
          </a:p>
        </p:txBody>
      </p:sp>
      <p:sp>
        <p:nvSpPr>
          <p:cNvPr id="43011" name="Content Placeholder 3"/>
          <p:cNvSpPr>
            <a:spLocks noGrp="1"/>
          </p:cNvSpPr>
          <p:nvPr>
            <p:ph idx="1"/>
          </p:nvPr>
        </p:nvSpPr>
        <p:spPr/>
        <p:txBody>
          <a:bodyPr/>
          <a:lstStyle/>
          <a:p>
            <a:pPr>
              <a:buFont typeface="Arial" charset="0"/>
              <a:buNone/>
            </a:pPr>
            <a:r>
              <a:rPr lang="en-US" dirty="0" smtClean="0"/>
              <a:t>	Tom Bruno</a:t>
            </a:r>
            <a:br>
              <a:rPr lang="en-US" dirty="0" smtClean="0"/>
            </a:br>
            <a:r>
              <a:rPr lang="en-US" dirty="0" smtClean="0"/>
              <a:t>Head of Resource Sharing</a:t>
            </a:r>
            <a:br>
              <a:rPr lang="en-US" dirty="0" smtClean="0"/>
            </a:br>
            <a:r>
              <a:rPr lang="en-US" dirty="0" smtClean="0"/>
              <a:t>Harvard College Library</a:t>
            </a:r>
          </a:p>
          <a:p>
            <a:pPr>
              <a:buFont typeface="Arial" charset="0"/>
              <a:buNone/>
            </a:pPr>
            <a:r>
              <a:rPr lang="en-US" dirty="0" smtClean="0"/>
              <a:t>    (OCLC: HLS)</a:t>
            </a:r>
            <a:r>
              <a:rPr lang="en-US" smtClean="0"/>
              <a:t/>
            </a:r>
            <a:br>
              <a:rPr lang="en-US" smtClean="0"/>
            </a:br>
            <a:r>
              <a:rPr lang="en-US" smtClean="0"/>
              <a:t>617-496-7364</a:t>
            </a:r>
            <a:r>
              <a:rPr lang="en-US" dirty="0" smtClean="0"/>
              <a:t/>
            </a:r>
            <a:br>
              <a:rPr lang="en-US" dirty="0" smtClean="0"/>
            </a:br>
            <a:r>
              <a:rPr lang="en-US" dirty="0" smtClean="0">
                <a:hlinkClick r:id="rId3"/>
              </a:rPr>
              <a:t>tbruno@fas.harvard.edu</a:t>
            </a:r>
            <a:endParaRPr lang="en-US" dirty="0" smtClean="0"/>
          </a:p>
          <a:p>
            <a:pPr>
              <a:buFont typeface="Arial" charset="0"/>
              <a:buNone/>
            </a:pPr>
            <a:r>
              <a:rPr lang="en-US" dirty="0" smtClean="0"/>
              <a:t>    IM: </a:t>
            </a:r>
            <a:r>
              <a:rPr lang="en-US" dirty="0" smtClean="0">
                <a:hlinkClick r:id="rId4"/>
              </a:rPr>
              <a:t>tcbruno2@yahoo.com</a:t>
            </a:r>
            <a:r>
              <a:rPr lang="en-US" dirty="0" smtClean="0"/>
              <a:t/>
            </a:r>
            <a:br>
              <a:rPr lang="en-US" dirty="0" smtClean="0"/>
            </a:br>
            <a:r>
              <a:rPr lang="en-US" dirty="0" smtClean="0"/>
              <a:t>       </a:t>
            </a:r>
            <a:r>
              <a:rPr lang="en-US" dirty="0" smtClean="0">
                <a:hlinkClick r:id="rId5"/>
              </a:rPr>
              <a:t>tom.bruno@gmail.com</a:t>
            </a:r>
            <a:endParaRPr lang="en-US" dirty="0" smtClean="0"/>
          </a:p>
          <a:p>
            <a:pPr>
              <a:buFont typeface="Arial" charset="0"/>
              <a:buNone/>
            </a:pPr>
            <a:r>
              <a:rPr lang="en-US" dirty="0" smtClean="0"/>
              <a:t>    Twitter: http://twitter.com/oodja</a:t>
            </a:r>
            <a:br>
              <a:rPr lang="en-US" dirty="0" smtClean="0"/>
            </a:br>
            <a:r>
              <a:rPr lang="en-US" dirty="0" err="1" smtClean="0"/>
              <a:t>Facebook</a:t>
            </a:r>
            <a:r>
              <a:rPr lang="en-US" dirty="0" smtClean="0"/>
              <a:t>: http://facebook.com/tom.bruno</a:t>
            </a:r>
          </a:p>
          <a:p>
            <a:endParaRPr lang="en-US" dirty="0" smtClean="0"/>
          </a:p>
        </p:txBody>
      </p:sp>
      <p:pic>
        <p:nvPicPr>
          <p:cNvPr id="43012" name="Picture 8"/>
          <p:cNvPicPr>
            <a:picLocks noChangeAspect="1" noChangeArrowheads="1"/>
          </p:cNvPicPr>
          <p:nvPr/>
        </p:nvPicPr>
        <p:blipFill>
          <a:blip r:embed="rId6" cstate="screen"/>
          <a:srcRect/>
          <a:stretch>
            <a:fillRect/>
          </a:stretch>
        </p:blipFill>
        <p:spPr bwMode="auto">
          <a:xfrm>
            <a:off x="5867400" y="2895600"/>
            <a:ext cx="17430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a:t>
            </a:r>
            <a:endParaRPr lang="en-US" dirty="0"/>
          </a:p>
        </p:txBody>
      </p:sp>
      <p:sp>
        <p:nvSpPr>
          <p:cNvPr id="3" name="Content Placeholder 2"/>
          <p:cNvSpPr>
            <a:spLocks noGrp="1"/>
          </p:cNvSpPr>
          <p:nvPr>
            <p:ph sz="quarter" idx="1"/>
          </p:nvPr>
        </p:nvSpPr>
        <p:spPr/>
        <p:txBody>
          <a:bodyPr/>
          <a:lstStyle/>
          <a:p>
            <a:r>
              <a:rPr lang="en-US" dirty="0" smtClean="0"/>
              <a:t>Cyril Oberlander and Ed Rivenburgh of the IDS Project, for inviting me to speak</a:t>
            </a:r>
          </a:p>
          <a:p>
            <a:r>
              <a:rPr lang="en-US" dirty="0" smtClean="0"/>
              <a:t>All of you IDS Project 2010 conference members, for being so gracious and hospitable</a:t>
            </a:r>
          </a:p>
          <a:p>
            <a:r>
              <a:rPr lang="en-US" dirty="0" smtClean="0"/>
              <a:t>The Widener ILL team, for making all of this look so easy</a:t>
            </a:r>
          </a:p>
          <a:p>
            <a:r>
              <a:rPr lang="en-US" dirty="0" smtClean="0"/>
              <a:t>My mentor, Susan </a:t>
            </a:r>
            <a:r>
              <a:rPr lang="en-US" dirty="0" err="1" smtClean="0"/>
              <a:t>Lieberthal</a:t>
            </a:r>
            <a:r>
              <a:rPr lang="en-US" dirty="0" smtClean="0"/>
              <a:t>, who helped me find my calling as a librarian!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Presentation</a:t>
            </a:r>
            <a:endParaRPr lang="en-US" dirty="0"/>
          </a:p>
        </p:txBody>
      </p:sp>
      <p:sp>
        <p:nvSpPr>
          <p:cNvPr id="3" name="Content Placeholder 2"/>
          <p:cNvSpPr>
            <a:spLocks noGrp="1"/>
          </p:cNvSpPr>
          <p:nvPr>
            <p:ph sz="quarter" idx="1"/>
          </p:nvPr>
        </p:nvSpPr>
        <p:spPr/>
        <p:txBody>
          <a:bodyPr>
            <a:normAutofit/>
          </a:bodyPr>
          <a:lstStyle/>
          <a:p>
            <a:r>
              <a:rPr lang="en-US" dirty="0" smtClean="0"/>
              <a:t>The non-OCLC Borrowing process- what to do, when to do it, how to customize your </a:t>
            </a:r>
            <a:r>
              <a:rPr lang="en-US" dirty="0" err="1" smtClean="0"/>
              <a:t>ILLiad</a:t>
            </a:r>
            <a:r>
              <a:rPr lang="en-US" dirty="0" smtClean="0"/>
              <a:t> client to help you and your staff</a:t>
            </a:r>
          </a:p>
          <a:p>
            <a:r>
              <a:rPr lang="en-US" dirty="0" smtClean="0"/>
              <a:t>Basic search tools and strategies for advanced international searching (KVK and other global OPACs)</a:t>
            </a:r>
          </a:p>
          <a:p>
            <a:r>
              <a:rPr lang="en-US" dirty="0" smtClean="0"/>
              <a:t>International copyright laws and how they impact global resource sharing</a:t>
            </a:r>
          </a:p>
          <a:p>
            <a:r>
              <a:rPr lang="en-US" dirty="0" smtClean="0"/>
              <a:t>Payment methods and IFLA vouchers</a:t>
            </a:r>
          </a:p>
          <a:p>
            <a:r>
              <a:rPr lang="en-US" dirty="0" smtClean="0"/>
              <a:t>Lending issues:  Customs, Customs, Customs</a:t>
            </a:r>
          </a:p>
          <a:p>
            <a:r>
              <a:rPr lang="en-US" dirty="0" smtClean="0"/>
              <a:t>Today’s goal- I hope you take one new thing home with you</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Line?</a:t>
            </a:r>
            <a:endParaRPr lang="en-US" dirty="0"/>
          </a:p>
        </p:txBody>
      </p:sp>
      <p:sp>
        <p:nvSpPr>
          <p:cNvPr id="3" name="Content Placeholder 2"/>
          <p:cNvSpPr>
            <a:spLocks noGrp="1"/>
          </p:cNvSpPr>
          <p:nvPr>
            <p:ph sz="quarter" idx="1"/>
          </p:nvPr>
        </p:nvSpPr>
        <p:spPr/>
        <p:txBody>
          <a:bodyPr>
            <a:normAutofit/>
          </a:bodyPr>
          <a:lstStyle/>
          <a:p>
            <a:r>
              <a:rPr lang="en-US" dirty="0" smtClean="0"/>
              <a:t>“I found something on OCLC but all of the holding libraries are lowercase.  Can anyone help me?”</a:t>
            </a:r>
          </a:p>
          <a:p>
            <a:r>
              <a:rPr lang="en-US" dirty="0" smtClean="0"/>
              <a:t>This is the beginning of the search, not the end!</a:t>
            </a:r>
          </a:p>
          <a:p>
            <a:r>
              <a:rPr lang="en-US" dirty="0" smtClean="0"/>
              <a:t>OCLC’s reach is growing by leaps and bounds,  but it is hardly the final word</a:t>
            </a:r>
          </a:p>
          <a:p>
            <a:endParaRPr lang="en-US" dirty="0"/>
          </a:p>
        </p:txBody>
      </p:sp>
      <p:pic>
        <p:nvPicPr>
          <p:cNvPr id="1027" name="Picture 3"/>
          <p:cNvPicPr>
            <a:picLocks noGrp="1" noChangeAspect="1" noChangeArrowheads="1"/>
          </p:cNvPicPr>
          <p:nvPr>
            <p:ph sz="quarter" idx="2"/>
          </p:nvPr>
        </p:nvPicPr>
        <p:blipFill>
          <a:blip r:embed="rId3" cstate="screen"/>
          <a:srcRect/>
          <a:stretch>
            <a:fillRect/>
          </a:stretch>
        </p:blipFill>
        <p:spPr bwMode="auto">
          <a:xfrm>
            <a:off x="4648200" y="1371600"/>
            <a:ext cx="4361867" cy="4343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Big Happy Family</a:t>
            </a:r>
            <a:endParaRPr lang="en-US" dirty="0"/>
          </a:p>
        </p:txBody>
      </p:sp>
      <p:sp>
        <p:nvSpPr>
          <p:cNvPr id="3" name="Content Placeholder 2"/>
          <p:cNvSpPr>
            <a:spLocks noGrp="1"/>
          </p:cNvSpPr>
          <p:nvPr>
            <p:ph sz="quarter" idx="1"/>
          </p:nvPr>
        </p:nvSpPr>
        <p:spPr/>
        <p:txBody>
          <a:bodyPr>
            <a:normAutofit/>
          </a:bodyPr>
          <a:lstStyle/>
          <a:p>
            <a:r>
              <a:rPr lang="en-US" dirty="0" smtClean="0"/>
              <a:t>International ILL has come a long way from being an insider game where contacts were essential</a:t>
            </a:r>
          </a:p>
          <a:p>
            <a:r>
              <a:rPr lang="en-US" dirty="0" smtClean="0"/>
              <a:t>Anyone can play the International resource sharing game, assuming that you are willing to:  1.  Pay for service (alas, not too many International ILL shops do LVIS) and 2.  Eat the cost of return shipping via a reliable courier</a:t>
            </a:r>
          </a:p>
          <a:p>
            <a:r>
              <a:rPr lang="en-US" dirty="0" smtClean="0"/>
              <a:t>The good news:  1. Is actually pretty cheap</a:t>
            </a:r>
          </a:p>
          <a:p>
            <a:r>
              <a:rPr lang="en-US" dirty="0" smtClean="0"/>
              <a:t>The bad news:  2. Not so much</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Have you tried checking OCLC?</a:t>
            </a:r>
            <a:endParaRPr lang="en-US" dirty="0"/>
          </a:p>
        </p:txBody>
      </p:sp>
      <p:sp>
        <p:nvSpPr>
          <p:cNvPr id="3" name="Content Placeholder 2"/>
          <p:cNvSpPr>
            <a:spLocks noGrp="1"/>
          </p:cNvSpPr>
          <p:nvPr>
            <p:ph sz="quarter" idx="1"/>
          </p:nvPr>
        </p:nvSpPr>
        <p:spPr>
          <a:xfrm>
            <a:off x="609600" y="1447800"/>
            <a:ext cx="3749040" cy="4572000"/>
          </a:xfrm>
        </p:spPr>
        <p:txBody>
          <a:bodyPr>
            <a:normAutofit fontScale="85000" lnSpcReduction="20000"/>
          </a:bodyPr>
          <a:lstStyle/>
          <a:p>
            <a:r>
              <a:rPr lang="en-US" dirty="0" smtClean="0"/>
              <a:t>Hey, wait!  Didn’t you just say…?</a:t>
            </a:r>
          </a:p>
          <a:p>
            <a:r>
              <a:rPr lang="en-US" dirty="0" smtClean="0"/>
              <a:t>Yes, but OCLC is still the path of least resistance for your ILL request, and more and more international libraries support IFM payment!</a:t>
            </a:r>
          </a:p>
          <a:p>
            <a:r>
              <a:rPr lang="en-US" dirty="0" smtClean="0"/>
              <a:t>Even if you think an item is only available overseas, check OCLC- new international lenders pop up every day</a:t>
            </a:r>
            <a:br>
              <a:rPr lang="en-US" dirty="0" smtClean="0"/>
            </a:br>
            <a:r>
              <a:rPr lang="en-US" dirty="0" smtClean="0"/>
              <a:t>(We’re all still rejoicing when GEBAY- </a:t>
            </a:r>
            <a:r>
              <a:rPr lang="en-US" dirty="0" err="1" smtClean="0"/>
              <a:t>Bayerische</a:t>
            </a:r>
            <a:r>
              <a:rPr lang="en-US" dirty="0" smtClean="0"/>
              <a:t> </a:t>
            </a:r>
            <a:r>
              <a:rPr lang="en-US" dirty="0" err="1" smtClean="0"/>
              <a:t>Staatsbibliothek</a:t>
            </a:r>
            <a:r>
              <a:rPr lang="en-US" dirty="0" smtClean="0"/>
              <a:t> went uppercase in early 2009!)</a:t>
            </a:r>
            <a:endParaRPr lang="en-US" dirty="0"/>
          </a:p>
        </p:txBody>
      </p:sp>
      <p:pic>
        <p:nvPicPr>
          <p:cNvPr id="2050" name="Picture 2"/>
          <p:cNvPicPr>
            <a:picLocks noGrp="1" noChangeAspect="1" noChangeArrowheads="1"/>
          </p:cNvPicPr>
          <p:nvPr>
            <p:ph sz="quarter" idx="2"/>
          </p:nvPr>
        </p:nvPicPr>
        <p:blipFill>
          <a:blip r:embed="rId3" cstate="screen"/>
          <a:srcRect/>
          <a:stretch>
            <a:fillRect/>
          </a:stretch>
        </p:blipFill>
        <p:spPr bwMode="auto">
          <a:xfrm>
            <a:off x="4572000" y="1371599"/>
            <a:ext cx="4419600" cy="4311075"/>
          </a:xfrm>
          <a:prstGeom prst="rect">
            <a:avLst/>
          </a:prstGeom>
          <a:noFill/>
          <a:ln w="9525">
            <a:noFill/>
            <a:miter lim="800000"/>
            <a:headEnd/>
            <a:tailEnd/>
          </a:ln>
        </p:spPr>
      </p:pic>
      <p:sp>
        <p:nvSpPr>
          <p:cNvPr id="10" name="TextBox 9"/>
          <p:cNvSpPr txBox="1"/>
          <p:nvPr/>
        </p:nvSpPr>
        <p:spPr>
          <a:xfrm>
            <a:off x="4953000" y="5791200"/>
            <a:ext cx="3429000" cy="369332"/>
          </a:xfrm>
          <a:prstGeom prst="rect">
            <a:avLst/>
          </a:prstGeom>
          <a:noFill/>
        </p:spPr>
        <p:txBody>
          <a:bodyPr wrap="square" rtlCol="0">
            <a:spAutoFit/>
          </a:bodyPr>
          <a:lstStyle/>
          <a:p>
            <a:r>
              <a:rPr lang="en-US" i="1" dirty="0" smtClean="0"/>
              <a:t>“Scroll down- wait, what’s this?  YES!”</a:t>
            </a:r>
            <a:endParaRPr lang="en-US" i="1" dirty="0"/>
          </a:p>
        </p:txBody>
      </p:sp>
      <p:cxnSp>
        <p:nvCxnSpPr>
          <p:cNvPr id="12" name="Straight Arrow Connector 11"/>
          <p:cNvCxnSpPr/>
          <p:nvPr/>
        </p:nvCxnSpPr>
        <p:spPr>
          <a:xfrm rot="5400000" flipH="1" flipV="1">
            <a:off x="7315200" y="4572000"/>
            <a:ext cx="1295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Be Careful!</a:t>
            </a:r>
            <a:endParaRPr lang="en-US" dirty="0"/>
          </a:p>
        </p:txBody>
      </p:sp>
      <p:sp>
        <p:nvSpPr>
          <p:cNvPr id="3" name="Content Placeholder 2"/>
          <p:cNvSpPr>
            <a:spLocks noGrp="1"/>
          </p:cNvSpPr>
          <p:nvPr>
            <p:ph sz="quarter" idx="1"/>
          </p:nvPr>
        </p:nvSpPr>
        <p:spPr/>
        <p:txBody>
          <a:bodyPr>
            <a:normAutofit/>
          </a:bodyPr>
          <a:lstStyle/>
          <a:p>
            <a:r>
              <a:rPr lang="en-US" dirty="0" smtClean="0"/>
              <a:t>Never trust the Policies Directory information for International libraries</a:t>
            </a:r>
          </a:p>
          <a:p>
            <a:r>
              <a:rPr lang="en-US" dirty="0" smtClean="0"/>
              <a:t>Even for the big libraries, information can be nonexistent, inaccurate, or wildly out of date</a:t>
            </a:r>
          </a:p>
          <a:p>
            <a:r>
              <a:rPr lang="en-US" dirty="0" smtClean="0"/>
              <a:t>This is especially so for “International Lender” settings!  (I’ve had countless conversations with other librarians who’ve told me that “I didn’t think they honored Int’l ILL because they’d checked no in the ILL Settings”)</a:t>
            </a:r>
          </a:p>
          <a:p>
            <a:r>
              <a:rPr lang="en-US" dirty="0" smtClean="0"/>
              <a:t>When in doubt, ask the lending library!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1868</TotalTime>
  <Words>3080</Words>
  <Application>Microsoft Office PowerPoint</Application>
  <PresentationFormat>On-screen Show (4:3)</PresentationFormat>
  <Paragraphs>259</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Equity</vt:lpstr>
      <vt:lpstr>“Around the World in 80 Routing Days (or less!)”: International ILL</vt:lpstr>
      <vt:lpstr>The Oldest Profession</vt:lpstr>
      <vt:lpstr>A Modern International Incident</vt:lpstr>
      <vt:lpstr>The Moral</vt:lpstr>
      <vt:lpstr>Today’s Presentation</vt:lpstr>
      <vt:lpstr>The End of the Line?</vt:lpstr>
      <vt:lpstr>One Big Happy Family</vt:lpstr>
      <vt:lpstr>Step 1: Have you tried checking OCLC?</vt:lpstr>
      <vt:lpstr>But Be Careful!</vt:lpstr>
      <vt:lpstr>Step 2: You know what to do</vt:lpstr>
      <vt:lpstr>GOOG is My Spellcheckr</vt:lpstr>
      <vt:lpstr>Step 3: Okay, now what?</vt:lpstr>
      <vt:lpstr>Around the World: EUROPE</vt:lpstr>
      <vt:lpstr>KVK- the BMW of library search</vt:lpstr>
      <vt:lpstr>Search Results sorted by OPAC</vt:lpstr>
      <vt:lpstr>Follow Links to Local Holdings</vt:lpstr>
      <vt:lpstr>Now for the tricky part- ordering</vt:lpstr>
      <vt:lpstr>So many haystacks, so few needles</vt:lpstr>
      <vt:lpstr>ALA?  IFLA?  Bueller? </vt:lpstr>
      <vt:lpstr>You Know What This Means</vt:lpstr>
      <vt:lpstr>Email Routing Example</vt:lpstr>
      <vt:lpstr>Other European Considerations</vt:lpstr>
      <vt:lpstr>EThOS</vt:lpstr>
      <vt:lpstr>EROMM</vt:lpstr>
      <vt:lpstr>BnF</vt:lpstr>
      <vt:lpstr>Other French Resources</vt:lpstr>
      <vt:lpstr>Germany- Great for loans, but…</vt:lpstr>
      <vt:lpstr>From Russia, With IFLA Vouchers</vt:lpstr>
      <vt:lpstr>Around the World- ASIA</vt:lpstr>
      <vt:lpstr>Around the World- OCEANIA</vt:lpstr>
      <vt:lpstr>Around the World- AFRICA</vt:lpstr>
      <vt:lpstr>Around the World- LATIN AMERICA</vt:lpstr>
      <vt:lpstr>Copyright</vt:lpstr>
      <vt:lpstr>Scoundrel?  I like the sound of that</vt:lpstr>
      <vt:lpstr>Payment</vt:lpstr>
      <vt:lpstr>It’s all about the IFLAs!</vt:lpstr>
      <vt:lpstr>Are you thinking what I’m thinking?</vt:lpstr>
      <vt:lpstr>Can we get some love for Lending?</vt:lpstr>
      <vt:lpstr>Once Upon a Time in Mexico</vt:lpstr>
      <vt:lpstr>Lending Shipping Caveats</vt:lpstr>
      <vt:lpstr>The Customs of Customs</vt:lpstr>
      <vt:lpstr>Our Solution?</vt:lpstr>
      <vt:lpstr>FedEx is cheap, except when it isn’t</vt:lpstr>
      <vt:lpstr>Final Lending Advice?</vt:lpstr>
      <vt:lpstr>Questions?  Comments?  Sharing?</vt:lpstr>
      <vt:lpstr>Special Thanks</vt:lpstr>
    </vt:vector>
  </TitlesOfParts>
  <Company>Harvard College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“Around the World in 80 Routing Days (or less!)”: International ILL &amp; Advanced Searching</dc:title>
  <dc:creator>Thomas Bruno</dc:creator>
  <cp:lastModifiedBy>Thomas Bruno</cp:lastModifiedBy>
  <cp:revision>90</cp:revision>
  <dcterms:created xsi:type="dcterms:W3CDTF">2010-08-03T00:55:30Z</dcterms:created>
  <dcterms:modified xsi:type="dcterms:W3CDTF">2010-08-16T17:07:27Z</dcterms:modified>
</cp:coreProperties>
</file>