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5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6" r:id="rId11"/>
    <p:sldId id="265" r:id="rId12"/>
    <p:sldId id="267" r:id="rId13"/>
    <p:sldId id="270" r:id="rId14"/>
    <p:sldId id="268" r:id="rId15"/>
    <p:sldId id="269" r:id="rId16"/>
    <p:sldId id="273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6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62622" autoAdjust="0"/>
  </p:normalViewPr>
  <p:slideViewPr>
    <p:cSldViewPr snapToGrid="0" snapToObjects="1">
      <p:cViewPr varScale="1">
        <p:scale>
          <a:sx n="78" d="100"/>
          <a:sy n="78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4B65-2E7C-9744-9F6C-07C1EAAC5501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89E96-FE59-D944-B4A6-3C6E10BCC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Welcome</a:t>
            </a:r>
          </a:p>
          <a:p>
            <a:endParaRPr lang="en-US" dirty="0" smtClean="0"/>
          </a:p>
          <a:p>
            <a:r>
              <a:rPr lang="en-US" dirty="0" smtClean="0"/>
              <a:t>Introduction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Lending from your </a:t>
            </a:r>
            <a:r>
              <a:rPr lang="en-US" baseline="0" dirty="0" err="1" smtClean="0"/>
              <a:t>e</a:t>
            </a:r>
            <a:r>
              <a:rPr lang="en-US" baseline="0" dirty="0" smtClean="0"/>
              <a:t>-journals is, in my opinion, a best practice that will allow you to lend a lot with little effort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It is also going to be increasingly important as libraries continue to reduce their print holdings in favor of electronic subscriptions</a:t>
            </a:r>
          </a:p>
          <a:p>
            <a:endParaRPr lang="en-US" dirty="0" smtClean="0"/>
          </a:p>
          <a:p>
            <a:r>
              <a:rPr lang="en-US" dirty="0" smtClean="0"/>
              <a:t>Today I’m going to present ways</a:t>
            </a:r>
            <a:r>
              <a:rPr lang="en-US" baseline="0" dirty="0" smtClean="0"/>
              <a:t> that you can share your </a:t>
            </a:r>
            <a:r>
              <a:rPr lang="en-US" baseline="0" dirty="0" err="1" smtClean="0"/>
              <a:t>e</a:t>
            </a:r>
            <a:r>
              <a:rPr lang="en-US" baseline="0" dirty="0" smtClean="0"/>
              <a:t>-journal articles more effectively. We’ll cover: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How to discover your license permissions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How to convert articles from PDF to TIFF</a:t>
            </a:r>
          </a:p>
          <a:p>
            <a:pPr lvl="1">
              <a:buFont typeface="Arial"/>
              <a:buChar char="•"/>
            </a:pPr>
            <a:r>
              <a:rPr lang="en-US" baseline="0" dirty="0" smtClean="0"/>
              <a:t>How to send those converted articles in batch via Odyssey Helper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Once we’ve covered the basics of </a:t>
            </a:r>
            <a:r>
              <a:rPr lang="en-US" baseline="0" dirty="0" err="1" smtClean="0"/>
              <a:t>e</a:t>
            </a:r>
            <a:r>
              <a:rPr lang="en-US" baseline="0" dirty="0" smtClean="0"/>
              <a:t>-journal lending, we’ll explore applying that workflow to pay-per-view articles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Odyssey Helper</a:t>
            </a:r>
          </a:p>
          <a:p>
            <a:endParaRPr lang="en-US" dirty="0" smtClean="0"/>
          </a:p>
          <a:p>
            <a:r>
              <a:rPr lang="en-US" dirty="0" smtClean="0"/>
              <a:t>It allows you to send in batch for Odyssey</a:t>
            </a:r>
            <a:r>
              <a:rPr lang="en-US" baseline="0" dirty="0" smtClean="0"/>
              <a:t> </a:t>
            </a:r>
            <a:r>
              <a:rPr lang="en-US" dirty="0" smtClean="0"/>
              <a:t>Lending</a:t>
            </a:r>
            <a:r>
              <a:rPr lang="en-US" baseline="0" dirty="0" smtClean="0"/>
              <a:t> &amp; Document Delivery articles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automatically applies billing charges and updates requests so you don’t have to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All it takes is just the click of a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the Lending Availability Service</a:t>
            </a:r>
          </a:p>
          <a:p>
            <a:endParaRPr lang="en-US" dirty="0" smtClean="0"/>
          </a:p>
          <a:p>
            <a:r>
              <a:rPr lang="en-US" dirty="0" smtClean="0"/>
              <a:t>Runs within </a:t>
            </a:r>
            <a:r>
              <a:rPr lang="en-US" dirty="0" err="1" smtClean="0"/>
              <a:t>ILLiad’s</a:t>
            </a:r>
            <a:r>
              <a:rPr lang="en-US" dirty="0" smtClean="0"/>
              <a:t> Z39.50 interface</a:t>
            </a:r>
          </a:p>
          <a:p>
            <a:endParaRPr lang="en-US" dirty="0" smtClean="0"/>
          </a:p>
          <a:p>
            <a:r>
              <a:rPr lang="en-US" dirty="0" smtClean="0"/>
              <a:t>For each title, it displays your holdings</a:t>
            </a:r>
            <a:r>
              <a:rPr lang="en-US" baseline="0" dirty="0" smtClean="0"/>
              <a:t> and licenses for each provider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Search by title and ISSN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the Serials Solutions Citation </a:t>
            </a:r>
            <a:r>
              <a:rPr lang="en-US" dirty="0" err="1" smtClean="0"/>
              <a:t>addon</a:t>
            </a:r>
            <a:r>
              <a:rPr lang="en-US" dirty="0" smtClean="0"/>
              <a:t> developed by Mark Sullivan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err="1" smtClean="0"/>
              <a:t>addon</a:t>
            </a:r>
            <a:r>
              <a:rPr lang="en-US" dirty="0" smtClean="0"/>
              <a:t> only</a:t>
            </a:r>
            <a:r>
              <a:rPr lang="en-US" baseline="0" dirty="0" smtClean="0"/>
              <a:t> appears in article requests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All you have to do is tell it the URL of your Serials Solutions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Then,  any time you click on the tab it will automatically search your Serials Solutions Citation search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Like you’d expect, it will only return the holdings that you own for the date requested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what’s better is that it displays the ILL license for each provider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effect, it’s combining the Lending Availability Service with your Serials Solutions giving you just one place to search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can also use this in borrowing requests to determine if you have local electronic holdings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the </a:t>
            </a:r>
            <a:r>
              <a:rPr lang="en-US" dirty="0" err="1" smtClean="0"/>
              <a:t>OpenURL</a:t>
            </a:r>
            <a:r>
              <a:rPr lang="en-US" dirty="0" smtClean="0"/>
              <a:t> Linker </a:t>
            </a:r>
            <a:r>
              <a:rPr lang="en-US" dirty="0" err="1" smtClean="0"/>
              <a:t>addon</a:t>
            </a:r>
            <a:r>
              <a:rPr lang="en-US" dirty="0" smtClean="0"/>
              <a:t> developed</a:t>
            </a:r>
            <a:r>
              <a:rPr lang="en-US" baseline="0" dirty="0" smtClean="0"/>
              <a:t> by Kevin Reiss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compatible with all link resolvers, but is specifically targeted for SFX users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Again, just configure it with the URL of your SFX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click on the tab in article requests and it will automatically search SFX for you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to get to your licenses you still have to use the Lending Availability Service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it is still great because you don’t have to leave the </a:t>
            </a:r>
            <a:r>
              <a:rPr lang="en-US" baseline="0" dirty="0" err="1" smtClean="0"/>
              <a:t>ILLiad</a:t>
            </a:r>
            <a:r>
              <a:rPr lang="en-US" baseline="0" dirty="0" smtClean="0"/>
              <a:t> client to locate electronic articles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MyMorph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Very simple to use: add files that you want to convert in the top pane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choose where you want the converted files to be stored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Select your format, click Start, and then voila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</a:t>
            </a:r>
            <a:r>
              <a:rPr lang="en-US" dirty="0" err="1" smtClean="0"/>
              <a:t>DocMorph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Takes a few extra clicks compared to </a:t>
            </a:r>
            <a:r>
              <a:rPr lang="en-US" dirty="0" err="1" smtClean="0"/>
              <a:t>MyMorph</a:t>
            </a:r>
            <a:r>
              <a:rPr lang="en-US" dirty="0" smtClean="0"/>
              <a:t> and</a:t>
            </a:r>
            <a:r>
              <a:rPr lang="en-US" baseline="0" dirty="0" smtClean="0"/>
              <a:t> is a bit slower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it doesn’t require Windows to use because it works in your browser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Serials Solutions </a:t>
            </a:r>
            <a:r>
              <a:rPr lang="en-US" baseline="0" dirty="0" err="1" smtClean="0"/>
              <a:t>Addon</a:t>
            </a:r>
            <a:r>
              <a:rPr lang="en-US" baseline="0" dirty="0" smtClean="0"/>
              <a:t> will soon utilize </a:t>
            </a:r>
            <a:r>
              <a:rPr lang="en-US" baseline="0" dirty="0" err="1" smtClean="0"/>
              <a:t>DocMorph</a:t>
            </a:r>
            <a:r>
              <a:rPr lang="en-US" baseline="0" dirty="0" smtClean="0"/>
              <a:t> for converting articles within </a:t>
            </a:r>
            <a:r>
              <a:rPr lang="en-US" baseline="0" dirty="0" err="1" smtClean="0"/>
              <a:t>ILLiad</a:t>
            </a:r>
            <a:r>
              <a:rPr lang="en-US" baseline="0" dirty="0" smtClean="0"/>
              <a:t> (check out the lightning talks)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Screenshot of MS Office Document Image Writer</a:t>
            </a:r>
          </a:p>
          <a:p>
            <a:endParaRPr lang="en-US" dirty="0" smtClean="0"/>
          </a:p>
          <a:p>
            <a:r>
              <a:rPr lang="en-US" dirty="0" smtClean="0"/>
              <a:t>Works just like a printer so you can convert on the fly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89E96-FE59-D944-B4A6-3C6E10BCC4C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75B09C0-6F5D-9945-B2B4-978B6CC5DFF4}" type="datetimeFigureOut">
              <a:rPr lang="en-US" smtClean="0"/>
              <a:pPr/>
              <a:t>7/30/10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0A9589-ADAD-A245-97E3-E6214AB262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orkflowtoolkit.wordpress.com/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bowersox@geneseo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Article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share your </a:t>
            </a:r>
            <a:r>
              <a:rPr lang="en-US" dirty="0" err="1" smtClean="0"/>
              <a:t>e</a:t>
            </a:r>
            <a:r>
              <a:rPr lang="en-US" dirty="0" smtClean="0"/>
              <a:t>-journal articles</a:t>
            </a:r>
          </a:p>
          <a:p>
            <a:r>
              <a:rPr lang="en-US" dirty="0" smtClean="0"/>
              <a:t>By Tim Bowersox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Search for the journal title in either the LAS, Serials Solutions Citation </a:t>
            </a:r>
            <a:r>
              <a:rPr lang="en-US" dirty="0" err="1" smtClean="0"/>
              <a:t>addon</a:t>
            </a:r>
            <a:r>
              <a:rPr lang="en-US" dirty="0" smtClean="0"/>
              <a:t>, or </a:t>
            </a:r>
            <a:r>
              <a:rPr lang="en-US" dirty="0" err="1" smtClean="0"/>
              <a:t>OpenURL</a:t>
            </a:r>
            <a:r>
              <a:rPr lang="en-US" dirty="0" smtClean="0"/>
              <a:t> Linker </a:t>
            </a:r>
            <a:r>
              <a:rPr lang="en-US" dirty="0" err="1" smtClean="0"/>
              <a:t>addon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Verify you have the necessary holdings and license permissions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If so, save PDF to a dedicated folder or network location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 smtClean="0"/>
              <a:t>If not, check print holdings or cancel request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2. Convert </a:t>
            </a:r>
            <a:r>
              <a:rPr lang="en-US" dirty="0" err="1" smtClean="0"/>
              <a:t>PDFs</a:t>
            </a:r>
            <a:r>
              <a:rPr lang="en-US" dirty="0" smtClean="0"/>
              <a:t> to </a:t>
            </a:r>
            <a:r>
              <a:rPr lang="en-US" dirty="0" err="1" smtClean="0"/>
              <a:t>TIFFs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Odyssey will only send files in TIFF format</a:t>
            </a:r>
          </a:p>
          <a:p>
            <a:r>
              <a:rPr lang="en-US" dirty="0" smtClean="0"/>
              <a:t>But online articles are all in PDF format</a:t>
            </a:r>
          </a:p>
          <a:p>
            <a:r>
              <a:rPr lang="en-US" dirty="0" smtClean="0"/>
              <a:t>Solution: free and simple conversion tools!</a:t>
            </a:r>
          </a:p>
          <a:p>
            <a:r>
              <a:rPr lang="en-US" dirty="0" err="1" smtClean="0"/>
              <a:t>MyMorph</a:t>
            </a:r>
            <a:r>
              <a:rPr lang="en-US" dirty="0" smtClean="0"/>
              <a:t>, </a:t>
            </a:r>
            <a:r>
              <a:rPr lang="en-US" dirty="0" err="1" smtClean="0"/>
              <a:t>DocMorph</a:t>
            </a:r>
            <a:r>
              <a:rPr lang="en-US" dirty="0" smtClean="0"/>
              <a:t>, MS Office Document Image Writer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MyMorph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Free download from NLM</a:t>
            </a:r>
          </a:p>
          <a:p>
            <a:r>
              <a:rPr lang="en-US" dirty="0" smtClean="0"/>
              <a:t>Easy batch conversion between TIFF and PDF</a:t>
            </a:r>
          </a:p>
          <a:p>
            <a:r>
              <a:rPr lang="en-US" dirty="0" smtClean="0"/>
              <a:t>Saves to same location each time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Windows</a:t>
            </a:r>
          </a:p>
          <a:p>
            <a:r>
              <a:rPr lang="en-US" dirty="0" smtClean="0"/>
              <a:t>Requires separate installation on each workstation</a:t>
            </a:r>
          </a:p>
          <a:p>
            <a:r>
              <a:rPr lang="en-US" dirty="0" smtClean="0"/>
              <a:t>Larger files can convert slowly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MyMorph</a:t>
            </a:r>
            <a:endParaRPr lang="en-US" dirty="0"/>
          </a:p>
        </p:txBody>
      </p:sp>
      <p:pic>
        <p:nvPicPr>
          <p:cNvPr id="4" name="Content Placeholder 3" descr="MyMorph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6786" r="-2678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DocMorph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Free to use from NLM without any downloads</a:t>
            </a:r>
          </a:p>
          <a:p>
            <a:r>
              <a:rPr lang="en-US" dirty="0" smtClean="0"/>
              <a:t>OS-neutral web tool</a:t>
            </a:r>
          </a:p>
          <a:p>
            <a:r>
              <a:rPr lang="en-US" dirty="0" smtClean="0"/>
              <a:t>Option to rotate upside-down pages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login each session</a:t>
            </a:r>
          </a:p>
          <a:p>
            <a:r>
              <a:rPr lang="en-US" dirty="0" smtClean="0"/>
              <a:t>Slower than </a:t>
            </a:r>
            <a:r>
              <a:rPr lang="en-US" dirty="0" err="1" smtClean="0"/>
              <a:t>MyMorph</a:t>
            </a:r>
            <a:endParaRPr lang="en-US" dirty="0" smtClean="0"/>
          </a:p>
          <a:p>
            <a:r>
              <a:rPr lang="en-US" dirty="0" smtClean="0"/>
              <a:t>Must download file after conversion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DocMorph</a:t>
            </a:r>
            <a:endParaRPr lang="en-US" dirty="0"/>
          </a:p>
        </p:txBody>
      </p:sp>
      <p:pic>
        <p:nvPicPr>
          <p:cNvPr id="4" name="Content Placeholder 3" descr="DocMorph.png"/>
          <p:cNvPicPr>
            <a:picLocks noGrp="1" noChangeAspect="1"/>
          </p:cNvPicPr>
          <p:nvPr>
            <p:ph idx="1"/>
          </p:nvPr>
        </p:nvPicPr>
        <p:blipFill>
          <a:blip r:embed="rId3"/>
          <a:srcRect l="-21880" r="-2188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Crash Course – </a:t>
            </a:r>
            <a:r>
              <a:rPr lang="en-US" dirty="0" err="1" smtClean="0"/>
              <a:t>MyMorph/DocMorph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the saved </a:t>
            </a:r>
            <a:r>
              <a:rPr lang="en-US" dirty="0" err="1" smtClean="0"/>
              <a:t>PDF(s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Choose TIFF as your desired output format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</a:t>
            </a:r>
            <a:r>
              <a:rPr lang="en-US" dirty="0" err="1" smtClean="0"/>
              <a:t>file(s</a:t>
            </a:r>
            <a:r>
              <a:rPr lang="en-US" dirty="0" smtClean="0"/>
              <a:t>) as TN # to your output folder</a:t>
            </a:r>
          </a:p>
          <a:p>
            <a:pPr marL="914400" lvl="1" indent="-514350"/>
            <a:r>
              <a:rPr lang="en-US" dirty="0" err="1" smtClean="0"/>
              <a:t>MyMorph</a:t>
            </a:r>
            <a:r>
              <a:rPr lang="en-US" dirty="0" smtClean="0"/>
              <a:t>: before conversion, choose your results folder</a:t>
            </a:r>
          </a:p>
          <a:p>
            <a:pPr marL="914400" lvl="1" indent="-514350"/>
            <a:r>
              <a:rPr lang="en-US" dirty="0" err="1" smtClean="0"/>
              <a:t>DocMorph</a:t>
            </a:r>
            <a:r>
              <a:rPr lang="en-US" dirty="0" smtClean="0"/>
              <a:t>: after conversion, download </a:t>
            </a:r>
            <a:r>
              <a:rPr lang="en-US" dirty="0" err="1" smtClean="0"/>
              <a:t>file(s</a:t>
            </a:r>
            <a:r>
              <a:rPr lang="en-US" dirty="0" smtClean="0"/>
              <a:t>) to that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Delete the original </a:t>
            </a:r>
            <a:r>
              <a:rPr lang="en-US" dirty="0" err="1" smtClean="0"/>
              <a:t>PDFs</a:t>
            </a:r>
            <a:r>
              <a:rPr lang="en-US" dirty="0" smtClean="0"/>
              <a:t> to save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 Office Document Image Writer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Convert PDF to TIFF on-the-fly in browser/reader</a:t>
            </a:r>
          </a:p>
          <a:p>
            <a:r>
              <a:rPr lang="en-US" dirty="0" smtClean="0"/>
              <a:t>Fast conversion times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Requires Windows</a:t>
            </a:r>
          </a:p>
          <a:p>
            <a:r>
              <a:rPr lang="en-US" dirty="0" smtClean="0"/>
              <a:t>Does not work with 64-bit operating system</a:t>
            </a:r>
          </a:p>
          <a:p>
            <a:r>
              <a:rPr lang="en-US" dirty="0" smtClean="0"/>
              <a:t>Requires MS Office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 Office Document Image Writer</a:t>
            </a:r>
            <a:endParaRPr lang="en-US" dirty="0"/>
          </a:p>
        </p:txBody>
      </p:sp>
      <p:pic>
        <p:nvPicPr>
          <p:cNvPr id="4" name="Content Placeholder 3" descr="step1a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5935" r="-1593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Crash Course – MS Office Document Image 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View the PDF in your browser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 to </a:t>
            </a:r>
            <a:r>
              <a:rPr lang="en-US" b="1" dirty="0" smtClean="0"/>
              <a:t>File</a:t>
            </a:r>
            <a:r>
              <a:rPr lang="en-US" b="1" i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Print…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 the MS Office Document Image Writer as your printer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Print the document. When prompted, save to a folder or shared location as the TN #</a:t>
            </a:r>
          </a:p>
          <a:p>
            <a:pPr marL="514350" indent="-514350">
              <a:buNone/>
            </a:pPr>
            <a:r>
              <a:rPr lang="en-US" b="1" dirty="0" smtClean="0"/>
              <a:t>NOTE</a:t>
            </a:r>
            <a:r>
              <a:rPr lang="en-US" dirty="0" smtClean="0"/>
              <a:t>: requires initial configuration before using. To see if you have it installed, view your Printers in the Control Panel.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</a:t>
            </a:r>
            <a:r>
              <a:rPr lang="en-US" dirty="0" err="1" smtClean="0"/>
              <a:t>e</a:t>
            </a:r>
            <a:r>
              <a:rPr lang="en-US" dirty="0" smtClean="0"/>
              <a:t>-journal lending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manpower</a:t>
            </a:r>
          </a:p>
          <a:p>
            <a:pPr lvl="1"/>
            <a:r>
              <a:rPr lang="en-US" dirty="0" smtClean="0"/>
              <a:t>No stacks searching</a:t>
            </a:r>
          </a:p>
          <a:p>
            <a:pPr lvl="1"/>
            <a:r>
              <a:rPr lang="en-US" dirty="0" smtClean="0"/>
              <a:t>No photocopying</a:t>
            </a:r>
          </a:p>
          <a:p>
            <a:r>
              <a:rPr lang="en-US" dirty="0" smtClean="0"/>
              <a:t>Less time: just save and send</a:t>
            </a:r>
          </a:p>
          <a:p>
            <a:r>
              <a:rPr lang="en-US" dirty="0" smtClean="0"/>
              <a:t>Better image quality</a:t>
            </a:r>
          </a:p>
          <a:p>
            <a:r>
              <a:rPr lang="en-US" dirty="0" smtClean="0"/>
              <a:t>Better service quality</a:t>
            </a:r>
          </a:p>
          <a:p>
            <a:pPr lvl="1"/>
            <a:r>
              <a:rPr lang="en-US" dirty="0" smtClean="0"/>
              <a:t>Faster turnaround</a:t>
            </a:r>
          </a:p>
          <a:p>
            <a:pPr lvl="1"/>
            <a:r>
              <a:rPr lang="en-US" dirty="0" smtClean="0"/>
              <a:t>Easiest document delivery opportunity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3. Deliver the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Odyssey</a:t>
            </a:r>
          </a:p>
          <a:p>
            <a:pPr lvl="1"/>
            <a:r>
              <a:rPr lang="en-US" dirty="0" smtClean="0"/>
              <a:t>Send all converted articles at once using Odyssey Helper (version 7.3 and higher)</a:t>
            </a:r>
          </a:p>
          <a:p>
            <a:pPr lvl="1"/>
            <a:r>
              <a:rPr lang="en-US" dirty="0" smtClean="0"/>
              <a:t>It imports files, delivers them, bills (if applicable) and updates the status to Request Finished automatically</a:t>
            </a:r>
          </a:p>
          <a:p>
            <a:r>
              <a:rPr lang="en-US" dirty="0" smtClean="0"/>
              <a:t>Ariel</a:t>
            </a:r>
          </a:p>
          <a:p>
            <a:pPr lvl="1"/>
            <a:r>
              <a:rPr lang="en-US" dirty="0" smtClean="0"/>
              <a:t>Import either the PDF or TIFF and send to library</a:t>
            </a:r>
          </a:p>
          <a:p>
            <a:pPr lvl="1"/>
            <a:r>
              <a:rPr lang="en-US" dirty="0" smtClean="0"/>
              <a:t>Still have to Mark Found in </a:t>
            </a:r>
            <a:r>
              <a:rPr lang="en-US" dirty="0" err="1" smtClean="0"/>
              <a:t>ILLiad</a:t>
            </a:r>
            <a:endParaRPr lang="en-US" dirty="0" smtClean="0"/>
          </a:p>
          <a:p>
            <a:r>
              <a:rPr lang="en-US" dirty="0" smtClean="0"/>
              <a:t>Email Routing</a:t>
            </a:r>
          </a:p>
          <a:p>
            <a:pPr lvl="1"/>
            <a:r>
              <a:rPr lang="en-US" dirty="0" smtClean="0"/>
              <a:t>Alternative to Ariel for non-Odyssey borrowers</a:t>
            </a:r>
          </a:p>
          <a:p>
            <a:pPr lvl="1"/>
            <a:r>
              <a:rPr lang="en-US" dirty="0" smtClean="0"/>
              <a:t>Upload PDF to your </a:t>
            </a:r>
            <a:r>
              <a:rPr lang="en-US" dirty="0" err="1" smtClean="0"/>
              <a:t>elecdel</a:t>
            </a:r>
            <a:r>
              <a:rPr lang="en-US" dirty="0" smtClean="0"/>
              <a:t> folder and send download link to library</a:t>
            </a:r>
          </a:p>
          <a:p>
            <a:pPr lvl="1"/>
            <a:r>
              <a:rPr lang="en-US" dirty="0" smtClean="0"/>
              <a:t>Still have to Mark Found in </a:t>
            </a:r>
            <a:r>
              <a:rPr lang="en-US" dirty="0" err="1" smtClean="0"/>
              <a:t>ILLiad</a:t>
            </a:r>
            <a:r>
              <a:rPr lang="en-US" dirty="0" smtClean="0"/>
              <a:t> first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Course – Odyssey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TIFF as TN # to the folder specified under </a:t>
            </a:r>
            <a:r>
              <a:rPr lang="en-US" dirty="0" err="1" smtClean="0"/>
              <a:t>OdysseyHelperImagesPathLending</a:t>
            </a:r>
            <a:r>
              <a:rPr lang="en-US" dirty="0" smtClean="0"/>
              <a:t> in Customization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Open Odyssey Helper after all files saved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Eligible requests will appear in list (i.e. those that have both a TIFF and are “In Stacks Searching”)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Click the deliver button to begin auto-processing.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Odyssey Helper</a:t>
            </a:r>
            <a:endParaRPr lang="en-US" dirty="0"/>
          </a:p>
        </p:txBody>
      </p:sp>
      <p:pic>
        <p:nvPicPr>
          <p:cNvPr id="4" name="Content Placeholder 3" descr="step1a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1464" r="-3146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Odyssey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works for Doc Del (files must be saved to </a:t>
            </a:r>
            <a:r>
              <a:rPr lang="en-US" dirty="0" err="1" smtClean="0"/>
              <a:t>OdysseyHelperImagesPathDocDel</a:t>
            </a:r>
            <a:r>
              <a:rPr lang="en-US" dirty="0" smtClean="0"/>
              <a:t> location in the Customization Manager)</a:t>
            </a:r>
          </a:p>
          <a:p>
            <a:r>
              <a:rPr lang="en-US" dirty="0" smtClean="0"/>
              <a:t>To distribute, simply copy Odyssey Helper program to the desktop of each workstation</a:t>
            </a:r>
          </a:p>
          <a:p>
            <a:pPr lvl="1"/>
            <a:r>
              <a:rPr lang="en-US" dirty="0" smtClean="0"/>
              <a:t>Hosted sites: located in your C:\</a:t>
            </a:r>
            <a:r>
              <a:rPr lang="en-US" dirty="0" err="1" smtClean="0"/>
              <a:t>ILLiad</a:t>
            </a:r>
            <a:r>
              <a:rPr lang="en-US" dirty="0" smtClean="0"/>
              <a:t> folder</a:t>
            </a:r>
          </a:p>
          <a:p>
            <a:pPr lvl="1"/>
            <a:r>
              <a:rPr lang="en-US" dirty="0" smtClean="0"/>
              <a:t>Others: located in your </a:t>
            </a:r>
            <a:r>
              <a:rPr lang="en-US" dirty="0" err="1" smtClean="0"/>
              <a:t>ILLiad</a:t>
            </a:r>
            <a:r>
              <a:rPr lang="en-US" dirty="0" smtClean="0"/>
              <a:t> server’s Odyssey folder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Pay-Per-View Workflows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purchase and deliver pay-per-view journal articles to your users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pay-per-view?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Evidence from Geneseo, 12/1/06-1/1/08</a:t>
            </a:r>
          </a:p>
          <a:p>
            <a:pPr lvl="1"/>
            <a:r>
              <a:rPr lang="en-US" dirty="0" smtClean="0"/>
              <a:t>Paid $6,662 for 270 royalty payments of articles also  available pay-per-view</a:t>
            </a:r>
          </a:p>
          <a:p>
            <a:pPr lvl="1"/>
            <a:r>
              <a:rPr lang="en-US" dirty="0" smtClean="0"/>
              <a:t>Pay-per-view costs would have been $6,100</a:t>
            </a:r>
          </a:p>
          <a:p>
            <a:pPr lvl="1"/>
            <a:r>
              <a:rPr lang="en-US" dirty="0" smtClean="0"/>
              <a:t>On royalties alone, would have saved $562</a:t>
            </a:r>
          </a:p>
          <a:p>
            <a:r>
              <a:rPr lang="en-US" dirty="0" smtClean="0"/>
              <a:t>CCC royalties aren’t all…</a:t>
            </a:r>
          </a:p>
          <a:p>
            <a:pPr lvl="1"/>
            <a:r>
              <a:rPr lang="en-US" dirty="0" smtClean="0"/>
              <a:t>Pay-per-view savings increase if you avoid lenders that charge</a:t>
            </a:r>
          </a:p>
          <a:p>
            <a:pPr lvl="1"/>
            <a:r>
              <a:rPr lang="en-US" dirty="0" smtClean="0"/>
              <a:t>Range from free IDS Libraries to $25 lenders</a:t>
            </a:r>
          </a:p>
          <a:p>
            <a:r>
              <a:rPr lang="en-US" dirty="0" smtClean="0"/>
              <a:t>Summary:</a:t>
            </a:r>
          </a:p>
          <a:p>
            <a:pPr lvl="1"/>
            <a:r>
              <a:rPr lang="en-US" dirty="0" smtClean="0"/>
              <a:t>Why pay avg. $25 royalty + up to $25 in ILL fees?</a:t>
            </a:r>
          </a:p>
          <a:p>
            <a:pPr lvl="1"/>
            <a:r>
              <a:rPr lang="en-US" dirty="0" smtClean="0"/>
              <a:t>Pay-per-view gives immediate access for $23 on avg.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Analysis conducted by Cyril </a:t>
            </a:r>
            <a:r>
              <a:rPr lang="en-US" sz="1000" dirty="0" err="1" smtClean="0"/>
              <a:t>Oberlander</a:t>
            </a:r>
            <a:r>
              <a:rPr lang="en-US" sz="1000" dirty="0" smtClean="0"/>
              <a:t>, 4/21/08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card</a:t>
            </a:r>
          </a:p>
          <a:p>
            <a:r>
              <a:rPr lang="en-US" dirty="0" smtClean="0"/>
              <a:t>Email routing and access to your \</a:t>
            </a:r>
            <a:r>
              <a:rPr lang="en-US" dirty="0" err="1" smtClean="0"/>
              <a:t>ILLiad</a:t>
            </a:r>
            <a:r>
              <a:rPr lang="en-US" dirty="0" smtClean="0"/>
              <a:t>\PDF folder, or just Odyssey Helper</a:t>
            </a:r>
          </a:p>
          <a:p>
            <a:r>
              <a:rPr lang="en-US" dirty="0" err="1" smtClean="0"/>
              <a:t>ILLiad</a:t>
            </a:r>
            <a:r>
              <a:rPr lang="en-US" dirty="0" smtClean="0"/>
              <a:t> lender record called “Vendor”</a:t>
            </a:r>
          </a:p>
          <a:p>
            <a:pPr lvl="1"/>
            <a:r>
              <a:rPr lang="en-US" dirty="0" smtClean="0"/>
              <a:t>Associate with each pay-per-view request</a:t>
            </a:r>
          </a:p>
          <a:p>
            <a:pPr lvl="1"/>
            <a:r>
              <a:rPr lang="en-US" dirty="0" smtClean="0"/>
              <a:t>Set as “Copyright Payer” to avoid pay-per-view articles showing up in CCC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your scope?</a:t>
            </a:r>
          </a:p>
          <a:p>
            <a:pPr lvl="1"/>
            <a:r>
              <a:rPr lang="en-US" dirty="0" smtClean="0"/>
              <a:t>Only for faculty? Or for all users?</a:t>
            </a:r>
          </a:p>
          <a:p>
            <a:pPr lvl="1"/>
            <a:r>
              <a:rPr lang="en-US" dirty="0" smtClean="0"/>
              <a:t>How much are you willing to pay?</a:t>
            </a:r>
          </a:p>
          <a:p>
            <a:r>
              <a:rPr lang="en-US" dirty="0" smtClean="0"/>
              <a:t>When will you purchase articles?</a:t>
            </a:r>
          </a:p>
          <a:p>
            <a:pPr lvl="1"/>
            <a:r>
              <a:rPr lang="en-US" dirty="0" smtClean="0"/>
              <a:t>When CCC and/or lending charges exceed a certain amount?</a:t>
            </a:r>
          </a:p>
          <a:p>
            <a:pPr lvl="1"/>
            <a:r>
              <a:rPr lang="en-US" dirty="0" smtClean="0"/>
              <a:t>When articles are embargoed from subscriptions?</a:t>
            </a:r>
          </a:p>
          <a:p>
            <a:pPr lvl="1"/>
            <a:r>
              <a:rPr lang="en-US" dirty="0" smtClean="0"/>
              <a:t>When there is no other means of access?</a:t>
            </a:r>
          </a:p>
          <a:p>
            <a:pPr lvl="2"/>
            <a:r>
              <a:rPr lang="en-US" dirty="0" smtClean="0"/>
              <a:t>Foreign or obscure titles</a:t>
            </a:r>
          </a:p>
          <a:p>
            <a:pPr lvl="2"/>
            <a:r>
              <a:rPr lang="en-US" dirty="0" smtClean="0"/>
              <a:t>Recent publications not yet published or held in print</a:t>
            </a:r>
          </a:p>
          <a:p>
            <a:pPr lvl="1"/>
            <a:r>
              <a:rPr lang="en-US" dirty="0" smtClean="0"/>
              <a:t>Rush requests?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 in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Pay-per-view prices often cost less than copyright clearance, but more than lender fees</a:t>
            </a:r>
          </a:p>
          <a:p>
            <a:r>
              <a:rPr lang="en-US" dirty="0" smtClean="0"/>
              <a:t>Article quality much better from vendors than through ILL lenders</a:t>
            </a:r>
          </a:p>
          <a:p>
            <a:r>
              <a:rPr lang="en-US" dirty="0" smtClean="0"/>
              <a:t>Beware of articles in “Adobe Digital Editions” format because they cannot be shared (used by BL Direct)</a:t>
            </a:r>
          </a:p>
          <a:p>
            <a:r>
              <a:rPr lang="en-US" dirty="0" smtClean="0"/>
              <a:t>Not all vendors are created equal</a:t>
            </a:r>
          </a:p>
          <a:p>
            <a:pPr lvl="1"/>
            <a:r>
              <a:rPr lang="en-US" dirty="0" smtClean="0"/>
              <a:t>Checkout is often clunky </a:t>
            </a:r>
            <a:r>
              <a:rPr lang="en-US" dirty="0" err="1" smtClean="0"/>
              <a:t>w</a:t>
            </a:r>
            <a:r>
              <a:rPr lang="en-US" dirty="0" smtClean="0"/>
              <a:t>/ no one-click ordering</a:t>
            </a:r>
          </a:p>
          <a:p>
            <a:pPr lvl="1"/>
            <a:r>
              <a:rPr lang="en-US" dirty="0" smtClean="0"/>
              <a:t>Not all articles available for purchase</a:t>
            </a:r>
          </a:p>
          <a:p>
            <a:pPr lvl="1"/>
            <a:r>
              <a:rPr lang="en-US" dirty="0" smtClean="0"/>
              <a:t>Obscure publishers may not have secure checkout or automated delivery</a:t>
            </a:r>
          </a:p>
          <a:p>
            <a:r>
              <a:rPr lang="en-US" dirty="0" smtClean="0"/>
              <a:t>Follow all institutional guidelines for credit card records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if purchasing the article is best option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Search Google for the article title to locate vendor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Buy </a:t>
            </a:r>
            <a:r>
              <a:rPr lang="en-US" dirty="0" smtClean="0"/>
              <a:t>the article from the vendor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Save the PDF to your \</a:t>
            </a:r>
            <a:r>
              <a:rPr lang="en-US" dirty="0" err="1" smtClean="0"/>
              <a:t>ILLiad</a:t>
            </a:r>
            <a:r>
              <a:rPr lang="en-US" dirty="0" smtClean="0"/>
              <a:t>\PDF folder </a:t>
            </a:r>
            <a:r>
              <a:rPr lang="en-US" i="1" dirty="0" smtClean="0"/>
              <a:t>or</a:t>
            </a:r>
            <a:r>
              <a:rPr lang="en-US" dirty="0" smtClean="0"/>
              <a:t> convert to TIFF for Odyssey Helper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dirty="0" err="1" smtClean="0"/>
              <a:t>ILLiad</a:t>
            </a:r>
            <a:r>
              <a:rPr lang="en-US" dirty="0" smtClean="0"/>
              <a:t> request,</a:t>
            </a:r>
            <a:r>
              <a:rPr lang="en-US" dirty="0" smtClean="0"/>
              <a:t> use “</a:t>
            </a:r>
            <a:r>
              <a:rPr lang="en-US" dirty="0" smtClean="0"/>
              <a:t>Vendor” as your lender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Deliver the article</a:t>
            </a:r>
            <a:r>
              <a:rPr lang="en-US" dirty="0" smtClean="0"/>
              <a:t> via email </a:t>
            </a:r>
            <a:r>
              <a:rPr lang="en-US" dirty="0" smtClean="0"/>
              <a:t>routing, or route</a:t>
            </a:r>
            <a:r>
              <a:rPr lang="en-US" dirty="0" smtClean="0"/>
              <a:t> to In </a:t>
            </a:r>
            <a:r>
              <a:rPr lang="en-US" dirty="0" smtClean="0"/>
              <a:t>DD Stacks Searching and use Odyssey Helper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1.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determine your holdings &amp; licenses</a:t>
            </a:r>
          </a:p>
          <a:p>
            <a:pPr lvl="1"/>
            <a:r>
              <a:rPr lang="en-US" dirty="0" smtClean="0"/>
              <a:t>Link resolver holdings (Serials Solutions or SFX)</a:t>
            </a:r>
          </a:p>
          <a:p>
            <a:pPr lvl="1"/>
            <a:r>
              <a:rPr lang="en-US" dirty="0" smtClean="0"/>
              <a:t>ALIAS licensing data</a:t>
            </a:r>
          </a:p>
          <a:p>
            <a:r>
              <a:rPr lang="en-US" dirty="0" smtClean="0"/>
              <a:t>3 options</a:t>
            </a:r>
          </a:p>
          <a:p>
            <a:pPr lvl="1"/>
            <a:r>
              <a:rPr lang="en-US" dirty="0" smtClean="0"/>
              <a:t>Lending Availability Service (</a:t>
            </a:r>
            <a:r>
              <a:rPr lang="en-US" dirty="0" err="1" smtClean="0"/>
              <a:t>ILLiad</a:t>
            </a:r>
            <a:r>
              <a:rPr lang="en-US" dirty="0" smtClean="0"/>
              <a:t> 7.4 &amp; 8.0)</a:t>
            </a:r>
          </a:p>
          <a:p>
            <a:pPr lvl="1"/>
            <a:r>
              <a:rPr lang="en-US" dirty="0" smtClean="0"/>
              <a:t>Serials Solution Citation </a:t>
            </a:r>
            <a:r>
              <a:rPr lang="en-US" dirty="0" err="1" smtClean="0"/>
              <a:t>addon</a:t>
            </a:r>
            <a:r>
              <a:rPr lang="en-US" dirty="0" smtClean="0"/>
              <a:t> (</a:t>
            </a:r>
            <a:r>
              <a:rPr lang="en-US" dirty="0" err="1" smtClean="0"/>
              <a:t>ILLiad</a:t>
            </a:r>
            <a:r>
              <a:rPr lang="en-US" dirty="0" smtClean="0"/>
              <a:t> 8.0)</a:t>
            </a:r>
          </a:p>
          <a:p>
            <a:pPr lvl="1"/>
            <a:r>
              <a:rPr lang="en-US" dirty="0" err="1" smtClean="0"/>
              <a:t>OpenURL</a:t>
            </a:r>
            <a:r>
              <a:rPr lang="en-US" dirty="0" smtClean="0"/>
              <a:t> Linker </a:t>
            </a:r>
            <a:r>
              <a:rPr lang="en-US" dirty="0" err="1" smtClean="0"/>
              <a:t>addon</a:t>
            </a:r>
            <a:r>
              <a:rPr lang="en-US" dirty="0" smtClean="0"/>
              <a:t> for SFX (</a:t>
            </a:r>
            <a:r>
              <a:rPr lang="en-US" dirty="0" err="1" smtClean="0"/>
              <a:t>ILLiad</a:t>
            </a:r>
            <a:r>
              <a:rPr lang="en-US" dirty="0" smtClean="0"/>
              <a:t> 8.)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workflows available at:</a:t>
            </a:r>
          </a:p>
          <a:p>
            <a:r>
              <a:rPr lang="en-US" dirty="0" smtClean="0">
                <a:hlinkClick r:id="rId2"/>
              </a:rPr>
              <a:t>http://workflowtoolkit.wordpress.com/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 Bowersox</a:t>
            </a:r>
          </a:p>
          <a:p>
            <a:r>
              <a:rPr lang="en-US" dirty="0" smtClean="0"/>
              <a:t>Information Delivery Services Librarian</a:t>
            </a:r>
          </a:p>
          <a:p>
            <a:r>
              <a:rPr lang="en-US" dirty="0" smtClean="0"/>
              <a:t>Milne Library, SUNY Geneseo</a:t>
            </a:r>
          </a:p>
          <a:p>
            <a:r>
              <a:rPr lang="en-US" dirty="0" smtClean="0">
                <a:hlinkClick r:id="rId2"/>
              </a:rPr>
              <a:t>bowersox@geneseo.edu</a:t>
            </a:r>
            <a:r>
              <a:rPr lang="en-US" dirty="0" smtClean="0"/>
              <a:t> | 585-245-5589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Lending Availability Service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Z39.50 search in the </a:t>
            </a:r>
            <a:r>
              <a:rPr lang="en-US" dirty="0" err="1" smtClean="0"/>
              <a:t>ILLiad</a:t>
            </a:r>
            <a:r>
              <a:rPr lang="en-US" dirty="0" smtClean="0"/>
              <a:t> client</a:t>
            </a:r>
          </a:p>
          <a:p>
            <a:r>
              <a:rPr lang="en-US" dirty="0" smtClean="0"/>
              <a:t>Returns your link resolver holdings &amp; ALIAS license permissions</a:t>
            </a:r>
          </a:p>
          <a:p>
            <a:r>
              <a:rPr lang="en-US" dirty="0" smtClean="0"/>
              <a:t>Works in </a:t>
            </a:r>
            <a:r>
              <a:rPr lang="en-US" dirty="0" err="1" smtClean="0"/>
              <a:t>ILLiad</a:t>
            </a:r>
            <a:r>
              <a:rPr lang="en-US" dirty="0" smtClean="0"/>
              <a:t> 7.4 &amp; 8.0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 direct link to your link resolver interface</a:t>
            </a:r>
          </a:p>
          <a:p>
            <a:r>
              <a:rPr lang="en-US" dirty="0" smtClean="0"/>
              <a:t>Requires Customization Manager setup</a:t>
            </a:r>
          </a:p>
          <a:p>
            <a:r>
              <a:rPr lang="en-US" dirty="0" smtClean="0"/>
              <a:t>Manual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Lending Availability Service</a:t>
            </a:r>
            <a:endParaRPr lang="en-US" dirty="0"/>
          </a:p>
        </p:txBody>
      </p:sp>
      <p:pic>
        <p:nvPicPr>
          <p:cNvPr id="5" name="Content Placeholder 4" descr="LAS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9003" r="-1900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Serials Solutions Citation </a:t>
            </a:r>
            <a:r>
              <a:rPr lang="en-US" dirty="0" err="1" smtClean="0"/>
              <a:t>addon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Automatically searches Serials Solutions for the article</a:t>
            </a:r>
          </a:p>
          <a:p>
            <a:r>
              <a:rPr lang="en-US" dirty="0" smtClean="0"/>
              <a:t>Displays the license permission alongside the resource</a:t>
            </a:r>
          </a:p>
          <a:p>
            <a:r>
              <a:rPr lang="en-US" dirty="0" smtClean="0"/>
              <a:t>Works from within the </a:t>
            </a:r>
            <a:r>
              <a:rPr lang="en-US" dirty="0" err="1" smtClean="0"/>
              <a:t>ILLiad</a:t>
            </a:r>
            <a:r>
              <a:rPr lang="en-US" dirty="0" smtClean="0"/>
              <a:t> client</a:t>
            </a:r>
          </a:p>
          <a:p>
            <a:r>
              <a:rPr lang="en-US" dirty="0" smtClean="0"/>
              <a:t>Will allow one-click PDF downloading &amp; conversion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Unavailable for </a:t>
            </a:r>
            <a:r>
              <a:rPr lang="en-US" dirty="0" err="1" smtClean="0"/>
              <a:t>ILLiad</a:t>
            </a:r>
            <a:r>
              <a:rPr lang="en-US" dirty="0" smtClean="0"/>
              <a:t> 7.4 users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Serials Solutions Citation </a:t>
            </a:r>
            <a:r>
              <a:rPr lang="en-US" dirty="0" err="1" smtClean="0"/>
              <a:t>addon</a:t>
            </a:r>
            <a:endParaRPr lang="en-US" dirty="0"/>
          </a:p>
        </p:txBody>
      </p:sp>
      <p:pic>
        <p:nvPicPr>
          <p:cNvPr id="4" name="Content Placeholder 3" descr="SSC Addon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8908" r="-1890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OpenURL</a:t>
            </a:r>
            <a:r>
              <a:rPr lang="en-US" dirty="0" smtClean="0"/>
              <a:t> Linker </a:t>
            </a:r>
            <a:r>
              <a:rPr lang="en-US" dirty="0" err="1" smtClean="0"/>
              <a:t>addon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Cons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Automatically searches your link resolver for the article</a:t>
            </a:r>
          </a:p>
          <a:p>
            <a:r>
              <a:rPr lang="en-US" dirty="0" smtClean="0"/>
              <a:t>Works with </a:t>
            </a:r>
            <a:r>
              <a:rPr lang="en-US" i="1" dirty="0" smtClean="0"/>
              <a:t>all</a:t>
            </a:r>
            <a:r>
              <a:rPr lang="en-US" dirty="0" smtClean="0"/>
              <a:t> link resolvers</a:t>
            </a:r>
          </a:p>
          <a:p>
            <a:r>
              <a:rPr lang="en-US" dirty="0" smtClean="0"/>
              <a:t>Works from within the </a:t>
            </a:r>
            <a:r>
              <a:rPr lang="en-US" dirty="0" err="1" smtClean="0"/>
              <a:t>ILLiad</a:t>
            </a:r>
            <a:r>
              <a:rPr lang="en-US" dirty="0" smtClean="0"/>
              <a:t> client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Still requires searching the Lending Availability Service for licenses</a:t>
            </a:r>
          </a:p>
          <a:p>
            <a:r>
              <a:rPr lang="en-US" dirty="0" smtClean="0"/>
              <a:t>Unavailable for </a:t>
            </a:r>
            <a:r>
              <a:rPr lang="en-US" dirty="0" err="1" smtClean="0"/>
              <a:t>ILLiad</a:t>
            </a:r>
            <a:r>
              <a:rPr lang="en-US" dirty="0" smtClean="0"/>
              <a:t> 7.4 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OpenURL Linker addon</a:t>
            </a:r>
            <a:endParaRPr lang="en-US" dirty="0"/>
          </a:p>
        </p:txBody>
      </p:sp>
      <p:pic>
        <p:nvPicPr>
          <p:cNvPr id="4" name="Content Placeholder 3" descr="SFX addon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9003" r="-1900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244</TotalTime>
  <Words>1754</Words>
  <Application>Microsoft Macintosh PowerPoint</Application>
  <PresentationFormat>On-screen Show (4:3)</PresentationFormat>
  <Paragraphs>257</Paragraphs>
  <Slides>31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Urban</vt:lpstr>
      <vt:lpstr>Article Processing</vt:lpstr>
      <vt:lpstr>Benefits of e-journal lending</vt:lpstr>
      <vt:lpstr>Step 1. Discovery</vt:lpstr>
      <vt:lpstr>Lending Availability Service</vt:lpstr>
      <vt:lpstr>Lending Availability Service</vt:lpstr>
      <vt:lpstr>Serials Solutions Citation addon</vt:lpstr>
      <vt:lpstr>Serials Solutions Citation addon</vt:lpstr>
      <vt:lpstr>OpenURL Linker addon</vt:lpstr>
      <vt:lpstr>OpenURL Linker addon</vt:lpstr>
      <vt:lpstr>Crash Course</vt:lpstr>
      <vt:lpstr>Step 2. Convert PDFs to TIFFs</vt:lpstr>
      <vt:lpstr>MyMorph</vt:lpstr>
      <vt:lpstr>MyMorph</vt:lpstr>
      <vt:lpstr>DocMorph</vt:lpstr>
      <vt:lpstr>DocMorph</vt:lpstr>
      <vt:lpstr>Crash Course – MyMorph/DocMorph</vt:lpstr>
      <vt:lpstr>MS Office Document Image Writer</vt:lpstr>
      <vt:lpstr>MS Office Document Image Writer</vt:lpstr>
      <vt:lpstr>Crash Course – MS Office Document Image Writer</vt:lpstr>
      <vt:lpstr>Step 3. Deliver the articles</vt:lpstr>
      <vt:lpstr>Crash Course – Odyssey Helper</vt:lpstr>
      <vt:lpstr>Odyssey Helper</vt:lpstr>
      <vt:lpstr>Odyssey Helper</vt:lpstr>
      <vt:lpstr>Pay-Per-View Workflows</vt:lpstr>
      <vt:lpstr>Why use pay-per-view?</vt:lpstr>
      <vt:lpstr>What you need</vt:lpstr>
      <vt:lpstr>Considerations</vt:lpstr>
      <vt:lpstr>Keep in mind</vt:lpstr>
      <vt:lpstr>Workflow example</vt:lpstr>
      <vt:lpstr>Questions? Comments?</vt:lpstr>
      <vt:lpstr>Thank you</vt:lpstr>
    </vt:vector>
  </TitlesOfParts>
  <Company>SUNY Geneseo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Processing</dc:title>
  <dc:creator>Timothy Bowersox</dc:creator>
  <cp:lastModifiedBy>Timothy Bowersox</cp:lastModifiedBy>
  <cp:revision>39</cp:revision>
  <dcterms:created xsi:type="dcterms:W3CDTF">2010-07-30T17:19:19Z</dcterms:created>
  <dcterms:modified xsi:type="dcterms:W3CDTF">2010-07-30T17:47:00Z</dcterms:modified>
</cp:coreProperties>
</file>