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59" r:id="rId1"/>
    <p:sldMasterId id="2147483799" r:id="rId2"/>
  </p:sldMasterIdLst>
  <p:notesMasterIdLst>
    <p:notesMasterId r:id="rId31"/>
  </p:notesMasterIdLst>
  <p:sldIdLst>
    <p:sldId id="383" r:id="rId3"/>
    <p:sldId id="260" r:id="rId4"/>
    <p:sldId id="398" r:id="rId5"/>
    <p:sldId id="257" r:id="rId6"/>
    <p:sldId id="259" r:id="rId7"/>
    <p:sldId id="333" r:id="rId8"/>
    <p:sldId id="334" r:id="rId9"/>
    <p:sldId id="258" r:id="rId10"/>
    <p:sldId id="283" r:id="rId11"/>
    <p:sldId id="261" r:id="rId12"/>
    <p:sldId id="294" r:id="rId13"/>
    <p:sldId id="396" r:id="rId14"/>
    <p:sldId id="278" r:id="rId15"/>
    <p:sldId id="279" r:id="rId16"/>
    <p:sldId id="384" r:id="rId17"/>
    <p:sldId id="380" r:id="rId18"/>
    <p:sldId id="392" r:id="rId19"/>
    <p:sldId id="394" r:id="rId20"/>
    <p:sldId id="314" r:id="rId21"/>
    <p:sldId id="385" r:id="rId22"/>
    <p:sldId id="386" r:id="rId23"/>
    <p:sldId id="389" r:id="rId24"/>
    <p:sldId id="387" r:id="rId25"/>
    <p:sldId id="388" r:id="rId26"/>
    <p:sldId id="390" r:id="rId27"/>
    <p:sldId id="393" r:id="rId28"/>
    <p:sldId id="391" r:id="rId29"/>
    <p:sldId id="39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87453-BD4C-7A4C-9A7E-3C381CCACAC6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FF342-1A19-6745-B34B-E18B3BA437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BCEF-EFFD-264A-839E-86D9BEA0EEB9}" type="datetimeFigureOut">
              <a:rPr lang="en-US" smtClean="0"/>
              <a:pPr/>
              <a:t>7/27/10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CAD64-51B8-5E42-954E-8B0473F4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2E446B08-84A1-C14C-BA4A-20C53158701C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90653"/>
            <a:ext cx="7772400" cy="20708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Buy Only What You Need: Demand-Driven Acquisition as a Strategy for Academic Libraries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05" y="3479045"/>
            <a:ext cx="6400800" cy="2554061"/>
          </a:xfrm>
        </p:spPr>
        <p:txBody>
          <a:bodyPr>
            <a:normAutofit fontScale="62500" lnSpcReduction="20000"/>
          </a:bodyPr>
          <a:lstStyle/>
          <a:p>
            <a:r>
              <a:rPr lang="en-US" sz="4364" dirty="0" smtClean="0">
                <a:solidFill>
                  <a:schemeClr val="tx1"/>
                </a:solidFill>
              </a:rPr>
              <a:t>IDS Project Conference</a:t>
            </a:r>
          </a:p>
          <a:p>
            <a:r>
              <a:rPr lang="en-US" sz="4364" dirty="0" smtClean="0">
                <a:solidFill>
                  <a:schemeClr val="tx1"/>
                </a:solidFill>
              </a:rPr>
              <a:t>Oswego, NY</a:t>
            </a:r>
          </a:p>
          <a:p>
            <a:r>
              <a:rPr lang="en-US" sz="4364" dirty="0" smtClean="0">
                <a:solidFill>
                  <a:schemeClr val="tx1"/>
                </a:solidFill>
              </a:rPr>
              <a:t>August 3, 2010</a:t>
            </a:r>
          </a:p>
          <a:p>
            <a:endParaRPr lang="en-US" dirty="0" smtClean="0"/>
          </a:p>
          <a:p>
            <a:r>
              <a:rPr lang="en-US" dirty="0" smtClean="0"/>
              <a:t>Michael Levine-Clark</a:t>
            </a:r>
          </a:p>
          <a:p>
            <a:r>
              <a:rPr lang="en-US" dirty="0" smtClean="0"/>
              <a:t>Collections Librarian</a:t>
            </a:r>
          </a:p>
          <a:p>
            <a:r>
              <a:rPr lang="en-US" dirty="0" smtClean="0"/>
              <a:t>University of Denver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We’re Implementing Demand-Driven Acquisition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 DDA Plan for 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Jan 2009: Begin conversations with Blackwell</a:t>
            </a:r>
          </a:p>
          <a:p>
            <a:r>
              <a:rPr lang="en-US" dirty="0" smtClean="0"/>
              <a:t>Spring 2009: Begin conversations with EBL</a:t>
            </a:r>
          </a:p>
          <a:p>
            <a:r>
              <a:rPr lang="en-US" dirty="0" smtClean="0"/>
              <a:t>Summer/fall 2009: EBL/Blackwell platform development</a:t>
            </a:r>
          </a:p>
          <a:p>
            <a:r>
              <a:rPr lang="en-US" dirty="0" smtClean="0"/>
              <a:t>Dec 2009: YBP/Blackwell announce merger</a:t>
            </a:r>
          </a:p>
          <a:p>
            <a:r>
              <a:rPr lang="en-US" dirty="0" smtClean="0"/>
              <a:t>Jan 2010: Begin conversations with YBP</a:t>
            </a:r>
          </a:p>
          <a:p>
            <a:r>
              <a:rPr lang="en-US" dirty="0" smtClean="0"/>
              <a:t>Spring 2010: Implement DDA with EBL</a:t>
            </a:r>
          </a:p>
          <a:p>
            <a:r>
              <a:rPr lang="en-US" dirty="0" smtClean="0"/>
              <a:t>Spring 2010: Plan DDA with YBP</a:t>
            </a:r>
          </a:p>
          <a:p>
            <a:r>
              <a:rPr lang="en-US" dirty="0" smtClean="0"/>
              <a:t>Summer 2010: YBP/EBL negotiations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EBL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five minutes: free</a:t>
            </a:r>
          </a:p>
          <a:p>
            <a:r>
              <a:rPr lang="en-US" dirty="0" smtClean="0"/>
              <a:t>First three uses: STL 1 or 7 days</a:t>
            </a:r>
          </a:p>
          <a:p>
            <a:r>
              <a:rPr lang="en-US" dirty="0" smtClean="0"/>
              <a:t>Fourth use: purchase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University of Denver Plan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Print </a:t>
            </a:r>
            <a:r>
              <a:rPr lang="en-US" dirty="0" smtClean="0"/>
              <a:t>and Electronic Books</a:t>
            </a:r>
          </a:p>
          <a:p>
            <a:pPr eaLnBrk="1" hangingPunct="1"/>
            <a:r>
              <a:rPr lang="en-US" dirty="0" smtClean="0"/>
              <a:t>YBP and EBL</a:t>
            </a:r>
          </a:p>
          <a:p>
            <a:pPr eaLnBrk="1" hangingPunct="1"/>
            <a:r>
              <a:rPr lang="en-US" dirty="0" smtClean="0"/>
              <a:t>Slips</a:t>
            </a:r>
          </a:p>
          <a:p>
            <a:pPr lvl="1" eaLnBrk="1" hangingPunct="1"/>
            <a:r>
              <a:rPr lang="en-US" dirty="0" smtClean="0"/>
              <a:t>No fiction or textbooks</a:t>
            </a:r>
          </a:p>
          <a:p>
            <a:pPr lvl="1" eaLnBrk="1" hangingPunct="1"/>
            <a:r>
              <a:rPr lang="en-US" dirty="0" smtClean="0"/>
              <a:t>Discovery through the catalog</a:t>
            </a:r>
          </a:p>
          <a:p>
            <a:pPr eaLnBrk="1" hangingPunct="1"/>
            <a:r>
              <a:rPr lang="en-US" dirty="0" smtClean="0"/>
              <a:t>POD (eventually)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Automatic approval books will continue to come automatically (for now)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User Experience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 smtClean="0"/>
              <a:t>Catalog</a:t>
            </a:r>
          </a:p>
          <a:p>
            <a:pPr lvl="1"/>
            <a:r>
              <a:rPr lang="en-US" dirty="0" smtClean="0"/>
              <a:t>eBook</a:t>
            </a:r>
          </a:p>
          <a:p>
            <a:pPr lvl="1"/>
            <a:r>
              <a:rPr lang="en-US" dirty="0" smtClean="0"/>
              <a:t>Print book</a:t>
            </a:r>
            <a:endParaRPr lang="en-US" dirty="0" smtClean="0"/>
          </a:p>
          <a:p>
            <a:r>
              <a:rPr lang="en-US" dirty="0" smtClean="0"/>
              <a:t>Landing Page</a:t>
            </a:r>
          </a:p>
          <a:p>
            <a:pPr lvl="1"/>
            <a:r>
              <a:rPr lang="en-US" dirty="0" smtClean="0"/>
              <a:t>Designed by EBL</a:t>
            </a:r>
          </a:p>
          <a:p>
            <a:pPr lvl="1"/>
            <a:r>
              <a:rPr lang="en-US" dirty="0" smtClean="0"/>
              <a:t>Links to both versions</a:t>
            </a:r>
          </a:p>
          <a:p>
            <a:pPr lvl="1"/>
            <a:r>
              <a:rPr lang="en-US" dirty="0" smtClean="0"/>
              <a:t>More information</a:t>
            </a:r>
          </a:p>
          <a:p>
            <a:r>
              <a:rPr lang="en-US" dirty="0" smtClean="0"/>
              <a:t>eBook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eBook </a:t>
            </a:r>
          </a:p>
          <a:p>
            <a:pPr lvl="1"/>
            <a:r>
              <a:rPr lang="en-US" dirty="0" smtClean="0"/>
              <a:t>Link to catalog for print (eventually)</a:t>
            </a:r>
          </a:p>
          <a:p>
            <a:pPr eaLnBrk="1" hangingPunct="1"/>
            <a:r>
              <a:rPr lang="en-US" dirty="0" smtClean="0"/>
              <a:t>Request</a:t>
            </a:r>
          </a:p>
          <a:p>
            <a:pPr lvl="1"/>
            <a:r>
              <a:rPr lang="en-US" dirty="0" smtClean="0"/>
              <a:t>eBook platform – seamless</a:t>
            </a:r>
          </a:p>
          <a:p>
            <a:pPr lvl="1"/>
            <a:r>
              <a:rPr lang="en-US" dirty="0" smtClean="0"/>
              <a:t>Catalog links to landing page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MARC records loaded (based on </a:t>
            </a:r>
            <a:r>
              <a:rPr lang="en-US" dirty="0" smtClean="0"/>
              <a:t>YBP slip notifications)</a:t>
            </a:r>
          </a:p>
          <a:p>
            <a:r>
              <a:rPr lang="en-US" dirty="0" smtClean="0"/>
              <a:t>Requests routed through Acquisitions (III Millennium Recommendations)</a:t>
            </a:r>
          </a:p>
          <a:p>
            <a:r>
              <a:rPr lang="en-US" dirty="0" smtClean="0"/>
              <a:t>Acquisitions places order</a:t>
            </a:r>
          </a:p>
          <a:p>
            <a:pPr lvl="1"/>
            <a:r>
              <a:rPr lang="en-US" dirty="0" smtClean="0"/>
              <a:t>YBP or Baker &amp; Taylor</a:t>
            </a:r>
          </a:p>
          <a:p>
            <a:r>
              <a:rPr lang="en-US" dirty="0" smtClean="0"/>
              <a:t>Book received</a:t>
            </a:r>
          </a:p>
          <a:p>
            <a:r>
              <a:rPr lang="en-US" dirty="0" smtClean="0"/>
              <a:t>Patron notified</a:t>
            </a:r>
          </a:p>
          <a:p>
            <a:r>
              <a:rPr lang="en-US" dirty="0" smtClean="0"/>
              <a:t>Future: drop ship to patron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Form (</a:t>
            </a:r>
            <a:r>
              <a:rPr lang="en-US" dirty="0" err="1" smtClean="0"/>
              <a:t>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Request</a:t>
            </a:r>
          </a:p>
          <a:p>
            <a:pPr lvl="1"/>
            <a:r>
              <a:rPr lang="en-US" dirty="0" smtClean="0"/>
              <a:t>At Delivery</a:t>
            </a:r>
          </a:p>
          <a:p>
            <a:r>
              <a:rPr lang="en-US" dirty="0" smtClean="0"/>
              <a:t>Slip “Ordering” (</a:t>
            </a:r>
            <a:r>
              <a:rPr lang="en-US" dirty="0" err="1" smtClean="0"/>
              <a:t>p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Data (</a:t>
            </a:r>
            <a:r>
              <a:rPr lang="en-US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r>
              <a:rPr lang="en-US" dirty="0" smtClean="0"/>
              <a:t>)</a:t>
            </a:r>
          </a:p>
          <a:p>
            <a:r>
              <a:rPr lang="en-US" dirty="0" smtClean="0"/>
              <a:t>Overlap of </a:t>
            </a:r>
            <a:r>
              <a:rPr lang="en-US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Budgeting</a:t>
            </a:r>
          </a:p>
          <a:p>
            <a:pPr lvl="1"/>
            <a:r>
              <a:rPr lang="en-US" dirty="0" smtClean="0"/>
              <a:t>Constant vigilance </a:t>
            </a:r>
          </a:p>
          <a:p>
            <a:pPr lvl="1"/>
            <a:r>
              <a:rPr lang="en-US" dirty="0" smtClean="0"/>
              <a:t>Be ready to spend in May/June</a:t>
            </a:r>
          </a:p>
          <a:p>
            <a:pPr lvl="1"/>
            <a:r>
              <a:rPr lang="en-US" dirty="0" smtClean="0"/>
              <a:t>Be ready to suppress records/turn off access</a:t>
            </a:r>
          </a:p>
          <a:p>
            <a:pPr lvl="2"/>
            <a:r>
              <a:rPr lang="en-US" dirty="0" smtClean="0"/>
              <a:t>By date</a:t>
            </a:r>
          </a:p>
          <a:p>
            <a:pPr lvl="2"/>
            <a:r>
              <a:rPr lang="en-US" dirty="0" smtClean="0"/>
              <a:t>By publisher</a:t>
            </a:r>
          </a:p>
          <a:p>
            <a:pPr lvl="2"/>
            <a:r>
              <a:rPr lang="en-US" dirty="0" smtClean="0"/>
              <a:t>By series</a:t>
            </a:r>
          </a:p>
          <a:p>
            <a:pPr lvl="2"/>
            <a:r>
              <a:rPr lang="en-US" dirty="0" smtClean="0"/>
              <a:t>By use trends</a:t>
            </a:r>
          </a:p>
          <a:p>
            <a:pPr lvl="2"/>
            <a:r>
              <a:rPr lang="en-US" dirty="0" smtClean="0"/>
              <a:t>For all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Permanent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Purchased </a:t>
            </a:r>
            <a:r>
              <a:rPr lang="en-US" dirty="0" err="1" smtClean="0"/>
              <a:t>ebooks</a:t>
            </a:r>
            <a:endParaRPr lang="en-US" dirty="0" smtClean="0"/>
          </a:p>
          <a:p>
            <a:r>
              <a:rPr lang="en-US" dirty="0" smtClean="0"/>
              <a:t>Purchased print books</a:t>
            </a:r>
          </a:p>
          <a:p>
            <a:r>
              <a:rPr lang="en-US" dirty="0" smtClean="0"/>
              <a:t>Purchased POD</a:t>
            </a:r>
          </a:p>
          <a:p>
            <a:r>
              <a:rPr lang="en-US" dirty="0" smtClean="0"/>
              <a:t>Links to other </a:t>
            </a:r>
            <a:r>
              <a:rPr lang="en-US" dirty="0" err="1" smtClean="0"/>
              <a:t>unpurchased</a:t>
            </a:r>
            <a:r>
              <a:rPr lang="en-US" dirty="0" smtClean="0"/>
              <a:t> content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Subjects</a:t>
            </a:r>
          </a:p>
          <a:p>
            <a:pPr lvl="1"/>
            <a:r>
              <a:rPr lang="en-US" dirty="0" smtClean="0"/>
              <a:t>Publishers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Demand-Driven Acquisition?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Researchers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they</a:t>
            </a:r>
          </a:p>
          <a:p>
            <a:pPr lvl="1"/>
            <a:r>
              <a:rPr lang="en-US" dirty="0" smtClean="0"/>
              <a:t>Browse the collection?</a:t>
            </a:r>
          </a:p>
          <a:p>
            <a:pPr lvl="1"/>
            <a:r>
              <a:rPr lang="en-US" dirty="0" smtClean="0"/>
              <a:t>Get books as needed?</a:t>
            </a:r>
          </a:p>
          <a:p>
            <a:pPr lvl="1"/>
            <a:r>
              <a:rPr lang="en-US" dirty="0" smtClean="0"/>
              <a:t>Get older books?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ILL?</a:t>
            </a:r>
          </a:p>
          <a:p>
            <a:pPr lvl="1"/>
            <a:r>
              <a:rPr lang="en-US" dirty="0" smtClean="0"/>
              <a:t>Blur between ILL/Acquisitions</a:t>
            </a:r>
          </a:p>
          <a:p>
            <a:pPr lvl="1"/>
            <a:r>
              <a:rPr lang="en-US" dirty="0" smtClean="0"/>
              <a:t>eBook rental replaces ILL?</a:t>
            </a:r>
          </a:p>
          <a:p>
            <a:r>
              <a:rPr lang="en-US" dirty="0" smtClean="0"/>
              <a:t>What about Collections of Record?</a:t>
            </a:r>
          </a:p>
          <a:p>
            <a:r>
              <a:rPr lang="en-US" dirty="0" smtClean="0"/>
              <a:t>Are we still building collections, or are we just buying books?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on Librarians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time for harder selection?</a:t>
            </a:r>
          </a:p>
          <a:p>
            <a:r>
              <a:rPr lang="en-US" dirty="0" smtClean="0"/>
              <a:t>Less connection to collection?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Implications for Scholarly Publishing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predictable</a:t>
            </a:r>
          </a:p>
          <a:p>
            <a:pPr lvl="1"/>
            <a:r>
              <a:rPr lang="en-US" dirty="0" smtClean="0"/>
              <a:t>Reduced </a:t>
            </a:r>
            <a:r>
              <a:rPr lang="en-US" dirty="0" err="1" smtClean="0"/>
              <a:t>frontlist</a:t>
            </a:r>
            <a:r>
              <a:rPr lang="en-US" dirty="0" smtClean="0"/>
              <a:t> sales?</a:t>
            </a:r>
          </a:p>
          <a:p>
            <a:pPr lvl="1"/>
            <a:r>
              <a:rPr lang="en-US" dirty="0" smtClean="0"/>
              <a:t>Increased backlist sales?</a:t>
            </a:r>
          </a:p>
          <a:p>
            <a:pPr lvl="1"/>
            <a:r>
              <a:rPr lang="en-US" dirty="0" smtClean="0"/>
              <a:t>Fewer copies sold per title?</a:t>
            </a:r>
          </a:p>
          <a:p>
            <a:pPr lvl="1"/>
            <a:r>
              <a:rPr lang="en-US" dirty="0" smtClean="0"/>
              <a:t>Higher cost per title?</a:t>
            </a:r>
          </a:p>
          <a:p>
            <a:pPr lvl="1"/>
            <a:r>
              <a:rPr lang="en-US" dirty="0" smtClean="0"/>
              <a:t>Fewer titles published? </a:t>
            </a:r>
          </a:p>
          <a:p>
            <a:r>
              <a:rPr lang="en-US" dirty="0" smtClean="0"/>
              <a:t>Better </a:t>
            </a:r>
            <a:r>
              <a:rPr lang="en-US" dirty="0" err="1" smtClean="0"/>
              <a:t>ebook</a:t>
            </a:r>
            <a:r>
              <a:rPr lang="en-US" dirty="0" smtClean="0"/>
              <a:t> sales?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Harder to publish a book?</a:t>
            </a:r>
          </a:p>
          <a:p>
            <a:pPr lvl="1"/>
            <a:r>
              <a:rPr lang="en-US" dirty="0" smtClean="0"/>
              <a:t>Implications for tenure/promotion</a:t>
            </a:r>
          </a:p>
          <a:p>
            <a:pPr lvl="1"/>
            <a:r>
              <a:rPr lang="en-US" dirty="0" smtClean="0"/>
              <a:t>Alternate forms of publication?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Looking to the Future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eBooks</a:t>
            </a:r>
          </a:p>
          <a:p>
            <a:pPr lvl="1"/>
            <a:r>
              <a:rPr lang="en-US" dirty="0" smtClean="0"/>
              <a:t>Multiple aggregators</a:t>
            </a:r>
          </a:p>
          <a:p>
            <a:pPr lvl="2"/>
            <a:r>
              <a:rPr lang="en-US" dirty="0" smtClean="0"/>
              <a:t>Inconsistent coverage</a:t>
            </a:r>
          </a:p>
          <a:p>
            <a:pPr lvl="2"/>
            <a:r>
              <a:rPr lang="en-US" dirty="0" smtClean="0"/>
              <a:t>Inconsistent </a:t>
            </a:r>
            <a:r>
              <a:rPr lang="en-US" dirty="0" smtClean="0"/>
              <a:t>DRM</a:t>
            </a:r>
          </a:p>
          <a:p>
            <a:pPr lvl="1"/>
            <a:r>
              <a:rPr lang="en-US" dirty="0" smtClean="0"/>
              <a:t>Publisher platforms</a:t>
            </a:r>
            <a:endParaRPr lang="en-US" dirty="0" smtClean="0"/>
          </a:p>
          <a:p>
            <a:r>
              <a:rPr lang="en-US" dirty="0" smtClean="0"/>
              <a:t>Print books</a:t>
            </a:r>
          </a:p>
          <a:p>
            <a:pPr lvl="1"/>
            <a:r>
              <a:rPr lang="en-US" dirty="0" smtClean="0"/>
              <a:t>“On Demand” = “by mail”</a:t>
            </a:r>
          </a:p>
          <a:p>
            <a:pPr lvl="1"/>
            <a:r>
              <a:rPr lang="en-US" dirty="0" smtClean="0"/>
              <a:t>Speculative purchasing for</a:t>
            </a:r>
            <a:r>
              <a:rPr lang="en-US" dirty="0" smtClean="0"/>
              <a:t> many titles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scholarly monographs available </a:t>
            </a:r>
            <a:r>
              <a:rPr lang="en-US" dirty="0" err="1" smtClean="0"/>
              <a:t>e</a:t>
            </a:r>
            <a:r>
              <a:rPr lang="en-US" dirty="0" smtClean="0"/>
              <a:t>/POD</a:t>
            </a:r>
          </a:p>
          <a:p>
            <a:pPr lvl="1"/>
            <a:r>
              <a:rPr lang="en-US" dirty="0" smtClean="0"/>
              <a:t>Aggregator or publisher</a:t>
            </a:r>
          </a:p>
          <a:p>
            <a:pPr lvl="1"/>
            <a:r>
              <a:rPr lang="en-US" dirty="0" smtClean="0"/>
              <a:t>POD in library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Speculative purchasing </a:t>
            </a:r>
          </a:p>
          <a:p>
            <a:pPr lvl="1"/>
            <a:r>
              <a:rPr lang="en-US" dirty="0" smtClean="0"/>
              <a:t>Rare/</a:t>
            </a:r>
            <a:r>
              <a:rPr lang="en-US" dirty="0" smtClean="0"/>
              <a:t>unusual</a:t>
            </a:r>
          </a:p>
          <a:p>
            <a:pPr lvl="1"/>
            <a:r>
              <a:rPr lang="en-US" dirty="0" smtClean="0"/>
              <a:t>Special collections</a:t>
            </a:r>
            <a:endParaRPr lang="en-US" dirty="0" smtClean="0"/>
          </a:p>
          <a:p>
            <a:pPr lvl="1"/>
            <a:r>
              <a:rPr lang="en-US" dirty="0" smtClean="0"/>
              <a:t>Based on solid use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Levine-Clark</a:t>
            </a:r>
          </a:p>
          <a:p>
            <a:r>
              <a:rPr lang="en-US" dirty="0" err="1" smtClean="0"/>
              <a:t>m</a:t>
            </a:r>
            <a:r>
              <a:rPr lang="en-US" dirty="0" err="1" smtClean="0"/>
              <a:t>ichael.levine-clark@du.edu</a:t>
            </a:r>
            <a:endParaRPr lang="en-US" dirty="0" smtClean="0"/>
          </a:p>
          <a:p>
            <a:r>
              <a:rPr lang="en-US" dirty="0" smtClean="0"/>
              <a:t>303.871</a:t>
            </a:r>
            <a:r>
              <a:rPr lang="en-US" dirty="0" smtClean="0"/>
              <a:t>.</a:t>
            </a:r>
            <a:r>
              <a:rPr lang="en-US" dirty="0" smtClean="0"/>
              <a:t>3413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Don’t librarians know best?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University of Denver Data – All Books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2000-2009</a:t>
            </a:r>
          </a:p>
          <a:p>
            <a:pPr lvl="1" eaLnBrk="1" hangingPunct="1"/>
            <a:r>
              <a:rPr lang="en-US" dirty="0" smtClean="0"/>
              <a:t>252,718 titles (25,272 a year)</a:t>
            </a:r>
          </a:p>
          <a:p>
            <a:pPr lvl="1" eaLnBrk="1" hangingPunct="1"/>
            <a:r>
              <a:rPr lang="en-US" dirty="0" smtClean="0"/>
              <a:t>46.9% unused (118,387)</a:t>
            </a:r>
          </a:p>
          <a:p>
            <a:r>
              <a:rPr lang="en-US" dirty="0" smtClean="0"/>
              <a:t>2000-2004</a:t>
            </a:r>
          </a:p>
          <a:p>
            <a:pPr lvl="1"/>
            <a:r>
              <a:rPr lang="en-US" dirty="0" smtClean="0"/>
              <a:t>126,953 titles</a:t>
            </a:r>
          </a:p>
          <a:p>
            <a:pPr lvl="1"/>
            <a:r>
              <a:rPr lang="en-US" dirty="0" smtClean="0"/>
              <a:t>39.6% unused (50,226)</a:t>
            </a:r>
          </a:p>
          <a:p>
            <a:pPr eaLnBrk="1" hangingPunct="1"/>
            <a:r>
              <a:rPr lang="en-US" dirty="0" smtClean="0"/>
              <a:t>FY 2010</a:t>
            </a:r>
          </a:p>
          <a:p>
            <a:pPr lvl="1" eaLnBrk="1" hangingPunct="1"/>
            <a:r>
              <a:rPr lang="en-US" dirty="0" smtClean="0"/>
              <a:t>Approx $1 million spent on monographs</a:t>
            </a:r>
          </a:p>
          <a:p>
            <a:pPr lvl="1" eaLnBrk="1" hangingPunct="1"/>
            <a:endParaRPr lang="en-US" dirty="0" smtClean="0"/>
          </a:p>
          <a:p>
            <a:pPr lvl="2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University of Denver Data – University Press Books*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2000-2009</a:t>
            </a:r>
          </a:p>
          <a:p>
            <a:pPr lvl="1"/>
            <a:r>
              <a:rPr lang="en-US" dirty="0" smtClean="0"/>
              <a:t>40,058 titles (8,012 a year)</a:t>
            </a:r>
          </a:p>
          <a:p>
            <a:pPr lvl="1"/>
            <a:r>
              <a:rPr lang="en-US" dirty="0" smtClean="0"/>
              <a:t>39.7% unused (15,883)</a:t>
            </a:r>
          </a:p>
          <a:p>
            <a:r>
              <a:rPr lang="en-US" dirty="0" smtClean="0"/>
              <a:t>2000-2004</a:t>
            </a:r>
          </a:p>
          <a:p>
            <a:pPr lvl="1"/>
            <a:r>
              <a:rPr lang="en-US" dirty="0" smtClean="0"/>
              <a:t>20,277 titles</a:t>
            </a:r>
          </a:p>
          <a:p>
            <a:pPr lvl="1"/>
            <a:r>
              <a:rPr lang="en-US" dirty="0" smtClean="0"/>
              <a:t>31.0% unused (6,278)</a:t>
            </a:r>
          </a:p>
          <a:p>
            <a:pPr lvl="1"/>
            <a:endParaRPr lang="en-US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*“University Press” in publisher field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University of Denver Use Data </a:t>
            </a:r>
            <a:br>
              <a:rPr lang="en-US" dirty="0" smtClean="0"/>
            </a:br>
            <a:r>
              <a:rPr lang="en-US" dirty="0" smtClean="0"/>
              <a:t>(Titles Cataloged 2000-2004)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dirty="0" smtClean="0"/>
              <a:t>	All	</a:t>
            </a:r>
            <a:r>
              <a:rPr lang="en-US" dirty="0" smtClean="0"/>
              <a:t>					</a:t>
            </a:r>
            <a:r>
              <a:rPr lang="en-US" dirty="0" smtClean="0"/>
              <a:t>			U.P.</a:t>
            </a:r>
          </a:p>
          <a:p>
            <a:pPr>
              <a:buNone/>
            </a:pPr>
            <a:r>
              <a:rPr lang="en-US" dirty="0" smtClean="0"/>
              <a:t>4+ 		23,854 (18.8%)			</a:t>
            </a:r>
            <a:r>
              <a:rPr lang="en-US" dirty="0" smtClean="0"/>
              <a:t>	4,029 (19.9%)</a:t>
            </a:r>
          </a:p>
          <a:p>
            <a:pPr>
              <a:buNone/>
            </a:pPr>
            <a:r>
              <a:rPr lang="en-US" dirty="0" smtClean="0"/>
              <a:t>3				10,461 (8.2%)				</a:t>
            </a:r>
            <a:r>
              <a:rPr lang="en-US" dirty="0" smtClean="0"/>
              <a:t>	1,954 (9.6%)</a:t>
            </a:r>
          </a:p>
          <a:p>
            <a:pPr>
              <a:buNone/>
            </a:pPr>
            <a:r>
              <a:rPr lang="en-US" dirty="0" smtClean="0"/>
              <a:t>2				16,257 (12.8%)			</a:t>
            </a:r>
            <a:r>
              <a:rPr lang="en-US" dirty="0" smtClean="0"/>
              <a:t>	3,134 (15.5%)</a:t>
            </a:r>
          </a:p>
          <a:p>
            <a:pPr>
              <a:buNone/>
            </a:pPr>
            <a:r>
              <a:rPr lang="en-US" dirty="0" smtClean="0"/>
              <a:t>1				26,155 (20.6%)			</a:t>
            </a:r>
            <a:r>
              <a:rPr lang="en-US" dirty="0" smtClean="0"/>
              <a:t>	4,882 (24.1%)</a:t>
            </a:r>
          </a:p>
          <a:p>
            <a:pPr>
              <a:buNone/>
            </a:pPr>
            <a:r>
              <a:rPr lang="en-US" dirty="0" smtClean="0"/>
              <a:t>0				50,266 (39.6%)			</a:t>
            </a:r>
            <a:r>
              <a:rPr lang="en-US" dirty="0" smtClean="0"/>
              <a:t>	6,278 (31.0%)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University of Denver Use Data (U.P. Titles Cataloged in 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Ever Used				Used 2005 or Later</a:t>
            </a:r>
          </a:p>
          <a:p>
            <a:pPr>
              <a:buNone/>
            </a:pPr>
            <a:r>
              <a:rPr lang="en-US" dirty="0" smtClean="0"/>
              <a:t>4+			932 (22.1%)			882 (20.1%)</a:t>
            </a:r>
          </a:p>
          <a:p>
            <a:pPr>
              <a:buNone/>
            </a:pPr>
            <a:r>
              <a:rPr lang="en-US" dirty="0" smtClean="0"/>
              <a:t>3				424 (10.0%)			349 (8.3%)</a:t>
            </a:r>
          </a:p>
          <a:p>
            <a:pPr>
              <a:buNone/>
            </a:pPr>
            <a:r>
              <a:rPr lang="en-US" dirty="0" smtClean="0"/>
              <a:t>2				682 (16.1%)			439 (10.4%)</a:t>
            </a:r>
          </a:p>
          <a:p>
            <a:pPr>
              <a:buNone/>
            </a:pPr>
            <a:r>
              <a:rPr lang="en-US" dirty="0" smtClean="0"/>
              <a:t>1				968 (22.9%)			475 (11.2%)</a:t>
            </a:r>
          </a:p>
          <a:p>
            <a:pPr>
              <a:buNone/>
            </a:pPr>
            <a:r>
              <a:rPr lang="en-US" dirty="0" smtClean="0"/>
              <a:t>0				1,217 (28.8%)			2,078 (49.2%)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Universe of Titles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170,663 books published in the U.S. in 2008*</a:t>
            </a:r>
          </a:p>
          <a:p>
            <a:pPr eaLnBrk="1" hangingPunct="1"/>
            <a:r>
              <a:rPr lang="en-US" dirty="0" smtClean="0"/>
              <a:t>53,869 books treated on approval by Blackwell in FY 2008 (North America)</a:t>
            </a:r>
          </a:p>
          <a:p>
            <a:r>
              <a:rPr lang="en-US" dirty="0" smtClean="0"/>
              <a:t>23,097 forms generated in FY 2008</a:t>
            </a:r>
          </a:p>
          <a:p>
            <a:pPr lvl="1"/>
            <a:r>
              <a:rPr lang="en-US" dirty="0" smtClean="0"/>
              <a:t>4,687 titles ordered from forms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*</a:t>
            </a:r>
            <a:r>
              <a:rPr lang="en-US" i="1" dirty="0" smtClean="0"/>
              <a:t>Library and Book Trade Almanac</a:t>
            </a:r>
            <a:r>
              <a:rPr lang="en-US" dirty="0" smtClean="0"/>
              <a:t> 2009, </a:t>
            </a:r>
            <a:r>
              <a:rPr lang="en-US" dirty="0" err="1" smtClean="0"/>
              <a:t>p</a:t>
            </a:r>
            <a:r>
              <a:rPr lang="en-US" dirty="0" smtClean="0"/>
              <a:t>. 506 (preliminary data).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Different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</a:t>
            </a:r>
            <a:r>
              <a:rPr lang="en-US" dirty="0" smtClean="0"/>
              <a:t>-digital books shouldn’t go out of print</a:t>
            </a:r>
          </a:p>
          <a:p>
            <a:r>
              <a:rPr lang="en-US" dirty="0" smtClean="0"/>
              <a:t>OP material easy to find</a:t>
            </a:r>
            <a:endParaRPr lang="en-US" dirty="0" smtClean="0"/>
          </a:p>
          <a:p>
            <a:r>
              <a:rPr lang="en-US" dirty="0" smtClean="0"/>
              <a:t>Users expect remote access</a:t>
            </a:r>
          </a:p>
          <a:p>
            <a:r>
              <a:rPr lang="en-US" dirty="0" smtClean="0"/>
              <a:t>We’re </a:t>
            </a:r>
            <a:r>
              <a:rPr lang="en-US" dirty="0" smtClean="0"/>
              <a:t>more accountable to our administrations</a:t>
            </a:r>
          </a:p>
          <a:p>
            <a:pPr lvl="1"/>
            <a:r>
              <a:rPr lang="en-US" dirty="0" smtClean="0"/>
              <a:t>Budget</a:t>
            </a:r>
          </a:p>
          <a:p>
            <a:pPr lvl="1"/>
            <a:r>
              <a:rPr lang="en-US" dirty="0" smtClean="0"/>
              <a:t>Shelf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24103</TotalTime>
  <Words>942</Words>
  <Application>Microsoft Macintosh PowerPoint</Application>
  <PresentationFormat>On-screen Show (4:3)</PresentationFormat>
  <Paragraphs>183</Paragraphs>
  <Slides>28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Default Design</vt:lpstr>
      <vt:lpstr>Buy Only What You Need: Demand-Driven Acquisition as a Strategy for Academic Libraries</vt:lpstr>
      <vt:lpstr>Why Demand-Driven Acquisition?</vt:lpstr>
      <vt:lpstr>Don’t librarians know best?</vt:lpstr>
      <vt:lpstr>University of Denver Data – All Books</vt:lpstr>
      <vt:lpstr>University of Denver Data – University Press Books*</vt:lpstr>
      <vt:lpstr>University of Denver Use Data  (Titles Cataloged 2000-2004)</vt:lpstr>
      <vt:lpstr>University of Denver Use Data (U.P. Titles Cataloged in 2000)</vt:lpstr>
      <vt:lpstr>The Universe of Titles</vt:lpstr>
      <vt:lpstr>Everything is Different</vt:lpstr>
      <vt:lpstr>How We’re Implementing Demand-Driven Acquisition</vt:lpstr>
      <vt:lpstr>Developing a DDA Plan for DU</vt:lpstr>
      <vt:lpstr>The EBL Model</vt:lpstr>
      <vt:lpstr>The University of Denver Plan</vt:lpstr>
      <vt:lpstr>The User Experience</vt:lpstr>
      <vt:lpstr>Workflow</vt:lpstr>
      <vt:lpstr>Assessment</vt:lpstr>
      <vt:lpstr>Dealing with Uncertainty</vt:lpstr>
      <vt:lpstr>Building Permanent Access</vt:lpstr>
      <vt:lpstr>Implications</vt:lpstr>
      <vt:lpstr>Impact on Researchers</vt:lpstr>
      <vt:lpstr>Impact on Libraries</vt:lpstr>
      <vt:lpstr>Impact on Librarians</vt:lpstr>
      <vt:lpstr>Implications for Scholarly Publishing</vt:lpstr>
      <vt:lpstr>Implications for Authors</vt:lpstr>
      <vt:lpstr>Looking to the Future</vt:lpstr>
      <vt:lpstr>Short Term</vt:lpstr>
      <vt:lpstr>The Ideal Model</vt:lpstr>
      <vt:lpstr>Thank You</vt:lpstr>
    </vt:vector>
  </TitlesOfParts>
  <Company>University of Denver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Monographic Acquisition: Developing a Demand-Driven Purchase Model for Academic Books </dc:title>
  <dc:creator>Michael Levine-Clark</dc:creator>
  <cp:lastModifiedBy>Michael Levine-Clark</cp:lastModifiedBy>
  <cp:revision>60</cp:revision>
  <dcterms:created xsi:type="dcterms:W3CDTF">2010-07-27T15:42:32Z</dcterms:created>
  <dcterms:modified xsi:type="dcterms:W3CDTF">2010-08-03T12:25:34Z</dcterms:modified>
</cp:coreProperties>
</file>