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7" r:id="rId1"/>
  </p:sldMasterIdLst>
  <p:notesMasterIdLst>
    <p:notesMasterId r:id="rId38"/>
  </p:notesMasterIdLst>
  <p:handoutMasterIdLst>
    <p:handoutMasterId r:id="rId39"/>
  </p:handoutMasterIdLst>
  <p:sldIdLst>
    <p:sldId id="256" r:id="rId2"/>
    <p:sldId id="262" r:id="rId3"/>
    <p:sldId id="419" r:id="rId4"/>
    <p:sldId id="421" r:id="rId5"/>
    <p:sldId id="440" r:id="rId6"/>
    <p:sldId id="441" r:id="rId7"/>
    <p:sldId id="442" r:id="rId8"/>
    <p:sldId id="257" r:id="rId9"/>
    <p:sldId id="308" r:id="rId10"/>
    <p:sldId id="277" r:id="rId11"/>
    <p:sldId id="424" r:id="rId12"/>
    <p:sldId id="280" r:id="rId13"/>
    <p:sldId id="311" r:id="rId14"/>
    <p:sldId id="329" r:id="rId15"/>
    <p:sldId id="425" r:id="rId16"/>
    <p:sldId id="295" r:id="rId17"/>
    <p:sldId id="459" r:id="rId18"/>
    <p:sldId id="446" r:id="rId19"/>
    <p:sldId id="447" r:id="rId20"/>
    <p:sldId id="448" r:id="rId21"/>
    <p:sldId id="460" r:id="rId22"/>
    <p:sldId id="477" r:id="rId23"/>
    <p:sldId id="478" r:id="rId24"/>
    <p:sldId id="479" r:id="rId25"/>
    <p:sldId id="480" r:id="rId26"/>
    <p:sldId id="437" r:id="rId27"/>
    <p:sldId id="470" r:id="rId28"/>
    <p:sldId id="475" r:id="rId29"/>
    <p:sldId id="469" r:id="rId30"/>
    <p:sldId id="472" r:id="rId31"/>
    <p:sldId id="473" r:id="rId32"/>
    <p:sldId id="474" r:id="rId33"/>
    <p:sldId id="476" r:id="rId34"/>
    <p:sldId id="439" r:id="rId35"/>
    <p:sldId id="464" r:id="rId36"/>
    <p:sldId id="458" r:id="rId37"/>
  </p:sldIdLst>
  <p:sldSz cx="9144000" cy="6858000" type="screen4x3"/>
  <p:notesSz cx="6858000" cy="93122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3300"/>
    <a:srgbClr val="504977"/>
    <a:srgbClr val="33CCCC"/>
    <a:srgbClr val="009900"/>
    <a:srgbClr val="33CC3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17" autoAdjust="0"/>
    <p:restoredTop sz="71930" autoAdjust="0"/>
  </p:normalViewPr>
  <p:slideViewPr>
    <p:cSldViewPr>
      <p:cViewPr>
        <p:scale>
          <a:sx n="70" d="100"/>
          <a:sy n="70" d="100"/>
        </p:scale>
        <p:origin x="-2136" y="-306"/>
      </p:cViewPr>
      <p:guideLst>
        <p:guide orient="horz" pos="2160"/>
        <p:guide pos="2880"/>
      </p:guideLst>
    </p:cSldViewPr>
  </p:slideViewPr>
  <p:notesTextViewPr>
    <p:cViewPr>
      <p:scale>
        <a:sx n="100" d="100"/>
        <a:sy n="100" d="100"/>
      </p:scale>
      <p:origin x="0" y="0"/>
    </p:cViewPr>
  </p:notesTextViewPr>
  <p:notesViewPr>
    <p:cSldViewPr>
      <p:cViewPr varScale="1">
        <p:scale>
          <a:sx n="59" d="100"/>
          <a:sy n="59" d="100"/>
        </p:scale>
        <p:origin x="-2484" y="-84"/>
      </p:cViewPr>
      <p:guideLst>
        <p:guide orient="horz" pos="2933"/>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B3E9DE-50A4-4186-B369-017E6DDC716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7FA2D91A-097B-4DA2-964C-AB8E88B88633}">
      <dgm:prSet phldrT="[Text]" custT="1"/>
      <dgm:spPr/>
      <dgm:t>
        <a:bodyPr/>
        <a:lstStyle/>
        <a:p>
          <a:r>
            <a:rPr lang="en-US" sz="1600" b="1" dirty="0" smtClean="0"/>
            <a:t>GIST Request</a:t>
          </a:r>
          <a:endParaRPr lang="en-US" sz="1600" b="1" dirty="0"/>
        </a:p>
      </dgm:t>
    </dgm:pt>
    <dgm:pt modelId="{E505973B-35C3-4048-8FAB-CB7D56014184}" type="parTrans" cxnId="{78199109-F94A-4FED-A429-2CAEB339425B}">
      <dgm:prSet/>
      <dgm:spPr/>
      <dgm:t>
        <a:bodyPr/>
        <a:lstStyle/>
        <a:p>
          <a:endParaRPr lang="en-US"/>
        </a:p>
      </dgm:t>
    </dgm:pt>
    <dgm:pt modelId="{4F8B7275-A507-4D9C-86CD-81C01685214F}" type="sibTrans" cxnId="{78199109-F94A-4FED-A429-2CAEB339425B}">
      <dgm:prSet/>
      <dgm:spPr/>
      <dgm:t>
        <a:bodyPr/>
        <a:lstStyle/>
        <a:p>
          <a:endParaRPr lang="en-US"/>
        </a:p>
      </dgm:t>
    </dgm:pt>
    <dgm:pt modelId="{5621F9B2-F20A-4684-89AD-FF704EC8AA93}">
      <dgm:prSet phldrT="[Text]" custT="1"/>
      <dgm:spPr/>
      <dgm:t>
        <a:bodyPr/>
        <a:lstStyle/>
        <a:p>
          <a:r>
            <a:rPr lang="en-US" sz="1600" b="1" dirty="0" smtClean="0"/>
            <a:t>Interlibrary Loan / IDS</a:t>
          </a:r>
        </a:p>
      </dgm:t>
    </dgm:pt>
    <dgm:pt modelId="{FD56D21F-F9C3-4D87-BB3B-E8460C2AC3BC}" type="parTrans" cxnId="{B09E7B8E-24CE-4F11-8151-0B47EB7A0E8F}">
      <dgm:prSet/>
      <dgm:spPr/>
      <dgm:t>
        <a:bodyPr/>
        <a:lstStyle/>
        <a:p>
          <a:endParaRPr lang="en-US" sz="1600"/>
        </a:p>
      </dgm:t>
    </dgm:pt>
    <dgm:pt modelId="{FEAF1F29-C76E-497F-8358-35D921A495A6}" type="sibTrans" cxnId="{B09E7B8E-24CE-4F11-8151-0B47EB7A0E8F}">
      <dgm:prSet/>
      <dgm:spPr/>
      <dgm:t>
        <a:bodyPr/>
        <a:lstStyle/>
        <a:p>
          <a:endParaRPr lang="en-US"/>
        </a:p>
      </dgm:t>
    </dgm:pt>
    <dgm:pt modelId="{FCD0CFE9-AB88-4AED-A766-6C0B2230953A}">
      <dgm:prSet phldrT="[Text]" custT="1"/>
      <dgm:spPr/>
      <dgm:t>
        <a:bodyPr/>
        <a:lstStyle/>
        <a:p>
          <a:r>
            <a:rPr lang="en-US" sz="1600" dirty="0" smtClean="0"/>
            <a:t>Cancel or Unfilled</a:t>
          </a:r>
          <a:endParaRPr lang="en-US" sz="1600" dirty="0"/>
        </a:p>
      </dgm:t>
    </dgm:pt>
    <dgm:pt modelId="{B358A8D7-853F-44AB-8FF3-8C50ED688CD9}" type="parTrans" cxnId="{9534AF50-8B93-4288-8AB8-E904EB7EFD56}">
      <dgm:prSet/>
      <dgm:spPr/>
      <dgm:t>
        <a:bodyPr/>
        <a:lstStyle/>
        <a:p>
          <a:endParaRPr lang="en-US" sz="1600"/>
        </a:p>
      </dgm:t>
    </dgm:pt>
    <dgm:pt modelId="{34F5484F-D89D-4F1D-B71E-ED0955896AC3}" type="sibTrans" cxnId="{9534AF50-8B93-4288-8AB8-E904EB7EFD56}">
      <dgm:prSet/>
      <dgm:spPr/>
      <dgm:t>
        <a:bodyPr/>
        <a:lstStyle/>
        <a:p>
          <a:endParaRPr lang="en-US"/>
        </a:p>
      </dgm:t>
    </dgm:pt>
    <dgm:pt modelId="{F4B9D831-7AA2-4E3F-AC6F-415DCEBDE9F6}">
      <dgm:prSet phldrT="[Text]" custT="1"/>
      <dgm:spPr/>
      <dgm:t>
        <a:bodyPr/>
        <a:lstStyle/>
        <a:p>
          <a:r>
            <a:rPr lang="en-US" sz="1600" dirty="0" smtClean="0"/>
            <a:t>Filled</a:t>
          </a:r>
        </a:p>
        <a:p>
          <a:r>
            <a:rPr lang="en-US" sz="1600" b="1" dirty="0" smtClean="0"/>
            <a:t>Borrow</a:t>
          </a:r>
        </a:p>
      </dgm:t>
    </dgm:pt>
    <dgm:pt modelId="{DC750404-6449-4A2B-928D-7E8C3C967747}" type="parTrans" cxnId="{5F733BED-86F9-461D-80F8-8F24BAE22A45}">
      <dgm:prSet/>
      <dgm:spPr/>
      <dgm:t>
        <a:bodyPr/>
        <a:lstStyle/>
        <a:p>
          <a:endParaRPr lang="en-US" sz="1600"/>
        </a:p>
      </dgm:t>
    </dgm:pt>
    <dgm:pt modelId="{C886B28A-1DA2-40C3-B0EF-298A396CE318}" type="sibTrans" cxnId="{5F733BED-86F9-461D-80F8-8F24BAE22A45}">
      <dgm:prSet/>
      <dgm:spPr/>
      <dgm:t>
        <a:bodyPr/>
        <a:lstStyle/>
        <a:p>
          <a:endParaRPr lang="en-US"/>
        </a:p>
      </dgm:t>
    </dgm:pt>
    <dgm:pt modelId="{2FCB518C-D2A7-4810-9020-080D78324CF3}">
      <dgm:prSet phldrT="[Text]" custT="1"/>
      <dgm:spPr>
        <a:ln>
          <a:solidFill>
            <a:srgbClr val="FF0000"/>
          </a:solidFill>
        </a:ln>
      </dgm:spPr>
      <dgm:t>
        <a:bodyPr/>
        <a:lstStyle/>
        <a:p>
          <a:r>
            <a:rPr lang="en-US" sz="1600" b="1" dirty="0" smtClean="0"/>
            <a:t>Acquisitions</a:t>
          </a:r>
        </a:p>
      </dgm:t>
    </dgm:pt>
    <dgm:pt modelId="{39EE3D3F-68DF-4370-9391-A3255C401376}" type="parTrans" cxnId="{99D7CED6-022A-458C-9EB9-22516B665F26}">
      <dgm:prSet/>
      <dgm:spPr/>
      <dgm:t>
        <a:bodyPr/>
        <a:lstStyle/>
        <a:p>
          <a:endParaRPr lang="en-US" sz="1600"/>
        </a:p>
      </dgm:t>
    </dgm:pt>
    <dgm:pt modelId="{A749D909-B106-454D-993D-E109608D93BA}" type="sibTrans" cxnId="{99D7CED6-022A-458C-9EB9-22516B665F26}">
      <dgm:prSet/>
      <dgm:spPr/>
      <dgm:t>
        <a:bodyPr/>
        <a:lstStyle/>
        <a:p>
          <a:endParaRPr lang="en-US"/>
        </a:p>
      </dgm:t>
    </dgm:pt>
    <dgm:pt modelId="{0AD6CF64-84F2-41E0-A42B-BFF097D1DB4A}">
      <dgm:prSet phldrT="[Text]" custT="1">
        <dgm:style>
          <a:lnRef idx="2">
            <a:schemeClr val="accent3"/>
          </a:lnRef>
          <a:fillRef idx="1">
            <a:schemeClr val="lt1"/>
          </a:fillRef>
          <a:effectRef idx="0">
            <a:schemeClr val="accent3"/>
          </a:effectRef>
          <a:fontRef idx="minor">
            <a:schemeClr val="dk1"/>
          </a:fontRef>
        </dgm:style>
      </dgm:prSet>
      <dgm:spPr>
        <a:ln>
          <a:solidFill>
            <a:srgbClr val="FF0000"/>
          </a:solidFill>
        </a:ln>
      </dgm:spPr>
      <dgm:t>
        <a:bodyPr/>
        <a:lstStyle/>
        <a:p>
          <a:r>
            <a:rPr lang="en-US" sz="1600" dirty="0" smtClean="0"/>
            <a:t>Filled</a:t>
          </a:r>
        </a:p>
        <a:p>
          <a:r>
            <a:rPr lang="en-US" sz="1600" b="1" dirty="0" smtClean="0"/>
            <a:t>Buy</a:t>
          </a:r>
          <a:endParaRPr lang="en-US" sz="1600" b="1" dirty="0"/>
        </a:p>
      </dgm:t>
    </dgm:pt>
    <dgm:pt modelId="{EDC9D4D2-3BFA-4D20-A7EE-50BFAC792C5D}" type="parTrans" cxnId="{C70DC941-C576-44AF-A7D1-536C7D83D883}">
      <dgm:prSet/>
      <dgm:spPr>
        <a:ln>
          <a:solidFill>
            <a:srgbClr val="FF0000"/>
          </a:solidFill>
        </a:ln>
      </dgm:spPr>
      <dgm:t>
        <a:bodyPr/>
        <a:lstStyle/>
        <a:p>
          <a:endParaRPr lang="en-US" sz="1600"/>
        </a:p>
      </dgm:t>
    </dgm:pt>
    <dgm:pt modelId="{46F685AF-137B-4F6B-BAED-6787343118B3}" type="sibTrans" cxnId="{C70DC941-C576-44AF-A7D1-536C7D83D883}">
      <dgm:prSet/>
      <dgm:spPr/>
      <dgm:t>
        <a:bodyPr/>
        <a:lstStyle/>
        <a:p>
          <a:endParaRPr lang="en-US"/>
        </a:p>
      </dgm:t>
    </dgm:pt>
    <dgm:pt modelId="{B4D0E575-0108-49AC-9C93-F3665D0D7C03}">
      <dgm:prSet custT="1"/>
      <dgm:spPr>
        <a:ln>
          <a:solidFill>
            <a:srgbClr val="FF0000"/>
          </a:solidFill>
        </a:ln>
      </dgm:spPr>
      <dgm:t>
        <a:bodyPr/>
        <a:lstStyle/>
        <a:p>
          <a:r>
            <a:rPr lang="en-US" sz="1600" dirty="0" smtClean="0"/>
            <a:t>Cancel or Borrow</a:t>
          </a:r>
          <a:endParaRPr lang="en-US" sz="1600" dirty="0"/>
        </a:p>
      </dgm:t>
    </dgm:pt>
    <dgm:pt modelId="{BCB44ACE-956E-48C6-9EB7-0105EEC1D2B7}" type="parTrans" cxnId="{9AD7FF1C-A38C-4D93-B864-59CDD5361499}">
      <dgm:prSet/>
      <dgm:spPr>
        <a:ln>
          <a:solidFill>
            <a:srgbClr val="FF0000"/>
          </a:solidFill>
        </a:ln>
      </dgm:spPr>
      <dgm:t>
        <a:bodyPr/>
        <a:lstStyle/>
        <a:p>
          <a:endParaRPr lang="en-US" sz="1600"/>
        </a:p>
      </dgm:t>
    </dgm:pt>
    <dgm:pt modelId="{E56F548B-5B11-4A4A-8044-0907B4313A46}" type="sibTrans" cxnId="{9AD7FF1C-A38C-4D93-B864-59CDD5361499}">
      <dgm:prSet/>
      <dgm:spPr/>
      <dgm:t>
        <a:bodyPr/>
        <a:lstStyle/>
        <a:p>
          <a:endParaRPr lang="en-US"/>
        </a:p>
      </dgm:t>
    </dgm:pt>
    <dgm:pt modelId="{0880257A-38E5-416B-A879-EFFB01ED6C1D}" type="pres">
      <dgm:prSet presAssocID="{7FB3E9DE-50A4-4186-B369-017E6DDC716F}" presName="hierChild1" presStyleCnt="0">
        <dgm:presLayoutVars>
          <dgm:chPref val="1"/>
          <dgm:dir/>
          <dgm:animOne val="branch"/>
          <dgm:animLvl val="lvl"/>
          <dgm:resizeHandles/>
        </dgm:presLayoutVars>
      </dgm:prSet>
      <dgm:spPr/>
      <dgm:t>
        <a:bodyPr/>
        <a:lstStyle/>
        <a:p>
          <a:endParaRPr lang="en-US"/>
        </a:p>
      </dgm:t>
    </dgm:pt>
    <dgm:pt modelId="{458526E1-3A24-4F91-A317-BB6BA85C2C97}" type="pres">
      <dgm:prSet presAssocID="{7FA2D91A-097B-4DA2-964C-AB8E88B88633}" presName="hierRoot1" presStyleCnt="0"/>
      <dgm:spPr/>
      <dgm:t>
        <a:bodyPr/>
        <a:lstStyle/>
        <a:p>
          <a:endParaRPr lang="en-US"/>
        </a:p>
      </dgm:t>
    </dgm:pt>
    <dgm:pt modelId="{D973A2E3-1D27-4DC4-A47A-389FE99CD902}" type="pres">
      <dgm:prSet presAssocID="{7FA2D91A-097B-4DA2-964C-AB8E88B88633}" presName="composite" presStyleCnt="0"/>
      <dgm:spPr/>
      <dgm:t>
        <a:bodyPr/>
        <a:lstStyle/>
        <a:p>
          <a:endParaRPr lang="en-US"/>
        </a:p>
      </dgm:t>
    </dgm:pt>
    <dgm:pt modelId="{7220B3B1-F9F5-4B20-8545-952A74DA7491}" type="pres">
      <dgm:prSet presAssocID="{7FA2D91A-097B-4DA2-964C-AB8E88B88633}" presName="background" presStyleLbl="node0" presStyleIdx="0" presStyleCnt="1"/>
      <dgm:spPr>
        <a:noFill/>
      </dgm:spPr>
      <dgm:t>
        <a:bodyPr/>
        <a:lstStyle/>
        <a:p>
          <a:endParaRPr lang="en-US"/>
        </a:p>
      </dgm:t>
    </dgm:pt>
    <dgm:pt modelId="{1594B0CC-578B-4A84-BDBE-197A8722F25A}" type="pres">
      <dgm:prSet presAssocID="{7FA2D91A-097B-4DA2-964C-AB8E88B88633}" presName="text" presStyleLbl="fgAcc0" presStyleIdx="0" presStyleCnt="1" custScaleY="46589" custLinFactNeighborX="-10423" custLinFactNeighborY="-11597">
        <dgm:presLayoutVars>
          <dgm:chPref val="3"/>
        </dgm:presLayoutVars>
      </dgm:prSet>
      <dgm:spPr/>
      <dgm:t>
        <a:bodyPr/>
        <a:lstStyle/>
        <a:p>
          <a:endParaRPr lang="en-US"/>
        </a:p>
      </dgm:t>
    </dgm:pt>
    <dgm:pt modelId="{60151952-EFF1-4944-A1A7-B25909984F89}" type="pres">
      <dgm:prSet presAssocID="{7FA2D91A-097B-4DA2-964C-AB8E88B88633}" presName="hierChild2" presStyleCnt="0"/>
      <dgm:spPr/>
      <dgm:t>
        <a:bodyPr/>
        <a:lstStyle/>
        <a:p>
          <a:endParaRPr lang="en-US"/>
        </a:p>
      </dgm:t>
    </dgm:pt>
    <dgm:pt modelId="{4E0A3183-B02F-484C-A981-B6DF1B5A658C}" type="pres">
      <dgm:prSet presAssocID="{FD56D21F-F9C3-4D87-BB3B-E8460C2AC3BC}" presName="Name10" presStyleLbl="parChTrans1D2" presStyleIdx="0" presStyleCnt="2"/>
      <dgm:spPr/>
      <dgm:t>
        <a:bodyPr/>
        <a:lstStyle/>
        <a:p>
          <a:endParaRPr lang="en-US"/>
        </a:p>
      </dgm:t>
    </dgm:pt>
    <dgm:pt modelId="{C09BBB1F-D5C7-4B5A-90D7-216E3AC1056C}" type="pres">
      <dgm:prSet presAssocID="{5621F9B2-F20A-4684-89AD-FF704EC8AA93}" presName="hierRoot2" presStyleCnt="0"/>
      <dgm:spPr/>
      <dgm:t>
        <a:bodyPr/>
        <a:lstStyle/>
        <a:p>
          <a:endParaRPr lang="en-US"/>
        </a:p>
      </dgm:t>
    </dgm:pt>
    <dgm:pt modelId="{609DF40A-0AB3-41B6-B057-EDB7675DF339}" type="pres">
      <dgm:prSet presAssocID="{5621F9B2-F20A-4684-89AD-FF704EC8AA93}" presName="composite2" presStyleCnt="0"/>
      <dgm:spPr/>
      <dgm:t>
        <a:bodyPr/>
        <a:lstStyle/>
        <a:p>
          <a:endParaRPr lang="en-US"/>
        </a:p>
      </dgm:t>
    </dgm:pt>
    <dgm:pt modelId="{0259D3C4-BFC7-4F40-9E30-7B95E2E79104}" type="pres">
      <dgm:prSet presAssocID="{5621F9B2-F20A-4684-89AD-FF704EC8AA93}" presName="background2" presStyleLbl="node2" presStyleIdx="0" presStyleCnt="2"/>
      <dgm:spPr>
        <a:noFill/>
      </dgm:spPr>
      <dgm:t>
        <a:bodyPr/>
        <a:lstStyle/>
        <a:p>
          <a:endParaRPr lang="en-US"/>
        </a:p>
      </dgm:t>
    </dgm:pt>
    <dgm:pt modelId="{CC8227B0-C0A9-463A-A610-53AB87282B12}" type="pres">
      <dgm:prSet presAssocID="{5621F9B2-F20A-4684-89AD-FF704EC8AA93}" presName="text2" presStyleLbl="fgAcc2" presStyleIdx="0" presStyleCnt="2" custScaleX="136101" custScaleY="57240">
        <dgm:presLayoutVars>
          <dgm:chPref val="3"/>
        </dgm:presLayoutVars>
      </dgm:prSet>
      <dgm:spPr/>
      <dgm:t>
        <a:bodyPr/>
        <a:lstStyle/>
        <a:p>
          <a:endParaRPr lang="en-US"/>
        </a:p>
      </dgm:t>
    </dgm:pt>
    <dgm:pt modelId="{2263BA85-DE91-4BF1-A7F0-2A64C8A658B8}" type="pres">
      <dgm:prSet presAssocID="{5621F9B2-F20A-4684-89AD-FF704EC8AA93}" presName="hierChild3" presStyleCnt="0"/>
      <dgm:spPr/>
      <dgm:t>
        <a:bodyPr/>
        <a:lstStyle/>
        <a:p>
          <a:endParaRPr lang="en-US"/>
        </a:p>
      </dgm:t>
    </dgm:pt>
    <dgm:pt modelId="{70DFD7CD-2FD9-40AF-9CC7-CCB5E2599FB5}" type="pres">
      <dgm:prSet presAssocID="{B358A8D7-853F-44AB-8FF3-8C50ED688CD9}" presName="Name17" presStyleLbl="parChTrans1D3" presStyleIdx="0" presStyleCnt="4"/>
      <dgm:spPr/>
      <dgm:t>
        <a:bodyPr/>
        <a:lstStyle/>
        <a:p>
          <a:endParaRPr lang="en-US"/>
        </a:p>
      </dgm:t>
    </dgm:pt>
    <dgm:pt modelId="{5B4F34C8-3571-450D-8844-B2CE9BD69173}" type="pres">
      <dgm:prSet presAssocID="{FCD0CFE9-AB88-4AED-A766-6C0B2230953A}" presName="hierRoot3" presStyleCnt="0"/>
      <dgm:spPr/>
      <dgm:t>
        <a:bodyPr/>
        <a:lstStyle/>
        <a:p>
          <a:endParaRPr lang="en-US"/>
        </a:p>
      </dgm:t>
    </dgm:pt>
    <dgm:pt modelId="{0E6412C6-500C-4DA1-86EA-ED172544BE3A}" type="pres">
      <dgm:prSet presAssocID="{FCD0CFE9-AB88-4AED-A766-6C0B2230953A}" presName="composite3" presStyleCnt="0"/>
      <dgm:spPr/>
      <dgm:t>
        <a:bodyPr/>
        <a:lstStyle/>
        <a:p>
          <a:endParaRPr lang="en-US"/>
        </a:p>
      </dgm:t>
    </dgm:pt>
    <dgm:pt modelId="{DFE793FA-5B69-41E2-96EA-81FA28E4A772}" type="pres">
      <dgm:prSet presAssocID="{FCD0CFE9-AB88-4AED-A766-6C0B2230953A}" presName="background3" presStyleLbl="node3" presStyleIdx="0" presStyleCnt="4"/>
      <dgm:spPr>
        <a:noFill/>
      </dgm:spPr>
      <dgm:t>
        <a:bodyPr/>
        <a:lstStyle/>
        <a:p>
          <a:endParaRPr lang="en-US"/>
        </a:p>
      </dgm:t>
    </dgm:pt>
    <dgm:pt modelId="{EBFBA845-9D40-4D51-A048-0B3BEEC8B61B}" type="pres">
      <dgm:prSet presAssocID="{FCD0CFE9-AB88-4AED-A766-6C0B2230953A}" presName="text3" presStyleLbl="fgAcc3" presStyleIdx="0" presStyleCnt="4">
        <dgm:presLayoutVars>
          <dgm:chPref val="3"/>
        </dgm:presLayoutVars>
      </dgm:prSet>
      <dgm:spPr/>
      <dgm:t>
        <a:bodyPr/>
        <a:lstStyle/>
        <a:p>
          <a:endParaRPr lang="en-US"/>
        </a:p>
      </dgm:t>
    </dgm:pt>
    <dgm:pt modelId="{DD268F98-80A2-4165-8DCF-D90179EB5F41}" type="pres">
      <dgm:prSet presAssocID="{FCD0CFE9-AB88-4AED-A766-6C0B2230953A}" presName="hierChild4" presStyleCnt="0"/>
      <dgm:spPr/>
      <dgm:t>
        <a:bodyPr/>
        <a:lstStyle/>
        <a:p>
          <a:endParaRPr lang="en-US"/>
        </a:p>
      </dgm:t>
    </dgm:pt>
    <dgm:pt modelId="{45DA7FEE-00BD-48ED-A9C0-3EA4CE7B71FE}" type="pres">
      <dgm:prSet presAssocID="{DC750404-6449-4A2B-928D-7E8C3C967747}" presName="Name17" presStyleLbl="parChTrans1D3" presStyleIdx="1" presStyleCnt="4"/>
      <dgm:spPr/>
      <dgm:t>
        <a:bodyPr/>
        <a:lstStyle/>
        <a:p>
          <a:endParaRPr lang="en-US"/>
        </a:p>
      </dgm:t>
    </dgm:pt>
    <dgm:pt modelId="{30A7DC6C-A332-47FB-8563-5FC2299BFC75}" type="pres">
      <dgm:prSet presAssocID="{F4B9D831-7AA2-4E3F-AC6F-415DCEBDE9F6}" presName="hierRoot3" presStyleCnt="0"/>
      <dgm:spPr/>
      <dgm:t>
        <a:bodyPr/>
        <a:lstStyle/>
        <a:p>
          <a:endParaRPr lang="en-US"/>
        </a:p>
      </dgm:t>
    </dgm:pt>
    <dgm:pt modelId="{55AA79C4-A3A4-4FA6-8B75-892C361D96D3}" type="pres">
      <dgm:prSet presAssocID="{F4B9D831-7AA2-4E3F-AC6F-415DCEBDE9F6}" presName="composite3" presStyleCnt="0"/>
      <dgm:spPr/>
      <dgm:t>
        <a:bodyPr/>
        <a:lstStyle/>
        <a:p>
          <a:endParaRPr lang="en-US"/>
        </a:p>
      </dgm:t>
    </dgm:pt>
    <dgm:pt modelId="{712CC6D6-5904-4FDC-9F92-2655922E6952}" type="pres">
      <dgm:prSet presAssocID="{F4B9D831-7AA2-4E3F-AC6F-415DCEBDE9F6}" presName="background3" presStyleLbl="node3" presStyleIdx="1" presStyleCnt="4"/>
      <dgm:spPr>
        <a:noFill/>
      </dgm:spPr>
      <dgm:t>
        <a:bodyPr/>
        <a:lstStyle/>
        <a:p>
          <a:endParaRPr lang="en-US"/>
        </a:p>
      </dgm:t>
    </dgm:pt>
    <dgm:pt modelId="{F45D4CF8-9103-4CDC-89C5-BFB9A7461F72}" type="pres">
      <dgm:prSet presAssocID="{F4B9D831-7AA2-4E3F-AC6F-415DCEBDE9F6}" presName="text3" presStyleLbl="fgAcc3" presStyleIdx="1" presStyleCnt="4">
        <dgm:presLayoutVars>
          <dgm:chPref val="3"/>
        </dgm:presLayoutVars>
      </dgm:prSet>
      <dgm:spPr/>
      <dgm:t>
        <a:bodyPr/>
        <a:lstStyle/>
        <a:p>
          <a:endParaRPr lang="en-US"/>
        </a:p>
      </dgm:t>
    </dgm:pt>
    <dgm:pt modelId="{AC6F194B-2B37-453E-9039-6FCA0703BC83}" type="pres">
      <dgm:prSet presAssocID="{F4B9D831-7AA2-4E3F-AC6F-415DCEBDE9F6}" presName="hierChild4" presStyleCnt="0"/>
      <dgm:spPr/>
      <dgm:t>
        <a:bodyPr/>
        <a:lstStyle/>
        <a:p>
          <a:endParaRPr lang="en-US"/>
        </a:p>
      </dgm:t>
    </dgm:pt>
    <dgm:pt modelId="{6D52980E-AF3D-4A1B-ADFA-2731E4CD6746}" type="pres">
      <dgm:prSet presAssocID="{39EE3D3F-68DF-4370-9391-A3255C401376}" presName="Name10" presStyleLbl="parChTrans1D2" presStyleIdx="1" presStyleCnt="2"/>
      <dgm:spPr/>
      <dgm:t>
        <a:bodyPr/>
        <a:lstStyle/>
        <a:p>
          <a:endParaRPr lang="en-US"/>
        </a:p>
      </dgm:t>
    </dgm:pt>
    <dgm:pt modelId="{58B75599-1CDC-480B-89B8-4A34551A2E53}" type="pres">
      <dgm:prSet presAssocID="{2FCB518C-D2A7-4810-9020-080D78324CF3}" presName="hierRoot2" presStyleCnt="0"/>
      <dgm:spPr/>
      <dgm:t>
        <a:bodyPr/>
        <a:lstStyle/>
        <a:p>
          <a:endParaRPr lang="en-US"/>
        </a:p>
      </dgm:t>
    </dgm:pt>
    <dgm:pt modelId="{A774B173-A0F4-4376-A0E1-FA3A6E868842}" type="pres">
      <dgm:prSet presAssocID="{2FCB518C-D2A7-4810-9020-080D78324CF3}" presName="composite2" presStyleCnt="0"/>
      <dgm:spPr/>
      <dgm:t>
        <a:bodyPr/>
        <a:lstStyle/>
        <a:p>
          <a:endParaRPr lang="en-US"/>
        </a:p>
      </dgm:t>
    </dgm:pt>
    <dgm:pt modelId="{3539F708-7DD8-4C57-B13E-851DE284F2AE}" type="pres">
      <dgm:prSet presAssocID="{2FCB518C-D2A7-4810-9020-080D78324CF3}" presName="background2" presStyleLbl="node2" presStyleIdx="1" presStyleCnt="2"/>
      <dgm:spPr>
        <a:noFill/>
      </dgm:spPr>
      <dgm:t>
        <a:bodyPr/>
        <a:lstStyle/>
        <a:p>
          <a:endParaRPr lang="en-US"/>
        </a:p>
      </dgm:t>
    </dgm:pt>
    <dgm:pt modelId="{C36D90B9-926A-416B-944A-FF71B511C22D}" type="pres">
      <dgm:prSet presAssocID="{2FCB518C-D2A7-4810-9020-080D78324CF3}" presName="text2" presStyleLbl="fgAcc2" presStyleIdx="1" presStyleCnt="2" custScaleX="165784" custScaleY="54679">
        <dgm:presLayoutVars>
          <dgm:chPref val="3"/>
        </dgm:presLayoutVars>
      </dgm:prSet>
      <dgm:spPr/>
      <dgm:t>
        <a:bodyPr/>
        <a:lstStyle/>
        <a:p>
          <a:endParaRPr lang="en-US"/>
        </a:p>
      </dgm:t>
    </dgm:pt>
    <dgm:pt modelId="{447B2567-AFE2-4CAF-B3AF-25E632B7C6F6}" type="pres">
      <dgm:prSet presAssocID="{2FCB518C-D2A7-4810-9020-080D78324CF3}" presName="hierChild3" presStyleCnt="0"/>
      <dgm:spPr/>
      <dgm:t>
        <a:bodyPr/>
        <a:lstStyle/>
        <a:p>
          <a:endParaRPr lang="en-US"/>
        </a:p>
      </dgm:t>
    </dgm:pt>
    <dgm:pt modelId="{D858D7AE-6705-4F80-B5AB-C22EEB2DD09C}" type="pres">
      <dgm:prSet presAssocID="{EDC9D4D2-3BFA-4D20-A7EE-50BFAC792C5D}" presName="Name17" presStyleLbl="parChTrans1D3" presStyleIdx="2" presStyleCnt="4"/>
      <dgm:spPr/>
      <dgm:t>
        <a:bodyPr/>
        <a:lstStyle/>
        <a:p>
          <a:endParaRPr lang="en-US"/>
        </a:p>
      </dgm:t>
    </dgm:pt>
    <dgm:pt modelId="{20129AEE-089F-4F22-9ECC-F02A2DC29AA5}" type="pres">
      <dgm:prSet presAssocID="{0AD6CF64-84F2-41E0-A42B-BFF097D1DB4A}" presName="hierRoot3" presStyleCnt="0"/>
      <dgm:spPr/>
      <dgm:t>
        <a:bodyPr/>
        <a:lstStyle/>
        <a:p>
          <a:endParaRPr lang="en-US"/>
        </a:p>
      </dgm:t>
    </dgm:pt>
    <dgm:pt modelId="{1B69BE30-FD84-4840-AF2E-7E1035B9DE65}" type="pres">
      <dgm:prSet presAssocID="{0AD6CF64-84F2-41E0-A42B-BFF097D1DB4A}" presName="composite3" presStyleCnt="0"/>
      <dgm:spPr/>
      <dgm:t>
        <a:bodyPr/>
        <a:lstStyle/>
        <a:p>
          <a:endParaRPr lang="en-US"/>
        </a:p>
      </dgm:t>
    </dgm:pt>
    <dgm:pt modelId="{B8185FF3-0940-464B-94B7-77EB19E65326}" type="pres">
      <dgm:prSet presAssocID="{0AD6CF64-84F2-41E0-A42B-BFF097D1DB4A}" presName="background3" presStyleLbl="node3" presStyleIdx="2" presStyleCnt="4"/>
      <dgm:spPr>
        <a:noFill/>
      </dgm:spPr>
      <dgm:t>
        <a:bodyPr/>
        <a:lstStyle/>
        <a:p>
          <a:endParaRPr lang="en-US"/>
        </a:p>
      </dgm:t>
    </dgm:pt>
    <dgm:pt modelId="{6DFE3A6A-621F-46D7-8B83-7044018FA870}" type="pres">
      <dgm:prSet presAssocID="{0AD6CF64-84F2-41E0-A42B-BFF097D1DB4A}" presName="text3" presStyleLbl="fgAcc3" presStyleIdx="2" presStyleCnt="4">
        <dgm:presLayoutVars>
          <dgm:chPref val="3"/>
        </dgm:presLayoutVars>
      </dgm:prSet>
      <dgm:spPr/>
      <dgm:t>
        <a:bodyPr/>
        <a:lstStyle/>
        <a:p>
          <a:endParaRPr lang="en-US"/>
        </a:p>
      </dgm:t>
    </dgm:pt>
    <dgm:pt modelId="{F09E059B-85EA-4BFA-9D35-0A02BCAE196B}" type="pres">
      <dgm:prSet presAssocID="{0AD6CF64-84F2-41E0-A42B-BFF097D1DB4A}" presName="hierChild4" presStyleCnt="0"/>
      <dgm:spPr/>
      <dgm:t>
        <a:bodyPr/>
        <a:lstStyle/>
        <a:p>
          <a:endParaRPr lang="en-US"/>
        </a:p>
      </dgm:t>
    </dgm:pt>
    <dgm:pt modelId="{490F5990-103B-4D14-B029-3DAAB9670538}" type="pres">
      <dgm:prSet presAssocID="{BCB44ACE-956E-48C6-9EB7-0105EEC1D2B7}" presName="Name17" presStyleLbl="parChTrans1D3" presStyleIdx="3" presStyleCnt="4"/>
      <dgm:spPr/>
      <dgm:t>
        <a:bodyPr/>
        <a:lstStyle/>
        <a:p>
          <a:endParaRPr lang="en-US"/>
        </a:p>
      </dgm:t>
    </dgm:pt>
    <dgm:pt modelId="{EDEF9D4D-4D54-479C-8CC0-00C8839F2F54}" type="pres">
      <dgm:prSet presAssocID="{B4D0E575-0108-49AC-9C93-F3665D0D7C03}" presName="hierRoot3" presStyleCnt="0"/>
      <dgm:spPr/>
      <dgm:t>
        <a:bodyPr/>
        <a:lstStyle/>
        <a:p>
          <a:endParaRPr lang="en-US"/>
        </a:p>
      </dgm:t>
    </dgm:pt>
    <dgm:pt modelId="{7A5A351A-130E-4784-AC3C-FFCD7D1DD211}" type="pres">
      <dgm:prSet presAssocID="{B4D0E575-0108-49AC-9C93-F3665D0D7C03}" presName="composite3" presStyleCnt="0"/>
      <dgm:spPr/>
      <dgm:t>
        <a:bodyPr/>
        <a:lstStyle/>
        <a:p>
          <a:endParaRPr lang="en-US"/>
        </a:p>
      </dgm:t>
    </dgm:pt>
    <dgm:pt modelId="{E88808A3-D9E0-4A32-BDED-7FA4CFBDEDBB}" type="pres">
      <dgm:prSet presAssocID="{B4D0E575-0108-49AC-9C93-F3665D0D7C03}" presName="background3" presStyleLbl="node3" presStyleIdx="3" presStyleCnt="4"/>
      <dgm:spPr>
        <a:noFill/>
      </dgm:spPr>
      <dgm:t>
        <a:bodyPr/>
        <a:lstStyle/>
        <a:p>
          <a:endParaRPr lang="en-US"/>
        </a:p>
      </dgm:t>
    </dgm:pt>
    <dgm:pt modelId="{F7560C48-E470-4D85-98D2-5F0C1185F2CD}" type="pres">
      <dgm:prSet presAssocID="{B4D0E575-0108-49AC-9C93-F3665D0D7C03}" presName="text3" presStyleLbl="fgAcc3" presStyleIdx="3" presStyleCnt="4">
        <dgm:presLayoutVars>
          <dgm:chPref val="3"/>
        </dgm:presLayoutVars>
      </dgm:prSet>
      <dgm:spPr/>
      <dgm:t>
        <a:bodyPr/>
        <a:lstStyle/>
        <a:p>
          <a:endParaRPr lang="en-US"/>
        </a:p>
      </dgm:t>
    </dgm:pt>
    <dgm:pt modelId="{3E10F56F-E897-4223-9D5D-E8E27E6958EA}" type="pres">
      <dgm:prSet presAssocID="{B4D0E575-0108-49AC-9C93-F3665D0D7C03}" presName="hierChild4" presStyleCnt="0"/>
      <dgm:spPr/>
      <dgm:t>
        <a:bodyPr/>
        <a:lstStyle/>
        <a:p>
          <a:endParaRPr lang="en-US"/>
        </a:p>
      </dgm:t>
    </dgm:pt>
  </dgm:ptLst>
  <dgm:cxnLst>
    <dgm:cxn modelId="{9D3D3A63-D6D4-4E27-AC37-AC88D146E9E4}" type="presOf" srcId="{FD56D21F-F9C3-4D87-BB3B-E8460C2AC3BC}" destId="{4E0A3183-B02F-484C-A981-B6DF1B5A658C}" srcOrd="0" destOrd="0" presId="urn:microsoft.com/office/officeart/2005/8/layout/hierarchy1"/>
    <dgm:cxn modelId="{85389375-A7E4-46EB-A0C2-D971C05ACC48}" type="presOf" srcId="{5621F9B2-F20A-4684-89AD-FF704EC8AA93}" destId="{CC8227B0-C0A9-463A-A610-53AB87282B12}" srcOrd="0" destOrd="0" presId="urn:microsoft.com/office/officeart/2005/8/layout/hierarchy1"/>
    <dgm:cxn modelId="{B09E7B8E-24CE-4F11-8151-0B47EB7A0E8F}" srcId="{7FA2D91A-097B-4DA2-964C-AB8E88B88633}" destId="{5621F9B2-F20A-4684-89AD-FF704EC8AA93}" srcOrd="0" destOrd="0" parTransId="{FD56D21F-F9C3-4D87-BB3B-E8460C2AC3BC}" sibTransId="{FEAF1F29-C76E-497F-8358-35D921A495A6}"/>
    <dgm:cxn modelId="{5F9C951A-07F5-4397-9EF6-DDC207CDCE61}" type="presOf" srcId="{BCB44ACE-956E-48C6-9EB7-0105EEC1D2B7}" destId="{490F5990-103B-4D14-B029-3DAAB9670538}" srcOrd="0" destOrd="0" presId="urn:microsoft.com/office/officeart/2005/8/layout/hierarchy1"/>
    <dgm:cxn modelId="{BE722E94-1A13-463A-99AD-9FFEC46AA995}" type="presOf" srcId="{7FB3E9DE-50A4-4186-B369-017E6DDC716F}" destId="{0880257A-38E5-416B-A879-EFFB01ED6C1D}" srcOrd="0" destOrd="0" presId="urn:microsoft.com/office/officeart/2005/8/layout/hierarchy1"/>
    <dgm:cxn modelId="{C70DC941-C576-44AF-A7D1-536C7D83D883}" srcId="{2FCB518C-D2A7-4810-9020-080D78324CF3}" destId="{0AD6CF64-84F2-41E0-A42B-BFF097D1DB4A}" srcOrd="0" destOrd="0" parTransId="{EDC9D4D2-3BFA-4D20-A7EE-50BFAC792C5D}" sibTransId="{46F685AF-137B-4F6B-BAED-6787343118B3}"/>
    <dgm:cxn modelId="{9534AF50-8B93-4288-8AB8-E904EB7EFD56}" srcId="{5621F9B2-F20A-4684-89AD-FF704EC8AA93}" destId="{FCD0CFE9-AB88-4AED-A766-6C0B2230953A}" srcOrd="0" destOrd="0" parTransId="{B358A8D7-853F-44AB-8FF3-8C50ED688CD9}" sibTransId="{34F5484F-D89D-4F1D-B71E-ED0955896AC3}"/>
    <dgm:cxn modelId="{DBF69FE1-0152-4CAC-B203-436DF1A12C60}" type="presOf" srcId="{B4D0E575-0108-49AC-9C93-F3665D0D7C03}" destId="{F7560C48-E470-4D85-98D2-5F0C1185F2CD}" srcOrd="0" destOrd="0" presId="urn:microsoft.com/office/officeart/2005/8/layout/hierarchy1"/>
    <dgm:cxn modelId="{2DAA7482-40B4-4E07-8BEA-9D7385D52063}" type="presOf" srcId="{FCD0CFE9-AB88-4AED-A766-6C0B2230953A}" destId="{EBFBA845-9D40-4D51-A048-0B3BEEC8B61B}" srcOrd="0" destOrd="0" presId="urn:microsoft.com/office/officeart/2005/8/layout/hierarchy1"/>
    <dgm:cxn modelId="{757CF70B-9337-4C37-8137-581EBEAB12E2}" type="presOf" srcId="{F4B9D831-7AA2-4E3F-AC6F-415DCEBDE9F6}" destId="{F45D4CF8-9103-4CDC-89C5-BFB9A7461F72}" srcOrd="0" destOrd="0" presId="urn:microsoft.com/office/officeart/2005/8/layout/hierarchy1"/>
    <dgm:cxn modelId="{EA8547AB-0B00-4500-AA74-C1839051D96B}" type="presOf" srcId="{DC750404-6449-4A2B-928D-7E8C3C967747}" destId="{45DA7FEE-00BD-48ED-A9C0-3EA4CE7B71FE}" srcOrd="0" destOrd="0" presId="urn:microsoft.com/office/officeart/2005/8/layout/hierarchy1"/>
    <dgm:cxn modelId="{529ED36C-7FF6-4414-A184-1874709A77A8}" type="presOf" srcId="{0AD6CF64-84F2-41E0-A42B-BFF097D1DB4A}" destId="{6DFE3A6A-621F-46D7-8B83-7044018FA870}" srcOrd="0" destOrd="0" presId="urn:microsoft.com/office/officeart/2005/8/layout/hierarchy1"/>
    <dgm:cxn modelId="{99D7CED6-022A-458C-9EB9-22516B665F26}" srcId="{7FA2D91A-097B-4DA2-964C-AB8E88B88633}" destId="{2FCB518C-D2A7-4810-9020-080D78324CF3}" srcOrd="1" destOrd="0" parTransId="{39EE3D3F-68DF-4370-9391-A3255C401376}" sibTransId="{A749D909-B106-454D-993D-E109608D93BA}"/>
    <dgm:cxn modelId="{993C20EC-AF0C-412C-9072-C3AE4BA8FF6E}" type="presOf" srcId="{7FA2D91A-097B-4DA2-964C-AB8E88B88633}" destId="{1594B0CC-578B-4A84-BDBE-197A8722F25A}" srcOrd="0" destOrd="0" presId="urn:microsoft.com/office/officeart/2005/8/layout/hierarchy1"/>
    <dgm:cxn modelId="{BB43464B-2F3C-4834-834D-3ABC8B202AC1}" type="presOf" srcId="{2FCB518C-D2A7-4810-9020-080D78324CF3}" destId="{C36D90B9-926A-416B-944A-FF71B511C22D}" srcOrd="0" destOrd="0" presId="urn:microsoft.com/office/officeart/2005/8/layout/hierarchy1"/>
    <dgm:cxn modelId="{A36E6AC9-74EA-4315-A86A-B2959E46B9FF}" type="presOf" srcId="{EDC9D4D2-3BFA-4D20-A7EE-50BFAC792C5D}" destId="{D858D7AE-6705-4F80-B5AB-C22EEB2DD09C}" srcOrd="0" destOrd="0" presId="urn:microsoft.com/office/officeart/2005/8/layout/hierarchy1"/>
    <dgm:cxn modelId="{C217123F-4154-4A16-985C-F3F2E891EE96}" type="presOf" srcId="{B358A8D7-853F-44AB-8FF3-8C50ED688CD9}" destId="{70DFD7CD-2FD9-40AF-9CC7-CCB5E2599FB5}" srcOrd="0" destOrd="0" presId="urn:microsoft.com/office/officeart/2005/8/layout/hierarchy1"/>
    <dgm:cxn modelId="{5F733BED-86F9-461D-80F8-8F24BAE22A45}" srcId="{5621F9B2-F20A-4684-89AD-FF704EC8AA93}" destId="{F4B9D831-7AA2-4E3F-AC6F-415DCEBDE9F6}" srcOrd="1" destOrd="0" parTransId="{DC750404-6449-4A2B-928D-7E8C3C967747}" sibTransId="{C886B28A-1DA2-40C3-B0EF-298A396CE318}"/>
    <dgm:cxn modelId="{9AD7FF1C-A38C-4D93-B864-59CDD5361499}" srcId="{2FCB518C-D2A7-4810-9020-080D78324CF3}" destId="{B4D0E575-0108-49AC-9C93-F3665D0D7C03}" srcOrd="1" destOrd="0" parTransId="{BCB44ACE-956E-48C6-9EB7-0105EEC1D2B7}" sibTransId="{E56F548B-5B11-4A4A-8044-0907B4313A46}"/>
    <dgm:cxn modelId="{DE619AED-B57D-4F21-9485-4EE7D246BC97}" type="presOf" srcId="{39EE3D3F-68DF-4370-9391-A3255C401376}" destId="{6D52980E-AF3D-4A1B-ADFA-2731E4CD6746}" srcOrd="0" destOrd="0" presId="urn:microsoft.com/office/officeart/2005/8/layout/hierarchy1"/>
    <dgm:cxn modelId="{78199109-F94A-4FED-A429-2CAEB339425B}" srcId="{7FB3E9DE-50A4-4186-B369-017E6DDC716F}" destId="{7FA2D91A-097B-4DA2-964C-AB8E88B88633}" srcOrd="0" destOrd="0" parTransId="{E505973B-35C3-4048-8FAB-CB7D56014184}" sibTransId="{4F8B7275-A507-4D9C-86CD-81C01685214F}"/>
    <dgm:cxn modelId="{30ED7284-0D0A-4DD8-9EF4-35F08B737702}" type="presParOf" srcId="{0880257A-38E5-416B-A879-EFFB01ED6C1D}" destId="{458526E1-3A24-4F91-A317-BB6BA85C2C97}" srcOrd="0" destOrd="0" presId="urn:microsoft.com/office/officeart/2005/8/layout/hierarchy1"/>
    <dgm:cxn modelId="{99C57C4A-B714-46F5-ABEB-8F927C51A270}" type="presParOf" srcId="{458526E1-3A24-4F91-A317-BB6BA85C2C97}" destId="{D973A2E3-1D27-4DC4-A47A-389FE99CD902}" srcOrd="0" destOrd="0" presId="urn:microsoft.com/office/officeart/2005/8/layout/hierarchy1"/>
    <dgm:cxn modelId="{B8E87DAA-D809-4337-A568-FFBAF00AE599}" type="presParOf" srcId="{D973A2E3-1D27-4DC4-A47A-389FE99CD902}" destId="{7220B3B1-F9F5-4B20-8545-952A74DA7491}" srcOrd="0" destOrd="0" presId="urn:microsoft.com/office/officeart/2005/8/layout/hierarchy1"/>
    <dgm:cxn modelId="{1ADE4E9F-2103-405A-AE01-D0F40692D6B7}" type="presParOf" srcId="{D973A2E3-1D27-4DC4-A47A-389FE99CD902}" destId="{1594B0CC-578B-4A84-BDBE-197A8722F25A}" srcOrd="1" destOrd="0" presId="urn:microsoft.com/office/officeart/2005/8/layout/hierarchy1"/>
    <dgm:cxn modelId="{5D72C034-86D1-4828-AB2F-686E273DA3FB}" type="presParOf" srcId="{458526E1-3A24-4F91-A317-BB6BA85C2C97}" destId="{60151952-EFF1-4944-A1A7-B25909984F89}" srcOrd="1" destOrd="0" presId="urn:microsoft.com/office/officeart/2005/8/layout/hierarchy1"/>
    <dgm:cxn modelId="{84CB299C-F21C-41D2-8CD0-FD200D0E0903}" type="presParOf" srcId="{60151952-EFF1-4944-A1A7-B25909984F89}" destId="{4E0A3183-B02F-484C-A981-B6DF1B5A658C}" srcOrd="0" destOrd="0" presId="urn:microsoft.com/office/officeart/2005/8/layout/hierarchy1"/>
    <dgm:cxn modelId="{FDB1708C-5268-4937-BC79-B591BA31ABEE}" type="presParOf" srcId="{60151952-EFF1-4944-A1A7-B25909984F89}" destId="{C09BBB1F-D5C7-4B5A-90D7-216E3AC1056C}" srcOrd="1" destOrd="0" presId="urn:microsoft.com/office/officeart/2005/8/layout/hierarchy1"/>
    <dgm:cxn modelId="{B8B64AFD-54B9-472D-BD9A-60AE35CF3801}" type="presParOf" srcId="{C09BBB1F-D5C7-4B5A-90D7-216E3AC1056C}" destId="{609DF40A-0AB3-41B6-B057-EDB7675DF339}" srcOrd="0" destOrd="0" presId="urn:microsoft.com/office/officeart/2005/8/layout/hierarchy1"/>
    <dgm:cxn modelId="{BD9CBD75-28E5-44B5-B8C4-E1023CCDE462}" type="presParOf" srcId="{609DF40A-0AB3-41B6-B057-EDB7675DF339}" destId="{0259D3C4-BFC7-4F40-9E30-7B95E2E79104}" srcOrd="0" destOrd="0" presId="urn:microsoft.com/office/officeart/2005/8/layout/hierarchy1"/>
    <dgm:cxn modelId="{64796325-AC90-437D-A03D-6996348728A8}" type="presParOf" srcId="{609DF40A-0AB3-41B6-B057-EDB7675DF339}" destId="{CC8227B0-C0A9-463A-A610-53AB87282B12}" srcOrd="1" destOrd="0" presId="urn:microsoft.com/office/officeart/2005/8/layout/hierarchy1"/>
    <dgm:cxn modelId="{0365D670-08CF-4C15-AAD2-43831185DD93}" type="presParOf" srcId="{C09BBB1F-D5C7-4B5A-90D7-216E3AC1056C}" destId="{2263BA85-DE91-4BF1-A7F0-2A64C8A658B8}" srcOrd="1" destOrd="0" presId="urn:microsoft.com/office/officeart/2005/8/layout/hierarchy1"/>
    <dgm:cxn modelId="{FC05549A-DC25-4DD2-ABE2-B78A5A85341B}" type="presParOf" srcId="{2263BA85-DE91-4BF1-A7F0-2A64C8A658B8}" destId="{70DFD7CD-2FD9-40AF-9CC7-CCB5E2599FB5}" srcOrd="0" destOrd="0" presId="urn:microsoft.com/office/officeart/2005/8/layout/hierarchy1"/>
    <dgm:cxn modelId="{3F83E9B5-F956-462E-8EEA-46018B753007}" type="presParOf" srcId="{2263BA85-DE91-4BF1-A7F0-2A64C8A658B8}" destId="{5B4F34C8-3571-450D-8844-B2CE9BD69173}" srcOrd="1" destOrd="0" presId="urn:microsoft.com/office/officeart/2005/8/layout/hierarchy1"/>
    <dgm:cxn modelId="{565697F4-C3E7-4A35-909E-01627C2606BF}" type="presParOf" srcId="{5B4F34C8-3571-450D-8844-B2CE9BD69173}" destId="{0E6412C6-500C-4DA1-86EA-ED172544BE3A}" srcOrd="0" destOrd="0" presId="urn:microsoft.com/office/officeart/2005/8/layout/hierarchy1"/>
    <dgm:cxn modelId="{4565A9D9-712C-448F-84CF-2B8A5CE18061}" type="presParOf" srcId="{0E6412C6-500C-4DA1-86EA-ED172544BE3A}" destId="{DFE793FA-5B69-41E2-96EA-81FA28E4A772}" srcOrd="0" destOrd="0" presId="urn:microsoft.com/office/officeart/2005/8/layout/hierarchy1"/>
    <dgm:cxn modelId="{04F3AACC-3A90-4F11-B39A-2D61896A8528}" type="presParOf" srcId="{0E6412C6-500C-4DA1-86EA-ED172544BE3A}" destId="{EBFBA845-9D40-4D51-A048-0B3BEEC8B61B}" srcOrd="1" destOrd="0" presId="urn:microsoft.com/office/officeart/2005/8/layout/hierarchy1"/>
    <dgm:cxn modelId="{C8C6E8F0-A30B-4508-A0CC-3E12BA2269B2}" type="presParOf" srcId="{5B4F34C8-3571-450D-8844-B2CE9BD69173}" destId="{DD268F98-80A2-4165-8DCF-D90179EB5F41}" srcOrd="1" destOrd="0" presId="urn:microsoft.com/office/officeart/2005/8/layout/hierarchy1"/>
    <dgm:cxn modelId="{D4249BBF-C68C-4380-A686-1438DFAB953F}" type="presParOf" srcId="{2263BA85-DE91-4BF1-A7F0-2A64C8A658B8}" destId="{45DA7FEE-00BD-48ED-A9C0-3EA4CE7B71FE}" srcOrd="2" destOrd="0" presId="urn:microsoft.com/office/officeart/2005/8/layout/hierarchy1"/>
    <dgm:cxn modelId="{302965D5-AC2D-4182-B11F-92FAF8B384D1}" type="presParOf" srcId="{2263BA85-DE91-4BF1-A7F0-2A64C8A658B8}" destId="{30A7DC6C-A332-47FB-8563-5FC2299BFC75}" srcOrd="3" destOrd="0" presId="urn:microsoft.com/office/officeart/2005/8/layout/hierarchy1"/>
    <dgm:cxn modelId="{3AA1CAA0-87C4-490D-9834-4534BEE3A4C1}" type="presParOf" srcId="{30A7DC6C-A332-47FB-8563-5FC2299BFC75}" destId="{55AA79C4-A3A4-4FA6-8B75-892C361D96D3}" srcOrd="0" destOrd="0" presId="urn:microsoft.com/office/officeart/2005/8/layout/hierarchy1"/>
    <dgm:cxn modelId="{A78FD345-3200-457D-AA22-D24EAE369800}" type="presParOf" srcId="{55AA79C4-A3A4-4FA6-8B75-892C361D96D3}" destId="{712CC6D6-5904-4FDC-9F92-2655922E6952}" srcOrd="0" destOrd="0" presId="urn:microsoft.com/office/officeart/2005/8/layout/hierarchy1"/>
    <dgm:cxn modelId="{0AFD6AFB-BDA2-426C-8774-BC17E5A16B11}" type="presParOf" srcId="{55AA79C4-A3A4-4FA6-8B75-892C361D96D3}" destId="{F45D4CF8-9103-4CDC-89C5-BFB9A7461F72}" srcOrd="1" destOrd="0" presId="urn:microsoft.com/office/officeart/2005/8/layout/hierarchy1"/>
    <dgm:cxn modelId="{945D1E48-63E9-4983-BA97-9850B0B689D4}" type="presParOf" srcId="{30A7DC6C-A332-47FB-8563-5FC2299BFC75}" destId="{AC6F194B-2B37-453E-9039-6FCA0703BC83}" srcOrd="1" destOrd="0" presId="urn:microsoft.com/office/officeart/2005/8/layout/hierarchy1"/>
    <dgm:cxn modelId="{78423886-0D1F-4071-8F20-4940BE140BAA}" type="presParOf" srcId="{60151952-EFF1-4944-A1A7-B25909984F89}" destId="{6D52980E-AF3D-4A1B-ADFA-2731E4CD6746}" srcOrd="2" destOrd="0" presId="urn:microsoft.com/office/officeart/2005/8/layout/hierarchy1"/>
    <dgm:cxn modelId="{BBD36D70-3B5B-474C-AB0E-021174DE6DEB}" type="presParOf" srcId="{60151952-EFF1-4944-A1A7-B25909984F89}" destId="{58B75599-1CDC-480B-89B8-4A34551A2E53}" srcOrd="3" destOrd="0" presId="urn:microsoft.com/office/officeart/2005/8/layout/hierarchy1"/>
    <dgm:cxn modelId="{A88DA79C-4481-4301-A046-D97149D6BD2B}" type="presParOf" srcId="{58B75599-1CDC-480B-89B8-4A34551A2E53}" destId="{A774B173-A0F4-4376-A0E1-FA3A6E868842}" srcOrd="0" destOrd="0" presId="urn:microsoft.com/office/officeart/2005/8/layout/hierarchy1"/>
    <dgm:cxn modelId="{7E67813F-8402-424E-A018-4B4DF2AD7120}" type="presParOf" srcId="{A774B173-A0F4-4376-A0E1-FA3A6E868842}" destId="{3539F708-7DD8-4C57-B13E-851DE284F2AE}" srcOrd="0" destOrd="0" presId="urn:microsoft.com/office/officeart/2005/8/layout/hierarchy1"/>
    <dgm:cxn modelId="{1F451A4A-4925-4386-A339-D29A7DEF108A}" type="presParOf" srcId="{A774B173-A0F4-4376-A0E1-FA3A6E868842}" destId="{C36D90B9-926A-416B-944A-FF71B511C22D}" srcOrd="1" destOrd="0" presId="urn:microsoft.com/office/officeart/2005/8/layout/hierarchy1"/>
    <dgm:cxn modelId="{F85F5D06-BC22-41F6-926E-E6244493882F}" type="presParOf" srcId="{58B75599-1CDC-480B-89B8-4A34551A2E53}" destId="{447B2567-AFE2-4CAF-B3AF-25E632B7C6F6}" srcOrd="1" destOrd="0" presId="urn:microsoft.com/office/officeart/2005/8/layout/hierarchy1"/>
    <dgm:cxn modelId="{25D0F6C2-31C0-420B-9476-A80360EB20A4}" type="presParOf" srcId="{447B2567-AFE2-4CAF-B3AF-25E632B7C6F6}" destId="{D858D7AE-6705-4F80-B5AB-C22EEB2DD09C}" srcOrd="0" destOrd="0" presId="urn:microsoft.com/office/officeart/2005/8/layout/hierarchy1"/>
    <dgm:cxn modelId="{7DDC445C-08D5-4214-A74D-E78F348BBD9D}" type="presParOf" srcId="{447B2567-AFE2-4CAF-B3AF-25E632B7C6F6}" destId="{20129AEE-089F-4F22-9ECC-F02A2DC29AA5}" srcOrd="1" destOrd="0" presId="urn:microsoft.com/office/officeart/2005/8/layout/hierarchy1"/>
    <dgm:cxn modelId="{D4EEA346-2B55-4E3E-8C5C-DBF9B26BE7F2}" type="presParOf" srcId="{20129AEE-089F-4F22-9ECC-F02A2DC29AA5}" destId="{1B69BE30-FD84-4840-AF2E-7E1035B9DE65}" srcOrd="0" destOrd="0" presId="urn:microsoft.com/office/officeart/2005/8/layout/hierarchy1"/>
    <dgm:cxn modelId="{884F3A29-28E3-4AD7-B13B-D28DD53EF8A0}" type="presParOf" srcId="{1B69BE30-FD84-4840-AF2E-7E1035B9DE65}" destId="{B8185FF3-0940-464B-94B7-77EB19E65326}" srcOrd="0" destOrd="0" presId="urn:microsoft.com/office/officeart/2005/8/layout/hierarchy1"/>
    <dgm:cxn modelId="{B9CF83D1-7075-43FE-9A78-29D929B04530}" type="presParOf" srcId="{1B69BE30-FD84-4840-AF2E-7E1035B9DE65}" destId="{6DFE3A6A-621F-46D7-8B83-7044018FA870}" srcOrd="1" destOrd="0" presId="urn:microsoft.com/office/officeart/2005/8/layout/hierarchy1"/>
    <dgm:cxn modelId="{6346E20F-9B7E-44B8-8E59-3652C6CCBC49}" type="presParOf" srcId="{20129AEE-089F-4F22-9ECC-F02A2DC29AA5}" destId="{F09E059B-85EA-4BFA-9D35-0A02BCAE196B}" srcOrd="1" destOrd="0" presId="urn:microsoft.com/office/officeart/2005/8/layout/hierarchy1"/>
    <dgm:cxn modelId="{9780853E-3916-4452-A694-DFCB859C598F}" type="presParOf" srcId="{447B2567-AFE2-4CAF-B3AF-25E632B7C6F6}" destId="{490F5990-103B-4D14-B029-3DAAB9670538}" srcOrd="2" destOrd="0" presId="urn:microsoft.com/office/officeart/2005/8/layout/hierarchy1"/>
    <dgm:cxn modelId="{FD6CBD37-95FE-4ECD-A850-D6FC460A145E}" type="presParOf" srcId="{447B2567-AFE2-4CAF-B3AF-25E632B7C6F6}" destId="{EDEF9D4D-4D54-479C-8CC0-00C8839F2F54}" srcOrd="3" destOrd="0" presId="urn:microsoft.com/office/officeart/2005/8/layout/hierarchy1"/>
    <dgm:cxn modelId="{4BDA1788-D1E2-4456-8223-43E020A22D86}" type="presParOf" srcId="{EDEF9D4D-4D54-479C-8CC0-00C8839F2F54}" destId="{7A5A351A-130E-4784-AC3C-FFCD7D1DD211}" srcOrd="0" destOrd="0" presId="urn:microsoft.com/office/officeart/2005/8/layout/hierarchy1"/>
    <dgm:cxn modelId="{BDC066BC-AA60-47C9-B92E-0D5A0C37F2D5}" type="presParOf" srcId="{7A5A351A-130E-4784-AC3C-FFCD7D1DD211}" destId="{E88808A3-D9E0-4A32-BDED-7FA4CFBDEDBB}" srcOrd="0" destOrd="0" presId="urn:microsoft.com/office/officeart/2005/8/layout/hierarchy1"/>
    <dgm:cxn modelId="{4A057702-242D-4A7A-A1A8-D1EC6BFB3AAA}" type="presParOf" srcId="{7A5A351A-130E-4784-AC3C-FFCD7D1DD211}" destId="{F7560C48-E470-4D85-98D2-5F0C1185F2CD}" srcOrd="1" destOrd="0" presId="urn:microsoft.com/office/officeart/2005/8/layout/hierarchy1"/>
    <dgm:cxn modelId="{FE184253-428E-4435-BCDE-0ED3D4778965}" type="presParOf" srcId="{EDEF9D4D-4D54-479C-8CC0-00C8839F2F54}" destId="{3E10F56F-E897-4223-9D5D-E8E27E6958EA}" srcOrd="1" destOrd="0" presId="urn:microsoft.com/office/officeart/2005/8/layout/hierarchy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90F5990-103B-4D14-B029-3DAAB9670538}">
      <dsp:nvSpPr>
        <dsp:cNvPr id="0" name=""/>
        <dsp:cNvSpPr/>
      </dsp:nvSpPr>
      <dsp:spPr>
        <a:xfrm>
          <a:off x="6690136" y="2598110"/>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D858D7AE-6705-4F80-B5AB-C22EEB2DD09C}">
      <dsp:nvSpPr>
        <dsp:cNvPr id="0" name=""/>
        <dsp:cNvSpPr/>
      </dsp:nvSpPr>
      <dsp:spPr>
        <a:xfrm>
          <a:off x="5540722" y="2598110"/>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rgbClr val="FF0000"/>
          </a:solidFill>
          <a:prstDash val="solid"/>
        </a:ln>
        <a:effectLst/>
      </dsp:spPr>
      <dsp:style>
        <a:lnRef idx="2">
          <a:scrgbClr r="0" g="0" b="0"/>
        </a:lnRef>
        <a:fillRef idx="0">
          <a:scrgbClr r="0" g="0" b="0"/>
        </a:fillRef>
        <a:effectRef idx="0">
          <a:scrgbClr r="0" g="0" b="0"/>
        </a:effectRef>
        <a:fontRef idx="minor"/>
      </dsp:style>
    </dsp:sp>
    <dsp:sp modelId="{6D52980E-AF3D-4A1B-ADFA-2731E4CD6746}">
      <dsp:nvSpPr>
        <dsp:cNvPr id="0" name=""/>
        <dsp:cNvSpPr/>
      </dsp:nvSpPr>
      <dsp:spPr>
        <a:xfrm>
          <a:off x="4334839" y="1259529"/>
          <a:ext cx="2355297" cy="685525"/>
        </a:xfrm>
        <a:custGeom>
          <a:avLst/>
          <a:gdLst/>
          <a:ahLst/>
          <a:cxnLst/>
          <a:rect l="0" t="0" r="0" b="0"/>
          <a:pathLst>
            <a:path>
              <a:moveTo>
                <a:pt x="0" y="0"/>
              </a:moveTo>
              <a:lnTo>
                <a:pt x="0" y="511284"/>
              </a:lnTo>
              <a:lnTo>
                <a:pt x="2355297" y="511284"/>
              </a:lnTo>
              <a:lnTo>
                <a:pt x="2355297"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DA7FEE-00BD-48ED-A9C0-3EA4CE7B71FE}">
      <dsp:nvSpPr>
        <dsp:cNvPr id="0" name=""/>
        <dsp:cNvSpPr/>
      </dsp:nvSpPr>
      <dsp:spPr>
        <a:xfrm>
          <a:off x="2092478" y="2628698"/>
          <a:ext cx="1149414" cy="547016"/>
        </a:xfrm>
        <a:custGeom>
          <a:avLst/>
          <a:gdLst/>
          <a:ahLst/>
          <a:cxnLst/>
          <a:rect l="0" t="0" r="0" b="0"/>
          <a:pathLst>
            <a:path>
              <a:moveTo>
                <a:pt x="0" y="0"/>
              </a:moveTo>
              <a:lnTo>
                <a:pt x="0" y="372776"/>
              </a:lnTo>
              <a:lnTo>
                <a:pt x="1149414" y="372776"/>
              </a:lnTo>
              <a:lnTo>
                <a:pt x="1149414"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DFD7CD-2FD9-40AF-9CC7-CCB5E2599FB5}">
      <dsp:nvSpPr>
        <dsp:cNvPr id="0" name=""/>
        <dsp:cNvSpPr/>
      </dsp:nvSpPr>
      <dsp:spPr>
        <a:xfrm>
          <a:off x="943064" y="2628698"/>
          <a:ext cx="1149414" cy="547016"/>
        </a:xfrm>
        <a:custGeom>
          <a:avLst/>
          <a:gdLst/>
          <a:ahLst/>
          <a:cxnLst/>
          <a:rect l="0" t="0" r="0" b="0"/>
          <a:pathLst>
            <a:path>
              <a:moveTo>
                <a:pt x="1149414" y="0"/>
              </a:moveTo>
              <a:lnTo>
                <a:pt x="1149414" y="372776"/>
              </a:lnTo>
              <a:lnTo>
                <a:pt x="0" y="372776"/>
              </a:lnTo>
              <a:lnTo>
                <a:pt x="0" y="54701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E0A3183-B02F-484C-A981-B6DF1B5A658C}">
      <dsp:nvSpPr>
        <dsp:cNvPr id="0" name=""/>
        <dsp:cNvSpPr/>
      </dsp:nvSpPr>
      <dsp:spPr>
        <a:xfrm>
          <a:off x="2092478" y="1259529"/>
          <a:ext cx="2242360" cy="685525"/>
        </a:xfrm>
        <a:custGeom>
          <a:avLst/>
          <a:gdLst/>
          <a:ahLst/>
          <a:cxnLst/>
          <a:rect l="0" t="0" r="0" b="0"/>
          <a:pathLst>
            <a:path>
              <a:moveTo>
                <a:pt x="2242360" y="0"/>
              </a:moveTo>
              <a:lnTo>
                <a:pt x="2242360" y="511284"/>
              </a:lnTo>
              <a:lnTo>
                <a:pt x="0" y="511284"/>
              </a:lnTo>
              <a:lnTo>
                <a:pt x="0" y="68552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0B3B1-F9F5-4B20-8545-952A74DA7491}">
      <dsp:nvSpPr>
        <dsp:cNvPr id="0" name=""/>
        <dsp:cNvSpPr/>
      </dsp:nvSpPr>
      <dsp:spPr>
        <a:xfrm>
          <a:off x="3394409" y="703095"/>
          <a:ext cx="1880860" cy="55643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94B0CC-578B-4A84-BDBE-197A8722F25A}">
      <dsp:nvSpPr>
        <dsp:cNvPr id="0" name=""/>
        <dsp:cNvSpPr/>
      </dsp:nvSpPr>
      <dsp:spPr>
        <a:xfrm>
          <a:off x="3603394" y="901630"/>
          <a:ext cx="1880860" cy="5564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GIST Request</a:t>
          </a:r>
          <a:endParaRPr lang="en-US" sz="1600" b="1" kern="1200" dirty="0"/>
        </a:p>
      </dsp:txBody>
      <dsp:txXfrm>
        <a:off x="3603394" y="901630"/>
        <a:ext cx="1880860" cy="556433"/>
      </dsp:txXfrm>
    </dsp:sp>
    <dsp:sp modelId="{0259D3C4-BFC7-4F40-9E30-7B95E2E79104}">
      <dsp:nvSpPr>
        <dsp:cNvPr id="0" name=""/>
        <dsp:cNvSpPr/>
      </dsp:nvSpPr>
      <dsp:spPr>
        <a:xfrm>
          <a:off x="812544" y="1945054"/>
          <a:ext cx="2559869" cy="683643"/>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227B0-C0A9-463A-A610-53AB87282B12}">
      <dsp:nvSpPr>
        <dsp:cNvPr id="0" name=""/>
        <dsp:cNvSpPr/>
      </dsp:nvSpPr>
      <dsp:spPr>
        <a:xfrm>
          <a:off x="1021528" y="2143589"/>
          <a:ext cx="2559869" cy="68364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Interlibrary Loan / IDS</a:t>
          </a:r>
        </a:p>
      </dsp:txBody>
      <dsp:txXfrm>
        <a:off x="1021528" y="2143589"/>
        <a:ext cx="2559869" cy="683643"/>
      </dsp:txXfrm>
    </dsp:sp>
    <dsp:sp modelId="{DFE793FA-5B69-41E2-96EA-81FA28E4A772}">
      <dsp:nvSpPr>
        <dsp:cNvPr id="0" name=""/>
        <dsp:cNvSpPr/>
      </dsp:nvSpPr>
      <dsp:spPr>
        <a:xfrm>
          <a:off x="2634" y="3175714"/>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BA845-9D40-4D51-A048-0B3BEEC8B61B}">
      <dsp:nvSpPr>
        <dsp:cNvPr id="0" name=""/>
        <dsp:cNvSpPr/>
      </dsp:nvSpPr>
      <dsp:spPr>
        <a:xfrm>
          <a:off x="211618"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Unfilled</a:t>
          </a:r>
          <a:endParaRPr lang="en-US" sz="1600" kern="1200" dirty="0"/>
        </a:p>
      </dsp:txBody>
      <dsp:txXfrm>
        <a:off x="211618" y="3374250"/>
        <a:ext cx="1880860" cy="1194346"/>
      </dsp:txXfrm>
    </dsp:sp>
    <dsp:sp modelId="{712CC6D6-5904-4FDC-9F92-2655922E6952}">
      <dsp:nvSpPr>
        <dsp:cNvPr id="0" name=""/>
        <dsp:cNvSpPr/>
      </dsp:nvSpPr>
      <dsp:spPr>
        <a:xfrm>
          <a:off x="2301463" y="3175714"/>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5D4CF8-9103-4CDC-89C5-BFB9A7461F72}">
      <dsp:nvSpPr>
        <dsp:cNvPr id="0" name=""/>
        <dsp:cNvSpPr/>
      </dsp:nvSpPr>
      <dsp:spPr>
        <a:xfrm>
          <a:off x="2510447" y="3374250"/>
          <a:ext cx="1880860" cy="119434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Borrow</a:t>
          </a:r>
        </a:p>
      </dsp:txBody>
      <dsp:txXfrm>
        <a:off x="2510447" y="3374250"/>
        <a:ext cx="1880860" cy="1194346"/>
      </dsp:txXfrm>
    </dsp:sp>
    <dsp:sp modelId="{3539F708-7DD8-4C57-B13E-851DE284F2AE}">
      <dsp:nvSpPr>
        <dsp:cNvPr id="0" name=""/>
        <dsp:cNvSpPr/>
      </dsp:nvSpPr>
      <dsp:spPr>
        <a:xfrm>
          <a:off x="5131054" y="1945054"/>
          <a:ext cx="3118165" cy="65305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D90B9-926A-416B-944A-FF71B511C22D}">
      <dsp:nvSpPr>
        <dsp:cNvPr id="0" name=""/>
        <dsp:cNvSpPr/>
      </dsp:nvSpPr>
      <dsp:spPr>
        <a:xfrm>
          <a:off x="5340038" y="2143589"/>
          <a:ext cx="3118165" cy="65305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t>Acquisitions</a:t>
          </a:r>
        </a:p>
      </dsp:txBody>
      <dsp:txXfrm>
        <a:off x="5340038" y="2143589"/>
        <a:ext cx="3118165" cy="653056"/>
      </dsp:txXfrm>
    </dsp:sp>
    <dsp:sp modelId="{B8185FF3-0940-464B-94B7-77EB19E65326}">
      <dsp:nvSpPr>
        <dsp:cNvPr id="0" name=""/>
        <dsp:cNvSpPr/>
      </dsp:nvSpPr>
      <dsp:spPr>
        <a:xfrm>
          <a:off x="4600292" y="3145127"/>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FE3A6A-621F-46D7-8B83-7044018FA870}">
      <dsp:nvSpPr>
        <dsp:cNvPr id="0" name=""/>
        <dsp:cNvSpPr/>
      </dsp:nvSpPr>
      <dsp:spPr>
        <a:xfrm>
          <a:off x="4809276" y="3343662"/>
          <a:ext cx="1880860" cy="1194346"/>
        </a:xfrm>
        <a:prstGeom prst="roundRect">
          <a:avLst>
            <a:gd name="adj" fmla="val 10000"/>
          </a:avLst>
        </a:prstGeom>
        <a:solidFill>
          <a:schemeClr val="lt1"/>
        </a:solidFill>
        <a:ln w="25400" cap="flat" cmpd="sng" algn="ctr">
          <a:solidFill>
            <a:srgbClr val="FF0000"/>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Filled</a:t>
          </a:r>
        </a:p>
        <a:p>
          <a:pPr lvl="0" algn="ctr" defTabSz="711200">
            <a:lnSpc>
              <a:spcPct val="90000"/>
            </a:lnSpc>
            <a:spcBef>
              <a:spcPct val="0"/>
            </a:spcBef>
            <a:spcAft>
              <a:spcPct val="35000"/>
            </a:spcAft>
          </a:pPr>
          <a:r>
            <a:rPr lang="en-US" sz="1600" b="1" kern="1200" dirty="0" smtClean="0"/>
            <a:t>Buy</a:t>
          </a:r>
          <a:endParaRPr lang="en-US" sz="1600" b="1" kern="1200" dirty="0"/>
        </a:p>
      </dsp:txBody>
      <dsp:txXfrm>
        <a:off x="4809276" y="3343662"/>
        <a:ext cx="1880860" cy="1194346"/>
      </dsp:txXfrm>
    </dsp:sp>
    <dsp:sp modelId="{E88808A3-D9E0-4A32-BDED-7FA4CFBDEDBB}">
      <dsp:nvSpPr>
        <dsp:cNvPr id="0" name=""/>
        <dsp:cNvSpPr/>
      </dsp:nvSpPr>
      <dsp:spPr>
        <a:xfrm>
          <a:off x="6899121" y="3145127"/>
          <a:ext cx="1880860" cy="1194346"/>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560C48-E470-4D85-98D2-5F0C1185F2CD}">
      <dsp:nvSpPr>
        <dsp:cNvPr id="0" name=""/>
        <dsp:cNvSpPr/>
      </dsp:nvSpPr>
      <dsp:spPr>
        <a:xfrm>
          <a:off x="7108105" y="3343662"/>
          <a:ext cx="1880860" cy="1194346"/>
        </a:xfrm>
        <a:prstGeom prst="roundRect">
          <a:avLst>
            <a:gd name="adj" fmla="val 10000"/>
          </a:avLst>
        </a:prstGeom>
        <a:solidFill>
          <a:schemeClr val="lt1">
            <a:alpha val="90000"/>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Cancel or Borrow</a:t>
          </a:r>
          <a:endParaRPr lang="en-US" sz="1600" kern="1200" dirty="0"/>
        </a:p>
      </dsp:txBody>
      <dsp:txXfrm>
        <a:off x="7108105" y="3343662"/>
        <a:ext cx="1880860" cy="11943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9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0"/>
            <a:ext cx="2972421" cy="465932"/>
          </a:xfrm>
          <a:prstGeom prst="rect">
            <a:avLst/>
          </a:prstGeom>
        </p:spPr>
        <p:txBody>
          <a:bodyPr vert="horz" lIns="91440" tIns="45720" rIns="91440" bIns="45720" rtlCol="0"/>
          <a:lstStyle>
            <a:lvl1pPr algn="r">
              <a:defRPr sz="1200"/>
            </a:lvl1pPr>
          </a:lstStyle>
          <a:p>
            <a:fld id="{CC76B901-F8E2-47F4-A834-E1FF9F3C1FA7}" type="datetimeFigureOut">
              <a:rPr lang="en-US" smtClean="0"/>
              <a:pPr/>
              <a:t>8/3/2010</a:t>
            </a:fld>
            <a:endParaRPr lang="en-US"/>
          </a:p>
        </p:txBody>
      </p:sp>
      <p:sp>
        <p:nvSpPr>
          <p:cNvPr id="4" name="Footer Placeholder 3"/>
          <p:cNvSpPr>
            <a:spLocks noGrp="1"/>
          </p:cNvSpPr>
          <p:nvPr>
            <p:ph type="ftr" sz="quarter" idx="2"/>
          </p:nvPr>
        </p:nvSpPr>
        <p:spPr>
          <a:xfrm>
            <a:off x="1" y="8844753"/>
            <a:ext cx="2972421" cy="4659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44753"/>
            <a:ext cx="2972421" cy="465932"/>
          </a:xfrm>
          <a:prstGeom prst="rect">
            <a:avLst/>
          </a:prstGeom>
        </p:spPr>
        <p:txBody>
          <a:bodyPr vert="horz" lIns="91440" tIns="45720" rIns="91440" bIns="45720" rtlCol="0" anchor="b"/>
          <a:lstStyle>
            <a:lvl1pPr algn="r">
              <a:defRPr sz="1200"/>
            </a:lvl1pPr>
          </a:lstStyle>
          <a:p>
            <a:fld id="{DF8705F2-F161-40CB-A886-29FD0CDC37B3}"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14"/>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5614"/>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1E48D6ED-E71C-43F4-89EE-730068051707}" type="datetimeFigureOut">
              <a:rPr lang="en-US"/>
              <a:pPr>
                <a:defRPr/>
              </a:pPr>
              <a:t>8/3/2010</a:t>
            </a:fld>
            <a:endParaRPr lang="en-US"/>
          </a:p>
        </p:txBody>
      </p:sp>
      <p:sp>
        <p:nvSpPr>
          <p:cNvPr id="4" name="Slide Image Placeholder 3"/>
          <p:cNvSpPr>
            <a:spLocks noGrp="1" noRot="1" noChangeAspect="1"/>
          </p:cNvSpPr>
          <p:nvPr>
            <p:ph type="sldImg" idx="2"/>
          </p:nvPr>
        </p:nvSpPr>
        <p:spPr>
          <a:xfrm>
            <a:off x="1101725" y="698500"/>
            <a:ext cx="4654550" cy="3490913"/>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685800" y="4423331"/>
            <a:ext cx="5486400" cy="4190524"/>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045"/>
            <a:ext cx="2971800" cy="465614"/>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845045"/>
            <a:ext cx="2971800" cy="465614"/>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0F637FD8-59C5-4CE0-BA0E-73AD3161636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Cyril</a:t>
            </a:r>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1EED583-0787-4CB2-B03E-2A65BA2735DB}"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2457450" y="228600"/>
            <a:ext cx="303213" cy="228600"/>
          </a:xfrm>
          <a:noFill/>
          <a:ln>
            <a:solidFill>
              <a:srgbClr val="000000"/>
            </a:solidFill>
            <a:miter lim="800000"/>
            <a:headEnd/>
            <a:tailEnd/>
          </a:ln>
        </p:spPr>
      </p:sp>
      <p:sp>
        <p:nvSpPr>
          <p:cNvPr id="3" name="Notes Placeholder 2"/>
          <p:cNvSpPr>
            <a:spLocks noGrp="1"/>
          </p:cNvSpPr>
          <p:nvPr>
            <p:ph type="body" idx="1"/>
          </p:nvPr>
        </p:nvSpPr>
        <p:spPr>
          <a:xfrm>
            <a:off x="74543" y="457981"/>
            <a:ext cx="6634370" cy="8701634"/>
          </a:xfrm>
        </p:spPr>
        <p:txBody>
          <a:bodyPr>
            <a:noAutofit/>
          </a:bodyPr>
          <a:lstStyle/>
          <a:p>
            <a:pPr eaLnBrk="1" fontAlgn="auto" hangingPunct="1">
              <a:spcBef>
                <a:spcPts val="0"/>
              </a:spcBef>
              <a:spcAft>
                <a:spcPts val="0"/>
              </a:spcAft>
              <a:defRPr/>
            </a:pPr>
            <a:r>
              <a:rPr lang="en-US" sz="1350" dirty="0" smtClean="0"/>
              <a:t>There are 5 API components in the GIST interface; Worldcat API, Google Books, Index Data, Amazon, and purchasing options. By default, they are activated, however, the library can simply turn off any component they do not want to see, and how the data from each component is highly configurable for end-user, as well as, staff within the ILLiad request.  </a:t>
            </a:r>
          </a:p>
          <a:p>
            <a:pPr eaLnBrk="1" fontAlgn="auto" hangingPunct="1">
              <a:spcBef>
                <a:spcPts val="0"/>
              </a:spcBef>
              <a:spcAft>
                <a:spcPts val="0"/>
              </a:spcAft>
              <a:defRPr/>
            </a:pPr>
            <a:r>
              <a:rPr lang="en-US" sz="1350" dirty="0" smtClean="0"/>
              <a:t>The Worldcat API – Terry Reese, Oregon State University and Kyle </a:t>
            </a:r>
            <a:r>
              <a:rPr lang="en-US" sz="1350" dirty="0" err="1" smtClean="0"/>
              <a:t>Bannerjee</a:t>
            </a:r>
            <a:r>
              <a:rPr lang="en-US" sz="1350" dirty="0" smtClean="0"/>
              <a:t>, Summit originally developed the Worldcat API for GIST, later modified and configured to work with ILLiad by Mark Sullivan.  The purpose of the Worldcat API component is to bring back holdings information to the user – if held locally, it says so and the Please check your catalog is a one click into a search of your catalog using the OCLC#. The availability and estimated delivery time is set to 2 configurable groups – you might want one for your resource sharing consortia (of which turnaround times might be consistent), and the other is your state.  </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Google Books API enhances the user’s evaluation of the material they are requesting with additional data, such as Table of Contents or Partial Text Available, however, the user may also discover that the item they need is Full Text Available.  Both ILL and Acquisitions staff see GOOGL (Google’s OCLC symbol) when a requested item is available full text, and at Geneseo, a routing rule automatically places the request in a specific queue – the staff will send the user an email using ILLiad that has the Google Book URL, and copies the electronic resources librarian to please catalog the resource. Similarly with Index Data API, a combined search of various free full text and audio sources from Open Content Alliance, Internet Archive, Gutenberg, etc. is performed and results may interest the user.  The staff see INARC (Internet Archives OCLC Symbol) when a requested item is available from the Index Data sources, and again, a routing rule places that request in a specific queue for staff.</a:t>
            </a:r>
          </a:p>
          <a:p>
            <a:pPr eaLnBrk="1" fontAlgn="auto" hangingPunct="1">
              <a:spcBef>
                <a:spcPts val="0"/>
              </a:spcBef>
              <a:spcAft>
                <a:spcPts val="0"/>
              </a:spcAft>
              <a:defRPr/>
            </a:pPr>
            <a:r>
              <a:rPr lang="en-US" sz="1350" dirty="0" smtClean="0"/>
              <a:t>Amazons API was initially designed by Portland State University as the Price Grabber, but Mark Sullivan remade that program in .NET to be the Amazon Price Reviewer and more.  This enables users more evaluation data to help their request decision making process.  It also provides data for the purchasing options.</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Purchasing Options is a combination of API data from Amazon, Better World Books, and Google Books.  This service enables users to see price data, and click through to buy.  If they buy from Amazon or Better World Books, our accounts are given credit for referring buyers.  What the ILL and Acquisitions staff see in the ILLiad request is Amazon’s new and lowest cost to buy the item – which for ILL helps them determine if buying is less expensive than borrowing – there are a lot of libraries out there that charge $20 / request.  For Acquisitions staff, the purchasing data eliminates the need for searching various prices.  We have asked many of the book jobbers and dealers for APIs, so as we hear back from them, we plan to incorporate more, and enable easy configuration so that a library with preferred or specific vendors can activate only those purchasing APIs.</a:t>
            </a:r>
          </a:p>
          <a:p>
            <a:pPr eaLnBrk="1" fontAlgn="auto" hangingPunct="1">
              <a:spcBef>
                <a:spcPts val="0"/>
              </a:spcBef>
              <a:spcAft>
                <a:spcPts val="0"/>
              </a:spcAft>
              <a:defRPr/>
            </a:pPr>
            <a:endParaRPr lang="en-US" sz="800" dirty="0" smtClean="0"/>
          </a:p>
          <a:p>
            <a:pPr eaLnBrk="1" fontAlgn="auto" hangingPunct="1">
              <a:spcBef>
                <a:spcPts val="0"/>
              </a:spcBef>
              <a:spcAft>
                <a:spcPts val="0"/>
              </a:spcAft>
              <a:defRPr/>
            </a:pPr>
            <a:r>
              <a:rPr lang="en-US" sz="1350" dirty="0" smtClean="0"/>
              <a:t>Last point we want to emphasize is that all this is very flexible, where it appears, how it looks to user and staff, so we see this as really the first template of many, as libraries adapt this, as they customize views to specific user status; faculty, student, administrator, etc.</a:t>
            </a:r>
            <a:endParaRPr lang="en-US" sz="1350" dirty="0"/>
          </a:p>
        </p:txBody>
      </p:sp>
      <p:sp>
        <p:nvSpPr>
          <p:cNvPr id="3891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631930-0186-40BC-9C16-422153BDFB4D}" type="slidenum">
              <a:rPr lang="en-US" smtClean="0"/>
              <a:pPr fontAlgn="base">
                <a:spcBef>
                  <a:spcPct val="0"/>
                </a:spcBef>
                <a:spcAft>
                  <a:spcPct val="0"/>
                </a:spcAft>
                <a:defRPr/>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763713" y="228600"/>
            <a:ext cx="2287587" cy="1717675"/>
          </a:xfrm>
          <a:noFill/>
          <a:ln>
            <a:solidFill>
              <a:srgbClr val="000000"/>
            </a:solidFill>
            <a:miter lim="800000"/>
            <a:headEnd/>
            <a:tailEnd/>
          </a:ln>
        </p:spPr>
      </p:sp>
      <p:sp>
        <p:nvSpPr>
          <p:cNvPr id="41987" name="Notes Placeholder 2"/>
          <p:cNvSpPr>
            <a:spLocks noGrp="1"/>
          </p:cNvSpPr>
          <p:nvPr>
            <p:ph type="body" idx="1"/>
          </p:nvPr>
        </p:nvSpPr>
        <p:spPr bwMode="auto">
          <a:xfrm>
            <a:off x="387626" y="1984583"/>
            <a:ext cx="6172200" cy="6869711"/>
          </a:xfrm>
          <a:noFill/>
        </p:spPr>
        <p:txBody>
          <a:bodyPr wrap="square" numCol="1" anchor="t" anchorCtr="0" compatLnSpc="1">
            <a:prstTxWarp prst="textNoShape">
              <a:avLst/>
            </a:prstTxWarp>
            <a:noAutofit/>
          </a:bodyPr>
          <a:lstStyle/>
          <a:p>
            <a:pPr eaLnBrk="1" hangingPunct="1">
              <a:spcBef>
                <a:spcPct val="0"/>
              </a:spcBef>
            </a:pPr>
            <a:r>
              <a:rPr lang="en-US" sz="2000" dirty="0" smtClean="0"/>
              <a:t>We ask our users for feedback – and you might call their responses tagging.  An ILL request in </a:t>
            </a:r>
            <a:r>
              <a:rPr lang="en-US" sz="2000" dirty="0" err="1" smtClean="0"/>
              <a:t>ILLiad’s</a:t>
            </a:r>
            <a:r>
              <a:rPr lang="en-US" sz="2000" dirty="0" smtClean="0"/>
              <a:t> web pages becomes an Acquisitions request when the user selects Purchase to answer “Would you recommend Milne Library purchase this item?”  As we said before, all the text, answers, and routings are customizable.  The selection here is default blank, so unless the user specifies, it will be a borrowing request (unless the ILL librarian routes the ILL request to acquisitions).</a:t>
            </a:r>
          </a:p>
          <a:p>
            <a:pPr eaLnBrk="1" hangingPunct="1">
              <a:spcBef>
                <a:spcPct val="0"/>
              </a:spcBef>
            </a:pPr>
            <a:endParaRPr lang="en-US" sz="800" dirty="0" smtClean="0"/>
          </a:p>
          <a:p>
            <a:pPr eaLnBrk="1" hangingPunct="1">
              <a:spcBef>
                <a:spcPct val="0"/>
              </a:spcBef>
            </a:pPr>
            <a:r>
              <a:rPr lang="en-US" sz="2000" dirty="0" smtClean="0"/>
              <a:t>Second feedback question is how essential is this to your research or teaching?  Are you wondering how many people actually click on the unsure and unessential – wait, you will see?  </a:t>
            </a:r>
          </a:p>
          <a:p>
            <a:pPr eaLnBrk="1" hangingPunct="1">
              <a:spcBef>
                <a:spcPct val="0"/>
              </a:spcBef>
            </a:pPr>
            <a:endParaRPr lang="en-US" sz="800" dirty="0" smtClean="0"/>
          </a:p>
          <a:p>
            <a:pPr eaLnBrk="1" hangingPunct="1">
              <a:spcBef>
                <a:spcPct val="0"/>
              </a:spcBef>
            </a:pPr>
            <a:r>
              <a:rPr lang="en-US" sz="2000" dirty="0" smtClean="0"/>
              <a:t>Final feedback is finding out their delivery preference, and for the case of course reserves, they simply add the class info to the notes so when the purchased item comes in, it can be immediately placed on reserves and an email sent out from ILLiad.  Again, all this is customizable by your ILLiad web and workflow experts.</a:t>
            </a:r>
          </a:p>
          <a:p>
            <a:pPr eaLnBrk="1" hangingPunct="1">
              <a:spcBef>
                <a:spcPct val="0"/>
              </a:spcBef>
            </a:pPr>
            <a:endParaRPr lang="en-US" sz="2000" dirty="0" smtClean="0"/>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60FF792-1F44-4317-893A-05CF518F289F}" type="slidenum">
              <a:rPr lang="en-US" smtClean="0"/>
              <a:pPr fontAlgn="base">
                <a:spcBef>
                  <a:spcPct val="0"/>
                </a:spcBef>
                <a:spcAft>
                  <a:spcPct val="0"/>
                </a:spcAft>
                <a:defRPr/>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0913"/>
          </a:xfrm>
        </p:spPr>
      </p:sp>
      <p:sp>
        <p:nvSpPr>
          <p:cNvPr id="3" name="Notes Placeholder 2"/>
          <p:cNvSpPr>
            <a:spLocks noGrp="1"/>
          </p:cNvSpPr>
          <p:nvPr>
            <p:ph type="body" idx="1"/>
          </p:nvPr>
        </p:nvSpPr>
        <p:spPr/>
        <p:txBody>
          <a:bodyPr>
            <a:normAutofit/>
          </a:bodyPr>
          <a:lstStyle/>
          <a:p>
            <a:r>
              <a:rPr lang="en-US" sz="1800" dirty="0"/>
              <a:t>Because GIST tools are customizable components, and libraries do love doing things there own way, we would expect to see a diversity of adaptation based on local practices and politics. </a:t>
            </a:r>
          </a:p>
          <a:p>
            <a:r>
              <a:rPr lang="en-US" sz="1800" i="1" dirty="0"/>
              <a:t>illustrate</a:t>
            </a:r>
          </a:p>
        </p:txBody>
      </p:sp>
      <p:sp>
        <p:nvSpPr>
          <p:cNvPr id="4" name="Slide Number Placeholder 3"/>
          <p:cNvSpPr>
            <a:spLocks noGrp="1"/>
          </p:cNvSpPr>
          <p:nvPr>
            <p:ph type="sldNum" sz="quarter" idx="10"/>
          </p:nvPr>
        </p:nvSpPr>
        <p:spPr/>
        <p:txBody>
          <a:bodyPr/>
          <a:lstStyle/>
          <a:p>
            <a:pPr defTabSz="931622"/>
            <a:fld id="{820D9D70-346C-4BEB-85CB-BDCD01A7C221}" type="slidenum">
              <a:rPr lang="en-US">
                <a:solidFill>
                  <a:prstClr val="black"/>
                </a:solidFill>
                <a:latin typeface="Calibri"/>
              </a:rPr>
              <a:pPr defTabSz="931622"/>
              <a:t>13</a:t>
            </a:fld>
            <a:endParaRPr lang="en-US" dirty="0">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8488" y="700088"/>
            <a:ext cx="5172075" cy="3879850"/>
          </a:xfrm>
        </p:spPr>
      </p:sp>
      <p:sp>
        <p:nvSpPr>
          <p:cNvPr id="3" name="Notes Placeholder 2"/>
          <p:cNvSpPr>
            <a:spLocks noGrp="1"/>
          </p:cNvSpPr>
          <p:nvPr>
            <p:ph type="body" idx="1"/>
          </p:nvPr>
        </p:nvSpPr>
        <p:spPr>
          <a:xfrm>
            <a:off x="223631" y="5343108"/>
            <a:ext cx="6261652" cy="3270746"/>
          </a:xfrm>
        </p:spPr>
        <p:txBody>
          <a:bodyPr>
            <a:noAutofit/>
          </a:bodyPr>
          <a:lstStyle/>
          <a:p>
            <a:pPr marL="232916" indent="-232916"/>
            <a:r>
              <a:rPr lang="en-US" sz="2000" baseline="0" dirty="0" smtClean="0"/>
              <a:t>KATE</a:t>
            </a:r>
          </a:p>
          <a:p>
            <a:pPr marL="232916" indent="-232916"/>
            <a:r>
              <a:rPr lang="en-US" sz="2000" baseline="0" dirty="0" smtClean="0"/>
              <a:t>GIST requests can be either an ILL or Acquisitions request.  For Geneseo, if the user recommends the library purchase the work, then the request is automatically routed into an acquisitions queue in </a:t>
            </a:r>
            <a:r>
              <a:rPr lang="en-US" sz="2000" baseline="0" dirty="0" err="1" smtClean="0"/>
              <a:t>ILLiad’s</a:t>
            </a:r>
            <a:r>
              <a:rPr lang="en-US" sz="2000" baseline="0" dirty="0" smtClean="0"/>
              <a:t> Document Delivery Module. </a:t>
            </a:r>
          </a:p>
        </p:txBody>
      </p:sp>
      <p:sp>
        <p:nvSpPr>
          <p:cNvPr id="4" name="Slide Number Placeholder 3"/>
          <p:cNvSpPr>
            <a:spLocks noGrp="1"/>
          </p:cNvSpPr>
          <p:nvPr>
            <p:ph type="sldNum" sz="quarter" idx="10"/>
          </p:nvPr>
        </p:nvSpPr>
        <p:spPr/>
        <p:txBody>
          <a:bodyPr/>
          <a:lstStyle/>
          <a:p>
            <a:pPr defTabSz="931622"/>
            <a:fld id="{0C98BCD5-8554-43E1-8814-A6E6B379C4F8}" type="slidenum">
              <a:rPr lang="en-US">
                <a:solidFill>
                  <a:prstClr val="black"/>
                </a:solidFill>
                <a:latin typeface="Calibri"/>
              </a:rPr>
              <a:pPr defTabSz="931622"/>
              <a:t>14</a:t>
            </a:fld>
            <a:endParaRPr lang="en-US" dirty="0">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1712913" y="381000"/>
            <a:ext cx="3244850" cy="2433638"/>
          </a:xfrm>
          <a:noFill/>
          <a:ln>
            <a:solidFill>
              <a:srgbClr val="000000"/>
            </a:solidFill>
            <a:miter lim="800000"/>
            <a:headEnd/>
            <a:tailEnd/>
          </a:ln>
        </p:spPr>
      </p:sp>
      <p:sp>
        <p:nvSpPr>
          <p:cNvPr id="50179" name="Notes Placeholder 2"/>
          <p:cNvSpPr>
            <a:spLocks noGrp="1"/>
          </p:cNvSpPr>
          <p:nvPr>
            <p:ph type="body" idx="1"/>
          </p:nvPr>
        </p:nvSpPr>
        <p:spPr bwMode="auto">
          <a:xfrm>
            <a:off x="298174" y="2824214"/>
            <a:ext cx="6336196" cy="5789640"/>
          </a:xfrm>
          <a:noFill/>
        </p:spPr>
        <p:txBody>
          <a:bodyPr wrap="square" numCol="1" anchor="t" anchorCtr="0" compatLnSpc="1">
            <a:prstTxWarp prst="textNoShape">
              <a:avLst/>
            </a:prstTxWarp>
            <a:normAutofit/>
          </a:bodyPr>
          <a:lstStyle/>
          <a:p>
            <a:pPr eaLnBrk="1" hangingPunct="1">
              <a:spcBef>
                <a:spcPct val="0"/>
              </a:spcBef>
            </a:pPr>
            <a:r>
              <a:rPr lang="en-US" sz="2000" dirty="0" smtClean="0"/>
              <a:t>GIST requests are placed in </a:t>
            </a:r>
            <a:r>
              <a:rPr lang="en-US" sz="2000" dirty="0" err="1" smtClean="0"/>
              <a:t>ILLiad’s</a:t>
            </a:r>
            <a:r>
              <a:rPr lang="en-US" sz="2000" dirty="0" smtClean="0"/>
              <a:t> Document Delivery menu </a:t>
            </a:r>
            <a:r>
              <a:rPr lang="en-US" sz="2000" b="1" dirty="0" smtClean="0"/>
              <a:t>– and processed by Acquisitions staff at Geneseo.</a:t>
            </a:r>
          </a:p>
          <a:p>
            <a:pPr eaLnBrk="1" hangingPunct="1">
              <a:spcBef>
                <a:spcPct val="0"/>
              </a:spcBef>
            </a:pPr>
            <a:endParaRPr lang="en-US" sz="2000" dirty="0" smtClean="0"/>
          </a:p>
          <a:p>
            <a:pPr eaLnBrk="1" hangingPunct="1">
              <a:spcBef>
                <a:spcPct val="0"/>
              </a:spcBef>
            </a:pPr>
            <a:r>
              <a:rPr lang="en-US" sz="2000" dirty="0" smtClean="0"/>
              <a:t>[ANIMATION AUTOMATICALLY IN 3 SECONDS]</a:t>
            </a:r>
          </a:p>
          <a:p>
            <a:pPr eaLnBrk="1" hangingPunct="1">
              <a:spcBef>
                <a:spcPct val="0"/>
              </a:spcBef>
            </a:pPr>
            <a:endParaRPr lang="en-US" sz="2000" dirty="0" smtClean="0"/>
          </a:p>
          <a:p>
            <a:pPr eaLnBrk="1" hangingPunct="1">
              <a:spcBef>
                <a:spcPct val="0"/>
              </a:spcBef>
            </a:pPr>
            <a:r>
              <a:rPr lang="en-US" sz="2000" dirty="0" smtClean="0"/>
              <a:t>You’ll notice that there are some custom queues specifically for purchase requests.</a:t>
            </a:r>
          </a:p>
          <a:p>
            <a:pPr eaLnBrk="1" hangingPunct="1">
              <a:spcBef>
                <a:spcPct val="0"/>
              </a:spcBef>
            </a:pPr>
            <a:r>
              <a:rPr lang="en-US" sz="2000" dirty="0" smtClean="0"/>
              <a:t>These queues are grouped within the Acquisitions category, which ILL staff can collapse to keep out of the way.</a:t>
            </a:r>
          </a:p>
          <a:p>
            <a:pPr eaLnBrk="1" hangingPunct="1">
              <a:spcBef>
                <a:spcPct val="0"/>
              </a:spcBef>
            </a:pPr>
            <a:r>
              <a:rPr lang="en-US" sz="2000" dirty="0" smtClean="0"/>
              <a:t>Likewise, the ILL queues have been similarly grouped, which allows Acquisitions staff to hide them.</a:t>
            </a:r>
          </a:p>
          <a:p>
            <a:pPr eaLnBrk="1" hangingPunct="1">
              <a:spcBef>
                <a:spcPct val="0"/>
              </a:spcBef>
            </a:pPr>
            <a:endParaRPr lang="en-US" sz="2000" dirty="0" smtClean="0"/>
          </a:p>
          <a:p>
            <a:pPr eaLnBrk="1" hangingPunct="1">
              <a:spcBef>
                <a:spcPct val="0"/>
              </a:spcBef>
            </a:pPr>
            <a:r>
              <a:rPr lang="en-US" sz="2000" dirty="0" smtClean="0"/>
              <a:t>In this example, my request went to Awaiting Acquisitions</a:t>
            </a:r>
            <a:r>
              <a:rPr lang="en-US" sz="2000" baseline="0" dirty="0" smtClean="0"/>
              <a:t> Processing because it wasn’t held locally and was not held by enough CCD libraries</a:t>
            </a: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2322710-2CBD-41AB-B75F-CD21A006230A}" type="slidenum">
              <a:rPr lang="en-US" smtClean="0"/>
              <a:pPr fontAlgn="base">
                <a:spcBef>
                  <a:spcPct val="0"/>
                </a:spcBef>
                <a:spcAft>
                  <a:spcPct val="0"/>
                </a:spcAft>
                <a:defRPr/>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2200275" y="457200"/>
            <a:ext cx="3016250" cy="2262188"/>
          </a:xfrm>
          <a:noFill/>
          <a:ln>
            <a:solidFill>
              <a:srgbClr val="000000"/>
            </a:solidFill>
            <a:miter lim="800000"/>
            <a:headEnd/>
            <a:tailEnd/>
          </a:ln>
        </p:spPr>
      </p:sp>
      <p:sp>
        <p:nvSpPr>
          <p:cNvPr id="51203" name="Notes Placeholder 2"/>
          <p:cNvSpPr>
            <a:spLocks noGrp="1"/>
          </p:cNvSpPr>
          <p:nvPr>
            <p:ph type="body" idx="1"/>
          </p:nvPr>
        </p:nvSpPr>
        <p:spPr bwMode="auto">
          <a:xfrm>
            <a:off x="223630" y="2671554"/>
            <a:ext cx="6336196" cy="5942300"/>
          </a:xfrm>
          <a:noFill/>
        </p:spPr>
        <p:txBody>
          <a:bodyPr wrap="square" numCol="1" anchor="t" anchorCtr="0" compatLnSpc="1">
            <a:prstTxWarp prst="textNoShape">
              <a:avLst/>
            </a:prstTxWarp>
          </a:bodyPr>
          <a:lstStyle/>
          <a:p>
            <a:pPr eaLnBrk="1" hangingPunct="1">
              <a:spcBef>
                <a:spcPct val="0"/>
              </a:spcBef>
            </a:pPr>
            <a:r>
              <a:rPr lang="en-US" sz="2000" dirty="0" smtClean="0"/>
              <a:t>GIST uses the </a:t>
            </a:r>
            <a:r>
              <a:rPr lang="en-US" sz="2000" dirty="0" err="1" smtClean="0"/>
              <a:t>WorldCat</a:t>
            </a:r>
            <a:r>
              <a:rPr lang="en-US" sz="2000" dirty="0" smtClean="0"/>
              <a:t> API to see how many libraries in the CCD group own the item, then sticks that number into the Call Number field.  </a:t>
            </a:r>
          </a:p>
          <a:p>
            <a:pPr eaLnBrk="1" hangingPunct="1">
              <a:spcBef>
                <a:spcPct val="0"/>
              </a:spcBef>
            </a:pPr>
            <a:endParaRPr lang="en-US" sz="2000" dirty="0" smtClean="0"/>
          </a:p>
          <a:p>
            <a:pPr eaLnBrk="1" hangingPunct="1">
              <a:spcBef>
                <a:spcPct val="0"/>
              </a:spcBef>
            </a:pPr>
            <a:r>
              <a:rPr lang="en-US" sz="2000" dirty="0" smtClean="0"/>
              <a:t>You’ll also notice that GIST imports the number of IDS libraries that own the item into the Location field. For ILL, this is</a:t>
            </a:r>
            <a:r>
              <a:rPr lang="en-US" sz="2000" baseline="0" dirty="0" smtClean="0"/>
              <a:t> what allowed the web request form to provide a delivery estimate for the user</a:t>
            </a:r>
            <a:r>
              <a:rPr lang="en-US" sz="2000" dirty="0" smtClean="0"/>
              <a:t>, however, for acquisitions – it’s a way to gauge the diversity of a cooperative collection automatically.</a:t>
            </a:r>
            <a:endParaRPr lang="en-US" sz="2000" baseline="0" dirty="0" smtClean="0"/>
          </a:p>
          <a:p>
            <a:pPr eaLnBrk="1" hangingPunct="1">
              <a:spcBef>
                <a:spcPct val="0"/>
              </a:spcBef>
            </a:pPr>
            <a:endParaRPr lang="en-US" sz="2000" dirty="0" smtClean="0"/>
          </a:p>
          <a:p>
            <a:pPr eaLnBrk="1" hangingPunct="1">
              <a:spcBef>
                <a:spcPct val="0"/>
              </a:spcBef>
            </a:pPr>
            <a:r>
              <a:rPr lang="en-US" sz="2000" dirty="0" smtClean="0"/>
              <a:t>Both fields were customized in the client to include more descriptive labels. And you can customize these fields</a:t>
            </a:r>
            <a:r>
              <a:rPr lang="en-US" sz="2000" baseline="0" dirty="0" smtClean="0"/>
              <a:t> to apply to whichever groups of libraries you’d like Summit, Oregon, NW, etc.</a:t>
            </a:r>
          </a:p>
          <a:p>
            <a:pPr eaLnBrk="1" hangingPunct="1">
              <a:spcBef>
                <a:spcPct val="0"/>
              </a:spcBef>
            </a:pPr>
            <a:endParaRPr lang="en-US" sz="2000" dirty="0" smtClean="0"/>
          </a:p>
          <a:p>
            <a:pPr eaLnBrk="1" hangingPunct="1">
              <a:spcBef>
                <a:spcPct val="0"/>
              </a:spcBef>
            </a:pPr>
            <a:r>
              <a:rPr lang="en-US" sz="2000" dirty="0" smtClean="0"/>
              <a:t>Also included are OCLC and ISBN numbers for quick cataloging or other searching as needed.</a:t>
            </a:r>
          </a:p>
          <a:p>
            <a:pPr eaLnBrk="1" hangingPunct="1">
              <a:spcBef>
                <a:spcPct val="0"/>
              </a:spcBef>
            </a:pPr>
            <a:endParaRPr lang="en-US" dirty="0" smtClean="0"/>
          </a:p>
          <a:p>
            <a:pPr eaLnBrk="1" hangingPunct="1">
              <a:spcBef>
                <a:spcPct val="0"/>
              </a:spcBef>
            </a:pPr>
            <a:endParaRPr lang="en-US"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5947A72-B7A2-4E16-978F-4009961F37F1}"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1712913" y="381000"/>
            <a:ext cx="3244850" cy="2433638"/>
          </a:xfrm>
          <a:noFill/>
          <a:ln>
            <a:solidFill>
              <a:srgbClr val="000000"/>
            </a:solidFill>
            <a:miter lim="800000"/>
            <a:headEnd/>
            <a:tailEnd/>
          </a:ln>
        </p:spPr>
      </p:sp>
      <p:sp>
        <p:nvSpPr>
          <p:cNvPr id="53251" name="Notes Placeholder 2"/>
          <p:cNvSpPr>
            <a:spLocks noGrp="1"/>
          </p:cNvSpPr>
          <p:nvPr>
            <p:ph type="body" idx="1"/>
          </p:nvPr>
        </p:nvSpPr>
        <p:spPr bwMode="auto">
          <a:xfrm>
            <a:off x="298174" y="2747884"/>
            <a:ext cx="6187109" cy="5865970"/>
          </a:xfrm>
          <a:noFill/>
        </p:spPr>
        <p:txBody>
          <a:bodyPr wrap="square" numCol="1" anchor="t" anchorCtr="0" compatLnSpc="1">
            <a:prstTxWarp prst="textNoShape">
              <a:avLst/>
            </a:prstTxWarp>
            <a:noAutofit/>
          </a:bodyPr>
          <a:lstStyle/>
          <a:p>
            <a:pPr eaLnBrk="1" hangingPunct="1">
              <a:spcBef>
                <a:spcPct val="0"/>
              </a:spcBef>
            </a:pPr>
            <a:r>
              <a:rPr lang="en-US" sz="2000" dirty="0" smtClean="0"/>
              <a:t>ANIMATIONS:</a:t>
            </a:r>
          </a:p>
          <a:p>
            <a:pPr eaLnBrk="1" hangingPunct="1">
              <a:spcBef>
                <a:spcPct val="0"/>
              </a:spcBef>
            </a:pPr>
            <a:endParaRPr lang="en-US" sz="2000" dirty="0" smtClean="0"/>
          </a:p>
          <a:p>
            <a:pPr eaLnBrk="1" hangingPunct="1">
              <a:spcBef>
                <a:spcPct val="0"/>
              </a:spcBef>
            </a:pPr>
            <a:r>
              <a:rPr lang="en-US" sz="2000" dirty="0" smtClean="0"/>
              <a:t>Automatically in 3 seconds: </a:t>
            </a:r>
            <a:r>
              <a:rPr lang="en-US" sz="2000" b="1" dirty="0" smtClean="0"/>
              <a:t>item info</a:t>
            </a:r>
          </a:p>
          <a:p>
            <a:pPr eaLnBrk="1" hangingPunct="1">
              <a:spcBef>
                <a:spcPct val="0"/>
              </a:spcBef>
            </a:pPr>
            <a:r>
              <a:rPr lang="en-US" sz="2000" dirty="0" smtClean="0"/>
              <a:t>On click: item info disappears;</a:t>
            </a:r>
            <a:r>
              <a:rPr lang="en-US" sz="2000" baseline="0" dirty="0" smtClean="0"/>
              <a:t> </a:t>
            </a:r>
            <a:r>
              <a:rPr lang="en-US" sz="2000" b="1" baseline="0" dirty="0" smtClean="0"/>
              <a:t>general request info appears</a:t>
            </a:r>
            <a:r>
              <a:rPr lang="en-US" sz="2000" baseline="0" dirty="0" smtClean="0"/>
              <a:t>;</a:t>
            </a:r>
          </a:p>
          <a:p>
            <a:pPr eaLnBrk="1" hangingPunct="1">
              <a:spcBef>
                <a:spcPct val="0"/>
              </a:spcBef>
            </a:pPr>
            <a:r>
              <a:rPr lang="en-US" sz="2000" baseline="0" dirty="0" smtClean="0"/>
              <a:t>On click: general info disappears; </a:t>
            </a:r>
            <a:r>
              <a:rPr lang="en-US" sz="2000" b="1" baseline="0" dirty="0" smtClean="0"/>
              <a:t>user feedback appears</a:t>
            </a:r>
            <a:endParaRPr lang="en-US" sz="2000" b="1"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A23063E4-3505-49AC-8093-FF72F26139BD}" type="slidenum">
              <a:rPr lang="en-US" smtClean="0">
                <a:solidFill>
                  <a:prstClr val="black"/>
                </a:solidFill>
              </a:rPr>
              <a:pPr>
                <a:defRPr/>
              </a:pPr>
              <a:t>17</a:t>
            </a:fld>
            <a:endParaRPr lang="en-US" smtClean="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444625" y="457200"/>
            <a:ext cx="3930650" cy="2949575"/>
          </a:xfrm>
          <a:noFill/>
          <a:ln>
            <a:solidFill>
              <a:srgbClr val="000000"/>
            </a:solidFill>
            <a:miter lim="800000"/>
            <a:headEnd/>
            <a:tailEnd/>
          </a:ln>
        </p:spPr>
      </p:sp>
      <p:sp>
        <p:nvSpPr>
          <p:cNvPr id="52227" name="Notes Placeholder 2"/>
          <p:cNvSpPr>
            <a:spLocks noGrp="1"/>
          </p:cNvSpPr>
          <p:nvPr>
            <p:ph type="body" idx="1"/>
          </p:nvPr>
        </p:nvSpPr>
        <p:spPr bwMode="auto">
          <a:xfrm>
            <a:off x="223630" y="3434855"/>
            <a:ext cx="6336196" cy="5178999"/>
          </a:xfrm>
          <a:noFill/>
        </p:spPr>
        <p:txBody>
          <a:bodyPr wrap="square" numCol="1" anchor="t" anchorCtr="0" compatLnSpc="1">
            <a:prstTxWarp prst="textNoShape">
              <a:avLst/>
            </a:prstTxWarp>
            <a:noAutofit/>
          </a:bodyPr>
          <a:lstStyle/>
          <a:p>
            <a:pPr eaLnBrk="1" hangingPunct="1">
              <a:spcBef>
                <a:spcPct val="0"/>
              </a:spcBef>
            </a:pPr>
            <a:r>
              <a:rPr lang="en-US" sz="2000" dirty="0" smtClean="0"/>
              <a:t>Here’s</a:t>
            </a:r>
            <a:r>
              <a:rPr lang="en-US" sz="2000" baseline="0" dirty="0" smtClean="0"/>
              <a:t>  a screenshot of the add-on in ILLiad for Amazon</a:t>
            </a: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9D48A-4787-4061-A720-5BADEB97D22D}" type="slidenum">
              <a:rPr lang="en-US" smtClean="0"/>
              <a:pPr fontAlgn="base">
                <a:spcBef>
                  <a:spcPct val="0"/>
                </a:spcBef>
                <a:spcAft>
                  <a:spcPct val="0"/>
                </a:spcAft>
                <a:defRPr/>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444625" y="457200"/>
            <a:ext cx="3930650" cy="2949575"/>
          </a:xfrm>
          <a:noFill/>
          <a:ln>
            <a:solidFill>
              <a:srgbClr val="000000"/>
            </a:solidFill>
            <a:miter lim="800000"/>
            <a:headEnd/>
            <a:tailEnd/>
          </a:ln>
        </p:spPr>
      </p:sp>
      <p:sp>
        <p:nvSpPr>
          <p:cNvPr id="52227" name="Notes Placeholder 2"/>
          <p:cNvSpPr>
            <a:spLocks noGrp="1"/>
          </p:cNvSpPr>
          <p:nvPr>
            <p:ph type="body" idx="1"/>
          </p:nvPr>
        </p:nvSpPr>
        <p:spPr bwMode="auto">
          <a:xfrm>
            <a:off x="223630" y="3434855"/>
            <a:ext cx="6336196" cy="5178999"/>
          </a:xfrm>
          <a:noFill/>
        </p:spPr>
        <p:txBody>
          <a:bodyPr wrap="square" numCol="1" anchor="t" anchorCtr="0" compatLnSpc="1">
            <a:prstTxWarp prst="textNoShape">
              <a:avLst/>
            </a:prstTxWarp>
            <a:noAutofit/>
          </a:bodyPr>
          <a:lstStyle/>
          <a:p>
            <a:pPr eaLnBrk="1" hangingPunct="1">
              <a:spcBef>
                <a:spcPct val="0"/>
              </a:spcBef>
            </a:pP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9D48A-4787-4061-A720-5BADEB97D22D}"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38238" y="381000"/>
            <a:ext cx="4656137" cy="3492500"/>
          </a:xfrm>
          <a:noFill/>
          <a:ln>
            <a:solidFill>
              <a:srgbClr val="000000"/>
            </a:solidFill>
            <a:miter lim="800000"/>
            <a:headEnd/>
            <a:tailEnd/>
          </a:ln>
        </p:spPr>
      </p:sp>
      <p:sp>
        <p:nvSpPr>
          <p:cNvPr id="35843" name="Notes Placeholder 2"/>
          <p:cNvSpPr>
            <a:spLocks noGrp="1"/>
          </p:cNvSpPr>
          <p:nvPr>
            <p:ph type="body" idx="1"/>
          </p:nvPr>
        </p:nvSpPr>
        <p:spPr bwMode="auto">
          <a:xfrm>
            <a:off x="447261" y="4198157"/>
            <a:ext cx="5724939" cy="4415698"/>
          </a:xfrm>
          <a:noFill/>
        </p:spPr>
        <p:txBody>
          <a:bodyPr wrap="square" numCol="1" anchor="t" anchorCtr="0" compatLnSpc="1">
            <a:prstTxWarp prst="textNoShape">
              <a:avLst/>
            </a:prstTxWarp>
            <a:noAutofit/>
          </a:bodyPr>
          <a:lstStyle/>
          <a:p>
            <a:pPr eaLnBrk="1" hangingPunct="1">
              <a:spcBef>
                <a:spcPct val="0"/>
              </a:spcBef>
            </a:pPr>
            <a:r>
              <a:rPr lang="en-US" sz="2000" dirty="0" smtClean="0"/>
              <a:t>So what is GIST?</a:t>
            </a:r>
          </a:p>
          <a:p>
            <a:pPr eaLnBrk="1" hangingPunct="1">
              <a:spcBef>
                <a:spcPct val="0"/>
              </a:spcBef>
            </a:pPr>
            <a:endParaRPr lang="en-US" sz="2000" dirty="0" smtClean="0"/>
          </a:p>
          <a:p>
            <a:pPr eaLnBrk="1" hangingPunct="1">
              <a:spcBef>
                <a:spcPct val="0"/>
              </a:spcBef>
            </a:pPr>
            <a:r>
              <a:rPr lang="en-US" sz="2000" dirty="0" smtClean="0"/>
              <a:t>GIST is a customizable set of tools and workflows for ILLiad 8 that enhances:</a:t>
            </a:r>
          </a:p>
          <a:p>
            <a:pPr eaLnBrk="1" hangingPunct="1">
              <a:spcBef>
                <a:spcPct val="0"/>
              </a:spcBef>
              <a:buFontTx/>
              <a:buChar char="•"/>
            </a:pPr>
            <a:r>
              <a:rPr lang="en-US" sz="2000" dirty="0" smtClean="0"/>
              <a:t>interlibrary loan and just-in-time acquisitions services;  </a:t>
            </a:r>
          </a:p>
          <a:p>
            <a:pPr eaLnBrk="1" hangingPunct="1">
              <a:spcBef>
                <a:spcPct val="0"/>
              </a:spcBef>
              <a:buFontTx/>
              <a:buChar char="•"/>
            </a:pPr>
            <a:r>
              <a:rPr lang="en-US" sz="2000" dirty="0" smtClean="0"/>
              <a:t>purchase request processing; </a:t>
            </a:r>
          </a:p>
          <a:p>
            <a:pPr eaLnBrk="1" hangingPunct="1">
              <a:spcBef>
                <a:spcPct val="0"/>
              </a:spcBef>
              <a:buFontTx/>
              <a:buChar char="•"/>
            </a:pPr>
            <a:r>
              <a:rPr lang="en-US" sz="2000" dirty="0" smtClean="0"/>
              <a:t>and coordinated collection development efforts.</a:t>
            </a:r>
          </a:p>
          <a:p>
            <a:pPr eaLnBrk="1" hangingPunct="1">
              <a:spcBef>
                <a:spcPct val="0"/>
              </a:spcBef>
              <a:buFontTx/>
              <a:buChar char="•"/>
            </a:pPr>
            <a:endParaRPr lang="en-US" sz="2000" dirty="0" smtClean="0"/>
          </a:p>
          <a:p>
            <a:pPr eaLnBrk="1" hangingPunct="1">
              <a:spcBef>
                <a:spcPct val="0"/>
              </a:spcBef>
            </a:pPr>
            <a:r>
              <a:rPr lang="en-US" sz="2000" dirty="0" smtClean="0"/>
              <a:t>GIST enables acquisitions staff to benefit from </a:t>
            </a:r>
            <a:r>
              <a:rPr lang="en-US" sz="2000" dirty="0" err="1" smtClean="0"/>
              <a:t>ILLiad’s</a:t>
            </a:r>
            <a:r>
              <a:rPr lang="en-US" sz="2000" dirty="0" smtClean="0"/>
              <a:t> request management system, and GIST makes ILLiad an even more powerful tool for ILL.  </a:t>
            </a:r>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E41CBBD-49C0-4103-B603-6030D56093C1}"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444625" y="457200"/>
            <a:ext cx="3930650" cy="2949575"/>
          </a:xfrm>
          <a:noFill/>
          <a:ln>
            <a:solidFill>
              <a:srgbClr val="000000"/>
            </a:solidFill>
            <a:miter lim="800000"/>
            <a:headEnd/>
            <a:tailEnd/>
          </a:ln>
        </p:spPr>
      </p:sp>
      <p:sp>
        <p:nvSpPr>
          <p:cNvPr id="52227" name="Notes Placeholder 2"/>
          <p:cNvSpPr>
            <a:spLocks noGrp="1"/>
          </p:cNvSpPr>
          <p:nvPr>
            <p:ph type="body" idx="1"/>
          </p:nvPr>
        </p:nvSpPr>
        <p:spPr bwMode="auto">
          <a:xfrm>
            <a:off x="223630" y="3434855"/>
            <a:ext cx="6336196" cy="5178999"/>
          </a:xfrm>
          <a:noFill/>
        </p:spPr>
        <p:txBody>
          <a:bodyPr wrap="square" numCol="1" anchor="t" anchorCtr="0" compatLnSpc="1">
            <a:prstTxWarp prst="textNoShape">
              <a:avLst/>
            </a:prstTxWarp>
            <a:noAutofit/>
          </a:bodyPr>
          <a:lstStyle/>
          <a:p>
            <a:pPr eaLnBrk="1" hangingPunct="1">
              <a:spcBef>
                <a:spcPct val="0"/>
              </a:spcBef>
            </a:pPr>
            <a:r>
              <a:rPr lang="en-US" sz="2000" dirty="0" smtClean="0"/>
              <a:t>One click</a:t>
            </a:r>
            <a:r>
              <a:rPr lang="en-US" sz="2000" baseline="0" dirty="0" smtClean="0"/>
              <a:t> of the button, and an email is sent to my patron, notifying them that the book has been ordered and we are awaiting shipment.  </a:t>
            </a:r>
          </a:p>
          <a:p>
            <a:pPr eaLnBrk="1" hangingPunct="1">
              <a:spcBef>
                <a:spcPct val="0"/>
              </a:spcBef>
            </a:pPr>
            <a:endParaRPr lang="en-US" sz="2000" baseline="0" dirty="0" smtClean="0"/>
          </a:p>
          <a:p>
            <a:pPr eaLnBrk="1" hangingPunct="1">
              <a:spcBef>
                <a:spcPct val="0"/>
              </a:spcBef>
            </a:pPr>
            <a:r>
              <a:rPr lang="en-US" sz="2000" baseline="0" dirty="0" smtClean="0"/>
              <a:t>Email templates are completely customizable and editable, so it can say whatever you want it to say.</a:t>
            </a:r>
            <a:endParaRPr lang="en-US" sz="2000" dirty="0" smtClean="0"/>
          </a:p>
        </p:txBody>
      </p:sp>
      <p:sp>
        <p:nvSpPr>
          <p:cNvPr id="471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249D48A-4787-4061-A720-5BADEB97D22D}"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Wonderful</a:t>
            </a:r>
            <a:r>
              <a:rPr lang="en-US" baseline="0" dirty="0" smtClean="0"/>
              <a:t> features, a tab away!   Amazon, GIST, GOBI portal, </a:t>
            </a:r>
            <a:r>
              <a:rPr lang="en-US" baseline="0" dirty="0" err="1" smtClean="0"/>
              <a:t>Powells</a:t>
            </a:r>
            <a:r>
              <a:rPr lang="en-US" baseline="0" dirty="0" smtClean="0"/>
              <a:t>, OCLC </a:t>
            </a:r>
            <a:r>
              <a:rPr lang="en-US" baseline="0" dirty="0" err="1" smtClean="0"/>
              <a:t>Connexion</a:t>
            </a:r>
            <a:r>
              <a:rPr lang="en-US" baseline="0" dirty="0" smtClean="0"/>
              <a:t>, RCL Web and more!  Any suggestions for new add-ons are encouraged</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698500"/>
            <a:ext cx="4654550" cy="3490913"/>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Cyril</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t>
            </a:r>
            <a:r>
              <a:rPr lang="en-US" sz="1200" kern="1200" dirty="0" smtClean="0">
                <a:solidFill>
                  <a:schemeClr val="tx1"/>
                </a:solidFill>
                <a:latin typeface="+mn-lt"/>
                <a:ea typeface="+mn-ea"/>
                <a:cs typeface="+mn-cs"/>
              </a:rPr>
              <a:t>data below shows that in roughly 5 months, there were 838 purchase requests, but only 63% or 529 were purchased.  Acquisitions routed purchase requests equally to ILL (16.5%) and cancelled purchase requests (16.83%) for a combined 37% of the purchase requests cancelled based on the data gathered by GIST for reasons; too widely held, locally owned, required textbook, etc.  Similarly, ILL converted 28 ILL requests to purchase items based on cost to borrow and too new to borrow effectively.</a:t>
            </a:r>
          </a:p>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solidFill>
                  <a:prstClr val="black"/>
                </a:solidFill>
              </a:rPr>
              <a:pPr>
                <a:defRPr/>
              </a:pPr>
              <a:t>22</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MARK</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Duplicate info – how</a:t>
            </a:r>
            <a:r>
              <a:rPr lang="en-US" baseline="0" dirty="0" smtClean="0"/>
              <a:t> do we resolve.</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Duplicate info – how</a:t>
            </a:r>
            <a:r>
              <a:rPr lang="en-US" baseline="0" dirty="0" smtClean="0"/>
              <a:t> do we resolve.</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622"/>
            <a:fld id="{06511076-202D-4E4E-94AE-9EB12899B87F}" type="slidenum">
              <a:rPr lang="en-US">
                <a:solidFill>
                  <a:prstClr val="black"/>
                </a:solidFill>
                <a:latin typeface="Calibri"/>
              </a:rPr>
              <a:pPr defTabSz="931622"/>
              <a:t>3</a:t>
            </a:fld>
            <a:endParaRPr lang="en-US" dirty="0">
              <a:solidFill>
                <a:prstClr val="black"/>
              </a:solidFill>
              <a:latin typeface="Calibri"/>
            </a:endParaRPr>
          </a:p>
        </p:txBody>
      </p:sp>
      <p:sp>
        <p:nvSpPr>
          <p:cNvPr id="38914" name="Rectangle 2"/>
          <p:cNvSpPr>
            <a:spLocks noGrp="1" noRot="1" noChangeAspect="1" noChangeArrowheads="1" noTextEdit="1"/>
          </p:cNvSpPr>
          <p:nvPr>
            <p:ph type="sldImg"/>
          </p:nvPr>
        </p:nvSpPr>
        <p:spPr>
          <a:xfrm>
            <a:off x="1795463" y="309563"/>
            <a:ext cx="2874962" cy="2157412"/>
          </a:xfrm>
          <a:ln/>
        </p:spPr>
      </p:sp>
      <p:sp>
        <p:nvSpPr>
          <p:cNvPr id="38915" name="Rectangle 3"/>
          <p:cNvSpPr>
            <a:spLocks noGrp="1" noChangeArrowheads="1"/>
          </p:cNvSpPr>
          <p:nvPr>
            <p:ph type="body" idx="1"/>
          </p:nvPr>
        </p:nvSpPr>
        <p:spPr>
          <a:xfrm>
            <a:off x="239678" y="2793683"/>
            <a:ext cx="6378651" cy="5831620"/>
          </a:xfrm>
        </p:spPr>
        <p:txBody>
          <a:bodyPr>
            <a:noAutofit/>
          </a:bodyPr>
          <a:lstStyle/>
          <a:p>
            <a:r>
              <a:rPr lang="en-US" sz="2000" dirty="0" smtClean="0"/>
              <a:t>Add that the </a:t>
            </a:r>
            <a:r>
              <a:rPr lang="en-US" sz="2000" dirty="0"/>
              <a:t>reality of our numerous disparate request systems, which serve as vehicles for end user services, sends the message that our creativity, well intentioned, has run amok with functional divisions.  </a:t>
            </a:r>
          </a:p>
          <a:p>
            <a:endParaRPr lang="en-US" sz="2000" dirty="0"/>
          </a:p>
          <a:p>
            <a:r>
              <a:rPr lang="en-US" sz="2000" dirty="0"/>
              <a:t>How does the very fractured service design or request environment we offer make any sense to our users?   </a:t>
            </a:r>
          </a:p>
          <a:p>
            <a:endParaRPr lang="en-US" sz="2000" dirty="0" smtClean="0"/>
          </a:p>
          <a:p>
            <a:r>
              <a:rPr lang="en-US" sz="2000" dirty="0" smtClean="0"/>
              <a:t>If anything, it is reinforcement of the internal reality…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1622"/>
            <a:fld id="{06511076-202D-4E4E-94AE-9EB12899B87F}" type="slidenum">
              <a:rPr lang="en-US">
                <a:solidFill>
                  <a:prstClr val="black"/>
                </a:solidFill>
                <a:latin typeface="Calibri"/>
              </a:rPr>
              <a:pPr defTabSz="931622"/>
              <a:t>4</a:t>
            </a:fld>
            <a:endParaRPr lang="en-US" dirty="0">
              <a:solidFill>
                <a:prstClr val="black"/>
              </a:solidFill>
              <a:latin typeface="Calibri"/>
            </a:endParaRPr>
          </a:p>
        </p:txBody>
      </p:sp>
      <p:sp>
        <p:nvSpPr>
          <p:cNvPr id="38914" name="Rectangle 2"/>
          <p:cNvSpPr>
            <a:spLocks noGrp="1" noRot="1" noChangeAspect="1" noChangeArrowheads="1" noTextEdit="1"/>
          </p:cNvSpPr>
          <p:nvPr>
            <p:ph type="sldImg"/>
          </p:nvPr>
        </p:nvSpPr>
        <p:spPr>
          <a:xfrm>
            <a:off x="2351088" y="146050"/>
            <a:ext cx="1687512" cy="1266825"/>
          </a:xfrm>
          <a:ln/>
        </p:spPr>
      </p:sp>
      <p:sp>
        <p:nvSpPr>
          <p:cNvPr id="38915" name="Rectangle 3"/>
          <p:cNvSpPr>
            <a:spLocks noGrp="1" noChangeArrowheads="1"/>
          </p:cNvSpPr>
          <p:nvPr>
            <p:ph type="body" idx="1"/>
          </p:nvPr>
        </p:nvSpPr>
        <p:spPr>
          <a:xfrm>
            <a:off x="239677" y="1396841"/>
            <a:ext cx="6378650" cy="7619806"/>
          </a:xfrm>
        </p:spPr>
        <p:txBody>
          <a:bodyPr>
            <a:noAutofit/>
          </a:bodyPr>
          <a:lstStyle/>
          <a:p>
            <a:pPr algn="l"/>
            <a:r>
              <a:rPr lang="en-US" sz="1800" dirty="0" smtClean="0"/>
              <a:t>GIST also provides acquisitions with </a:t>
            </a:r>
            <a:r>
              <a:rPr lang="en-US" sz="1800" dirty="0"/>
              <a:t>a set of customizable templates and tools that enhance and ideally, transform acquisition, collection development and ILL workflows.  </a:t>
            </a:r>
            <a:endParaRPr lang="en-US" sz="1600" dirty="0"/>
          </a:p>
          <a:p>
            <a:endParaRPr lang="en-US" sz="500" dirty="0"/>
          </a:p>
          <a:p>
            <a:r>
              <a:rPr lang="en-US" sz="1800" dirty="0" smtClean="0"/>
              <a:t>Traditional workflow: CD </a:t>
            </a:r>
            <a:r>
              <a:rPr lang="en-US" sz="1800" dirty="0"/>
              <a:t>Librarian get an email from their </a:t>
            </a:r>
            <a:r>
              <a:rPr lang="en-US" sz="1800" dirty="0" err="1" smtClean="0"/>
              <a:t>php</a:t>
            </a:r>
            <a:r>
              <a:rPr lang="en-US" sz="1800" dirty="0" smtClean="0"/>
              <a:t>-email web </a:t>
            </a:r>
            <a:r>
              <a:rPr lang="en-US" sz="1800" dirty="0"/>
              <a:t>form, Library Clerk looks up prices in Amazon or Gobi, looks up holdings in SUNY Catalog, looks up department budget, Decision tree may require a bibliographer or subject selector, or liaison review, and a few conversations, then it becomes an approved selection, which could mean handing it off to an acquisitions and/or cataloging person, and so on.  The user is meanwhile in the dark about the status of this request, and what communication there is, is often made from someone’s email, rather than a system generated email that eliminates rekeying information.   </a:t>
            </a:r>
          </a:p>
          <a:p>
            <a:endParaRPr lang="en-US" sz="500" dirty="0"/>
          </a:p>
          <a:p>
            <a:r>
              <a:rPr lang="en-US" sz="1800" dirty="0"/>
              <a:t>ILL which had a similar website email system 10 years ago, now has a system that manages user requests and enables automated processes that free staff time and enables customizing and adding value to the service.  </a:t>
            </a:r>
          </a:p>
          <a:p>
            <a:endParaRPr lang="en-US" sz="500" dirty="0"/>
          </a:p>
          <a:p>
            <a:r>
              <a:rPr lang="en-US" sz="1800" dirty="0" smtClean="0"/>
              <a:t>While it is relatively easy to leverage another system or workflow – workflow </a:t>
            </a:r>
            <a:r>
              <a:rPr lang="en-US" sz="1800" dirty="0"/>
              <a:t>depends </a:t>
            </a:r>
            <a:r>
              <a:rPr lang="en-US" sz="1800" dirty="0" smtClean="0"/>
              <a:t>more on </a:t>
            </a:r>
            <a:r>
              <a:rPr lang="en-US" sz="1800" dirty="0"/>
              <a:t>the local strategies </a:t>
            </a:r>
            <a:r>
              <a:rPr lang="en-US" sz="1800" dirty="0" smtClean="0"/>
              <a:t>that have political and individual dimensions </a:t>
            </a:r>
            <a:r>
              <a:rPr lang="en-US" sz="1800" dirty="0"/>
              <a:t>– sort of the 400 lb gorilla in the room and on the elephant we are all trying to figure out</a:t>
            </a:r>
            <a:r>
              <a:rPr lang="en-US" sz="1800" dirty="0" smtClean="0"/>
              <a:t>.  Thankfully, everyone at Geneseo was all on board – selectors were more interested in instruction, CD Librarian didn’t like the current workflow, and sees user-initiated requesting as the way to go…</a:t>
            </a:r>
            <a:endParaRPr lang="en-US" sz="1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http://www.arl.org/bm~doc/arlstat08.pdf  p. 46, 17</a:t>
            </a:r>
            <a:endParaRPr lang="en-US" dirty="0"/>
          </a:p>
        </p:txBody>
      </p:sp>
      <p:sp>
        <p:nvSpPr>
          <p:cNvPr id="4" name="Slide Number Placeholder 3"/>
          <p:cNvSpPr>
            <a:spLocks noGrp="1"/>
          </p:cNvSpPr>
          <p:nvPr>
            <p:ph type="sldNum" sz="quarter" idx="10"/>
          </p:nvPr>
        </p:nvSpPr>
        <p:spPr/>
        <p:txBody>
          <a:bodyPr/>
          <a:lstStyle/>
          <a:p>
            <a:pPr>
              <a:defRPr/>
            </a:pPr>
            <a:fld id="{0F637FD8-59C5-4CE0-BA0E-73AD31616364}"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46050" y="455613"/>
            <a:ext cx="6400800" cy="4802187"/>
          </a:xfrm>
          <a:noFill/>
          <a:ln>
            <a:solidFill>
              <a:srgbClr val="000000"/>
            </a:solidFill>
            <a:miter lim="800000"/>
            <a:headEnd/>
            <a:tailEnd/>
          </a:ln>
        </p:spPr>
      </p:sp>
      <p:sp>
        <p:nvSpPr>
          <p:cNvPr id="44035" name="Notes Placeholder 2"/>
          <p:cNvSpPr>
            <a:spLocks noGrp="1"/>
          </p:cNvSpPr>
          <p:nvPr>
            <p:ph type="body" idx="1"/>
          </p:nvPr>
        </p:nvSpPr>
        <p:spPr bwMode="auto">
          <a:xfrm>
            <a:off x="223631" y="5495769"/>
            <a:ext cx="6410739" cy="3118085"/>
          </a:xfrm>
          <a:noFill/>
        </p:spPr>
        <p:txBody>
          <a:bodyPr wrap="square" numCol="1" anchor="t" anchorCtr="0" compatLnSpc="1">
            <a:prstTxWarp prst="textNoShape">
              <a:avLst/>
            </a:prstTxWarp>
            <a:normAutofit/>
          </a:bodyPr>
          <a:lstStyle/>
          <a:p>
            <a:pPr eaLnBrk="1" hangingPunct="1">
              <a:spcBef>
                <a:spcPct val="0"/>
              </a:spcBef>
            </a:pPr>
            <a:r>
              <a:rPr lang="en-US" sz="1400" dirty="0" smtClean="0"/>
              <a:t>The economy is telling us… </a:t>
            </a:r>
          </a:p>
          <a:p>
            <a:pPr eaLnBrk="1" hangingPunct="1">
              <a:spcBef>
                <a:spcPct val="0"/>
              </a:spcBef>
            </a:pPr>
            <a:r>
              <a:rPr lang="en-US" sz="1400" dirty="0" smtClean="0"/>
              <a:t>Consider </a:t>
            </a:r>
            <a:r>
              <a:rPr lang="en-US" sz="1400" dirty="0"/>
              <a:t>what I found searching 110 ILL book requests from one day </a:t>
            </a:r>
            <a:r>
              <a:rPr lang="en-US" sz="1400" dirty="0" smtClean="0"/>
              <a:t>spring 2008. </a:t>
            </a:r>
            <a:r>
              <a:rPr lang="en-US" sz="1400" i="1" dirty="0"/>
              <a:t>Highlight screen findings</a:t>
            </a:r>
          </a:p>
          <a:p>
            <a:pPr eaLnBrk="1" hangingPunct="1">
              <a:spcBef>
                <a:spcPct val="0"/>
              </a:spcBef>
            </a:pPr>
            <a:r>
              <a:rPr lang="en-US" sz="1400" dirty="0" smtClean="0"/>
              <a:t>The </a:t>
            </a:r>
            <a:r>
              <a:rPr lang="en-US" sz="1400" dirty="0"/>
              <a:t>reality of weeding for 10-20 </a:t>
            </a:r>
            <a:r>
              <a:rPr lang="en-US" sz="1400" dirty="0" smtClean="0"/>
              <a:t>years, &amp; print-on-demand publishing </a:t>
            </a:r>
            <a:r>
              <a:rPr lang="en-US" sz="1400" dirty="0"/>
              <a:t>will have a </a:t>
            </a:r>
            <a:r>
              <a:rPr lang="en-US" sz="1400" dirty="0" smtClean="0"/>
              <a:t>significant </a:t>
            </a:r>
            <a:r>
              <a:rPr lang="en-US" sz="1400" dirty="0"/>
              <a:t>impact on </a:t>
            </a:r>
            <a:r>
              <a:rPr lang="en-US" sz="1400" dirty="0" smtClean="0"/>
              <a:t>the book </a:t>
            </a:r>
            <a:r>
              <a:rPr lang="en-US" sz="1400" dirty="0"/>
              <a:t>market, and possible </a:t>
            </a:r>
            <a:r>
              <a:rPr lang="en-US" sz="1400" dirty="0" smtClean="0"/>
              <a:t>strategies for libraries.</a:t>
            </a:r>
          </a:p>
          <a:p>
            <a:pPr eaLnBrk="1" hangingPunct="1">
              <a:spcBef>
                <a:spcPct val="0"/>
              </a:spcBef>
            </a:pPr>
            <a:r>
              <a:rPr lang="en-US" sz="1400" dirty="0" smtClean="0"/>
              <a:t>But don’t let an old ILL Librarian just say that… CLICK  Acquisitions and collection development librarians are saying that too.</a:t>
            </a:r>
            <a:endParaRPr lang="en-US" sz="1400" dirty="0"/>
          </a:p>
        </p:txBody>
      </p:sp>
      <p:sp>
        <p:nvSpPr>
          <p:cNvPr id="624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31622" fontAlgn="base">
              <a:spcBef>
                <a:spcPct val="0"/>
              </a:spcBef>
              <a:spcAft>
                <a:spcPct val="0"/>
              </a:spcAft>
              <a:defRPr/>
            </a:pPr>
            <a:fld id="{A078D909-F392-4A6F-A7D0-AEB5A432882E}" type="slidenum">
              <a:rPr lang="en-US">
                <a:solidFill>
                  <a:prstClr val="black"/>
                </a:solidFill>
                <a:latin typeface="Calibri"/>
              </a:rPr>
              <a:pPr defTabSz="931622" fontAlgn="base">
                <a:spcBef>
                  <a:spcPct val="0"/>
                </a:spcBef>
                <a:spcAft>
                  <a:spcPct val="0"/>
                </a:spcAft>
                <a:defRPr/>
              </a:pPr>
              <a:t>6</a:t>
            </a:fld>
            <a:endParaRPr lang="en-US" dirty="0">
              <a:solidFill>
                <a:prstClr val="black"/>
              </a:solidFill>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7613" y="304800"/>
            <a:ext cx="4349750" cy="3263900"/>
          </a:xfrm>
        </p:spPr>
      </p:sp>
      <p:sp>
        <p:nvSpPr>
          <p:cNvPr id="3" name="Notes Placeholder 2"/>
          <p:cNvSpPr>
            <a:spLocks noGrp="1"/>
          </p:cNvSpPr>
          <p:nvPr>
            <p:ph type="body" idx="1"/>
          </p:nvPr>
        </p:nvSpPr>
        <p:spPr>
          <a:xfrm>
            <a:off x="214314" y="4656138"/>
            <a:ext cx="6429376" cy="3957718"/>
          </a:xfrm>
        </p:spPr>
        <p:txBody>
          <a:bodyPr>
            <a:noAutofit/>
          </a:bodyPr>
          <a:lstStyle/>
          <a:p>
            <a:r>
              <a:rPr lang="en-US" sz="1400" dirty="0"/>
              <a:t>From </a:t>
            </a:r>
            <a:r>
              <a:rPr lang="en-US" sz="1400" dirty="0" smtClean="0"/>
              <a:t>either an </a:t>
            </a:r>
            <a:r>
              <a:rPr lang="en-US" sz="1400" dirty="0"/>
              <a:t>ILL borrowing </a:t>
            </a:r>
            <a:r>
              <a:rPr lang="en-US" sz="1400" dirty="0" smtClean="0"/>
              <a:t>or selection perspective</a:t>
            </a:r>
            <a:r>
              <a:rPr lang="en-US" sz="1400" dirty="0"/>
              <a:t>, </a:t>
            </a:r>
            <a:r>
              <a:rPr lang="en-US" sz="1400" dirty="0" smtClean="0"/>
              <a:t>user initiated strategies </a:t>
            </a:r>
            <a:r>
              <a:rPr lang="en-US" sz="1400" dirty="0"/>
              <a:t>can make a lot of sense.  This graph is a look at </a:t>
            </a:r>
            <a:r>
              <a:rPr lang="en-US" sz="1400" dirty="0" err="1"/>
              <a:t>Geneseo’s</a:t>
            </a:r>
            <a:r>
              <a:rPr lang="en-US" sz="1400" dirty="0"/>
              <a:t> borrowing when we requested materials not held by SUNY and IDS libraries, and there were lending charges incurred for the request.  The opportunity cost between borrow and buy, plus the collection diversification are key values useful for both ILL and collection development processes.</a:t>
            </a:r>
          </a:p>
          <a:p>
            <a:r>
              <a:rPr lang="en-US" sz="1400" dirty="0" smtClean="0"/>
              <a:t>CLICK </a:t>
            </a:r>
            <a:r>
              <a:rPr lang="en-US" sz="1400" dirty="0"/>
              <a:t>– here are some of the titles from the graphed sample.  </a:t>
            </a:r>
            <a:r>
              <a:rPr lang="en-US" sz="1400" dirty="0" smtClean="0"/>
              <a:t>Pilgrimage  &amp; Garden examples.</a:t>
            </a:r>
            <a:endParaRPr lang="en-US" sz="1400" dirty="0"/>
          </a:p>
          <a:p>
            <a:r>
              <a:rPr lang="en-US" sz="1400" dirty="0" smtClean="0"/>
              <a:t>CLICK </a:t>
            </a:r>
            <a:r>
              <a:rPr lang="en-US" sz="1400" dirty="0"/>
              <a:t>– Lastly, if use is a measure of success in collection building, then Just in Time Acquisition has been shown to lead to subsequent use.  How does that compare to many libraries selecting just in case that are fortunate if 50% of their new titles are ever checked out.</a:t>
            </a:r>
          </a:p>
        </p:txBody>
      </p:sp>
      <p:sp>
        <p:nvSpPr>
          <p:cNvPr id="4" name="Slide Number Placeholder 3"/>
          <p:cNvSpPr>
            <a:spLocks noGrp="1"/>
          </p:cNvSpPr>
          <p:nvPr>
            <p:ph type="sldNum" sz="quarter" idx="10"/>
          </p:nvPr>
        </p:nvSpPr>
        <p:spPr/>
        <p:txBody>
          <a:bodyPr/>
          <a:lstStyle/>
          <a:p>
            <a:pPr defTabSz="931622"/>
            <a:fld id="{98D8C450-CB15-49C3-9AAB-1F0F58E203D1}" type="slidenum">
              <a:rPr lang="en-US">
                <a:solidFill>
                  <a:prstClr val="black"/>
                </a:solidFill>
                <a:latin typeface="Calibri"/>
              </a:rPr>
              <a:pPr defTabSz="931622"/>
              <a:t>7</a:t>
            </a:fld>
            <a:endParaRPr lang="en-US" dirty="0">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xfrm>
            <a:off x="447261" y="4274487"/>
            <a:ext cx="6112565" cy="4339367"/>
          </a:xfrm>
          <a:noFill/>
        </p:spPr>
        <p:txBody>
          <a:bodyPr wrap="square" numCol="1" anchor="t" anchorCtr="0" compatLnSpc="1">
            <a:prstTxWarp prst="textNoShape">
              <a:avLst/>
            </a:prstTxWarp>
            <a:normAutofit/>
          </a:bodyPr>
          <a:lstStyle/>
          <a:p>
            <a:pPr eaLnBrk="1" hangingPunct="1">
              <a:spcBef>
                <a:spcPct val="0"/>
              </a:spcBef>
            </a:pPr>
            <a:r>
              <a:rPr lang="en-US" sz="2000" dirty="0" smtClean="0"/>
              <a:t>MARK</a:t>
            </a:r>
          </a:p>
          <a:p>
            <a:pPr eaLnBrk="1" hangingPunct="1">
              <a:spcBef>
                <a:spcPct val="0"/>
              </a:spcBef>
            </a:pPr>
            <a:r>
              <a:rPr lang="en-US" sz="2000" dirty="0" smtClean="0"/>
              <a:t>So enough talking around GIST, let’s show you the details – this is a screenshot of the GIST ILLiad web interface, as seen from an open-</a:t>
            </a:r>
            <a:r>
              <a:rPr lang="en-US" sz="2000" dirty="0" err="1" smtClean="0"/>
              <a:t>url</a:t>
            </a:r>
            <a:r>
              <a:rPr lang="en-US" sz="2000" dirty="0" smtClean="0"/>
              <a:t> request initiated from the </a:t>
            </a:r>
            <a:r>
              <a:rPr lang="en-US" sz="2000" dirty="0" err="1" smtClean="0"/>
              <a:t>worldcat</a:t>
            </a:r>
            <a:r>
              <a:rPr lang="en-US" sz="2000" dirty="0" smtClean="0"/>
              <a:t> database.  </a:t>
            </a:r>
          </a:p>
          <a:p>
            <a:pPr eaLnBrk="1" hangingPunct="1">
              <a:spcBef>
                <a:spcPct val="0"/>
              </a:spcBef>
            </a:pPr>
            <a:endParaRPr lang="en-US" sz="2000" dirty="0" smtClean="0"/>
          </a:p>
          <a:p>
            <a:pPr eaLnBrk="1" hangingPunct="1">
              <a:spcBef>
                <a:spcPct val="0"/>
              </a:spcBef>
            </a:pPr>
            <a:r>
              <a:rPr lang="en-US" sz="2000" dirty="0" smtClean="0"/>
              <a:t>This version has an ISBN lookup feature also, in case you are on the blank form and just want to add an ISBN and have all the information added to the form automatically.  </a:t>
            </a:r>
          </a:p>
          <a:p>
            <a:pPr eaLnBrk="1" hangingPunct="1">
              <a:spcBef>
                <a:spcPct val="0"/>
              </a:spcBef>
            </a:pPr>
            <a:endParaRPr lang="en-US" sz="2000" dirty="0" smtClean="0"/>
          </a:p>
          <a:p>
            <a:pPr eaLnBrk="1" hangingPunct="1">
              <a:spcBef>
                <a:spcPct val="0"/>
              </a:spcBef>
            </a:pPr>
            <a:r>
              <a:rPr lang="en-US" sz="2000" dirty="0" smtClean="0"/>
              <a:t>This interface conforms to your local ILLiad web interface, so your </a:t>
            </a:r>
            <a:r>
              <a:rPr lang="en-US" sz="2000" dirty="0" err="1" smtClean="0"/>
              <a:t>stylesheets</a:t>
            </a:r>
            <a:r>
              <a:rPr lang="en-US" sz="2000" dirty="0" smtClean="0"/>
              <a:t> control the look.  These forms can be customized to user status, and much more…</a:t>
            </a:r>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42F14E3-7F65-49BB-B9BB-5992D8C08C19}" type="slidenum">
              <a:rPr lang="en-US" smtClean="0"/>
              <a:pPr fontAlgn="base">
                <a:spcBef>
                  <a:spcPct val="0"/>
                </a:spcBef>
                <a:spcAft>
                  <a:spcPct val="0"/>
                </a:spcAft>
                <a:defRPr/>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235450" cy="3176588"/>
          </a:xfrm>
        </p:spPr>
      </p:sp>
      <p:sp>
        <p:nvSpPr>
          <p:cNvPr id="3" name="Notes Placeholder 2"/>
          <p:cNvSpPr>
            <a:spLocks noGrp="1"/>
          </p:cNvSpPr>
          <p:nvPr>
            <p:ph type="body" idx="1"/>
          </p:nvPr>
        </p:nvSpPr>
        <p:spPr>
          <a:xfrm>
            <a:off x="372718" y="3892836"/>
            <a:ext cx="6112565" cy="4721018"/>
          </a:xfrm>
        </p:spPr>
        <p:txBody>
          <a:bodyPr>
            <a:normAutofit/>
          </a:bodyPr>
          <a:lstStyle/>
          <a:p>
            <a:r>
              <a:rPr lang="en-US" sz="2000" dirty="0" smtClean="0"/>
              <a:t>Perhaps most important is that the views the user and staff see are configurable and information dependent.  So, in the basic view of the GIST Form, important to note is that the components that pulls in data from other services, i.e. Worldcat, Google, Amazon, etc., will not be shown if no data is matched during the requesting process, and in the configuration file, it is easy to turn a component on or off, or hide them within the web page, or customize the display values.  </a:t>
            </a:r>
          </a:p>
          <a:p>
            <a:r>
              <a:rPr lang="en-US" sz="2000" dirty="0" smtClean="0"/>
              <a:t>In the STAFF VIEW  pre-searched data is automatically added to the staff view and turned into meaningful routing rules can be applied to route requests into specific process queues, or to make it easy to compare the cost of buying with borrowing.  So let’s look @ more details…</a:t>
            </a:r>
            <a:endParaRPr lang="en-US" sz="2000" dirty="0"/>
          </a:p>
        </p:txBody>
      </p:sp>
      <p:sp>
        <p:nvSpPr>
          <p:cNvPr id="4" name="Slide Number Placeholder 3"/>
          <p:cNvSpPr>
            <a:spLocks noGrp="1"/>
          </p:cNvSpPr>
          <p:nvPr>
            <p:ph type="sldNum" sz="quarter" idx="10"/>
          </p:nvPr>
        </p:nvSpPr>
        <p:spPr/>
        <p:txBody>
          <a:bodyPr/>
          <a:lstStyle/>
          <a:p>
            <a:pPr defTabSz="931622"/>
            <a:fld id="{74EF4F36-FC31-4AAB-9457-460E6C0A47F3}" type="slidenum">
              <a:rPr lang="en-US">
                <a:solidFill>
                  <a:prstClr val="black"/>
                </a:solidFill>
                <a:latin typeface="Calibri"/>
              </a:rPr>
              <a:pPr defTabSz="931622"/>
              <a:t>9</a:t>
            </a:fld>
            <a:endParaRPr lang="en-US" dirty="0">
              <a:solidFill>
                <a:prstClr val="black"/>
              </a:solidFill>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20" name="Footer Placeholder 19"/>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10" name="Slide Number Placeholder 9"/>
          <p:cNvSpPr>
            <a:spLocks noGrp="1"/>
          </p:cNvSpPr>
          <p:nvPr>
            <p:ph type="sldNum" sz="quarter" idx="12"/>
          </p:nvPr>
        </p:nvSpPr>
        <p:spPr/>
        <p:txBody>
          <a:bodyPr/>
          <a:lstStyle/>
          <a:p>
            <a:pPr>
              <a:defRPr/>
            </a:pPr>
            <a:fld id="{E9A0B6CE-1FD1-47F1-BC9C-9A5B7C2EDAA9}"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5" name="Footer Placeholder 4"/>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6" name="Slide Number Placeholder 5"/>
          <p:cNvSpPr>
            <a:spLocks noGrp="1"/>
          </p:cNvSpPr>
          <p:nvPr>
            <p:ph type="sldNum" sz="quarter" idx="12"/>
          </p:nvPr>
        </p:nvSpPr>
        <p:spPr/>
        <p:txBody>
          <a:bodyPr/>
          <a:lstStyle/>
          <a:p>
            <a:pPr>
              <a:defRPr/>
            </a:pPr>
            <a:fld id="{AD9C7F3E-13C9-4B42-9C45-FA24B6E2CC62}"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5" name="Footer Placeholder 4"/>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6" name="Slide Number Placeholder 5"/>
          <p:cNvSpPr>
            <a:spLocks noGrp="1"/>
          </p:cNvSpPr>
          <p:nvPr>
            <p:ph type="sldNum" sz="quarter" idx="12"/>
          </p:nvPr>
        </p:nvSpPr>
        <p:spPr/>
        <p:txBody>
          <a:bodyPr/>
          <a:lstStyle/>
          <a:p>
            <a:pPr>
              <a:defRPr/>
            </a:pPr>
            <a:fld id="{FCC3F027-47FB-4D66-90BD-9660EC960A4E}"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35429" y="264063"/>
            <a:ext cx="7837714" cy="1098989"/>
          </a:xfrm>
          <a:prstGeom prst="rect">
            <a:avLst/>
          </a:prstGeom>
        </p:spPr>
        <p:txBody>
          <a:bodyPr/>
          <a:lstStyle/>
          <a:p>
            <a:r>
              <a:rPr lang="en-US" smtClean="0"/>
              <a:t>Click to edit Master title style</a:t>
            </a:r>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r>
              <a:rPr lang="en-US" kern="1200" smtClean="0">
                <a:solidFill>
                  <a:srgbClr val="000000"/>
                </a:solidFill>
                <a:latin typeface="Arial"/>
                <a:ea typeface="+mn-ea"/>
                <a:cs typeface="Arial"/>
              </a:rPr>
              <a:t>2009</a:t>
            </a:r>
            <a:endParaRPr lang="en-US" kern="1200" dirty="0">
              <a:solidFill>
                <a:srgbClr val="000000"/>
              </a:solidFill>
              <a:latin typeface="Arial"/>
              <a:ea typeface="+mn-ea"/>
              <a:cs typeface="Arial"/>
            </a:endParaRPr>
          </a:p>
        </p:txBody>
      </p:sp>
      <p:sp>
        <p:nvSpPr>
          <p:cNvPr id="5" name="Footer Placeholder 4"/>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6" name="Slide Number Placeholder 5"/>
          <p:cNvSpPr>
            <a:spLocks noGrp="1"/>
          </p:cNvSpPr>
          <p:nvPr>
            <p:ph type="sldNum" sz="quarter" idx="12"/>
          </p:nvPr>
        </p:nvSpPr>
        <p:spPr/>
        <p:txBody>
          <a:bodyPr/>
          <a:lstStyle/>
          <a:p>
            <a:pPr>
              <a:defRPr/>
            </a:pPr>
            <a:fld id="{E3FA3989-3093-47BA-9CD5-9CB0DCB6FC16}" type="slidenum">
              <a:rPr lang="en-US" sz="1300" kern="1200" smtClean="0">
                <a:solidFill>
                  <a:srgbClr val="000000"/>
                </a:solidFill>
                <a:ea typeface="+mn-ea"/>
                <a:cs typeface="Arial"/>
              </a:rPr>
              <a:pPr>
                <a:defRPr/>
              </a:pPr>
              <a:t>‹#›</a:t>
            </a:fld>
            <a:endParaRPr lang="en-US" sz="1300" kern="1200" dirty="0">
              <a:solidFill>
                <a:srgbClr val="000000"/>
              </a:solidFill>
              <a:ea typeface="+mn-ea"/>
              <a:cs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5" name="Footer Placeholder 4"/>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6" name="Slide Number Placeholder 5"/>
          <p:cNvSpPr>
            <a:spLocks noGrp="1"/>
          </p:cNvSpPr>
          <p:nvPr>
            <p:ph type="sldNum" sz="quarter" idx="12"/>
          </p:nvPr>
        </p:nvSpPr>
        <p:spPr/>
        <p:txBody>
          <a:bodyPr/>
          <a:lstStyle/>
          <a:p>
            <a:pPr>
              <a:defRPr/>
            </a:pPr>
            <a:fld id="{2A109B58-1D0B-4603-9F13-321071689E8A}"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6" name="Footer Placeholder 5"/>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7" name="Slide Number Placeholder 6"/>
          <p:cNvSpPr>
            <a:spLocks noGrp="1"/>
          </p:cNvSpPr>
          <p:nvPr>
            <p:ph type="sldNum" sz="quarter" idx="12"/>
          </p:nvPr>
        </p:nvSpPr>
        <p:spPr/>
        <p:txBody>
          <a:bodyPr/>
          <a:lstStyle/>
          <a:p>
            <a:pPr>
              <a:defRPr/>
            </a:pPr>
            <a:fld id="{6B977910-1DDB-49CE-8E5F-D8381D8782C4}"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8" name="Footer Placeholder 7"/>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9" name="Slide Number Placeholder 8"/>
          <p:cNvSpPr>
            <a:spLocks noGrp="1"/>
          </p:cNvSpPr>
          <p:nvPr>
            <p:ph type="sldNum" sz="quarter" idx="12"/>
          </p:nvPr>
        </p:nvSpPr>
        <p:spPr/>
        <p:txBody>
          <a:bodyPr/>
          <a:lstStyle/>
          <a:p>
            <a:pPr>
              <a:defRPr/>
            </a:pPr>
            <a:fld id="{767F072C-84EF-40F6-9A62-6E4D979361C1}"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4" name="Footer Placeholder 3"/>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5" name="Slide Number Placeholder 4"/>
          <p:cNvSpPr>
            <a:spLocks noGrp="1"/>
          </p:cNvSpPr>
          <p:nvPr>
            <p:ph type="sldNum" sz="quarter" idx="12"/>
          </p:nvPr>
        </p:nvSpPr>
        <p:spPr/>
        <p:txBody>
          <a:bodyPr/>
          <a:lstStyle/>
          <a:p>
            <a:pPr>
              <a:defRPr/>
            </a:pPr>
            <a:fld id="{46595C16-B71B-4E93-BE2E-0BC072D3E048}"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3" name="Footer Placeholder 2"/>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4" name="Slide Number Placeholder 3"/>
          <p:cNvSpPr>
            <a:spLocks noGrp="1"/>
          </p:cNvSpPr>
          <p:nvPr>
            <p:ph type="sldNum" sz="quarter" idx="12"/>
          </p:nvPr>
        </p:nvSpPr>
        <p:spPr/>
        <p:txBody>
          <a:bodyPr/>
          <a:lstStyle/>
          <a:p>
            <a:pPr>
              <a:defRPr/>
            </a:pPr>
            <a:fld id="{622C5E51-3621-41D2-8FA4-9142A115DC6B}"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6" name="Footer Placeholder 5"/>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7" name="Slide Number Placeholder 6"/>
          <p:cNvSpPr>
            <a:spLocks noGrp="1"/>
          </p:cNvSpPr>
          <p:nvPr>
            <p:ph type="sldNum" sz="quarter" idx="12"/>
          </p:nvPr>
        </p:nvSpPr>
        <p:spPr/>
        <p:txBody>
          <a:bodyPr/>
          <a:lstStyle/>
          <a:p>
            <a:pPr>
              <a:defRPr/>
            </a:pPr>
            <a:fld id="{0C7C6C89-E123-4B6A-8981-78F08F060C30}"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sz="1300" kern="1200" dirty="0">
              <a:solidFill>
                <a:srgbClr val="000000"/>
              </a:solidFill>
              <a:latin typeface="Arial"/>
              <a:ea typeface="+mn-ea"/>
              <a:cs typeface="Arial"/>
            </a:endParaRPr>
          </a:p>
        </p:txBody>
      </p:sp>
      <p:sp>
        <p:nvSpPr>
          <p:cNvPr id="6" name="Footer Placeholder 5"/>
          <p:cNvSpPr>
            <a:spLocks noGrp="1"/>
          </p:cNvSpPr>
          <p:nvPr>
            <p:ph type="ftr" sz="quarter" idx="11"/>
          </p:nvPr>
        </p:nvSpPr>
        <p:spPr/>
        <p:txBody>
          <a:bodyPr/>
          <a:lstStyle/>
          <a:p>
            <a:pPr>
              <a:defRPr/>
            </a:pPr>
            <a:endParaRPr lang="en-US" sz="1300" kern="1200" dirty="0">
              <a:solidFill>
                <a:srgbClr val="000000"/>
              </a:solidFill>
              <a:latin typeface="Arial"/>
              <a:ea typeface="+mn-ea"/>
              <a:cs typeface="Arial"/>
            </a:endParaRPr>
          </a:p>
        </p:txBody>
      </p:sp>
      <p:sp>
        <p:nvSpPr>
          <p:cNvPr id="7" name="Slide Number Placeholder 6"/>
          <p:cNvSpPr>
            <a:spLocks noGrp="1"/>
          </p:cNvSpPr>
          <p:nvPr>
            <p:ph type="sldNum" sz="quarter" idx="12"/>
          </p:nvPr>
        </p:nvSpPr>
        <p:spPr/>
        <p:txBody>
          <a:bodyPr/>
          <a:lstStyle/>
          <a:p>
            <a:pPr>
              <a:defRPr/>
            </a:pPr>
            <a:fld id="{7F711C41-692C-471E-A679-48AFD213E7DE}" type="slidenum">
              <a:rPr lang="en-US" sz="1300" kern="1200" smtClean="0">
                <a:solidFill>
                  <a:srgbClr val="000000"/>
                </a:solidFill>
                <a:latin typeface="Arial"/>
                <a:ea typeface="+mn-ea"/>
                <a:cs typeface="Arial"/>
              </a:rPr>
              <a:pPr>
                <a:defRPr/>
              </a:pPr>
              <a:t>‹#›</a:t>
            </a:fld>
            <a:endParaRPr lang="en-US" sz="1300" kern="1200" dirty="0">
              <a:solidFill>
                <a:srgbClr val="000000"/>
              </a:solidFill>
              <a:latin typeface="Arial"/>
              <a:ea typeface="+mn-ea"/>
              <a:cs typeface="Arial"/>
            </a:endParaRP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defRPr/>
            </a:pPr>
            <a:r>
              <a:rPr lang="en-US" kern="1200" smtClean="0">
                <a:solidFill>
                  <a:srgbClr val="000000"/>
                </a:solidFill>
                <a:latin typeface="Arial"/>
                <a:ea typeface="+mn-ea"/>
                <a:cs typeface="Arial"/>
              </a:rPr>
              <a:t>2009</a:t>
            </a:r>
            <a:endParaRPr lang="en-US" kern="1200" dirty="0">
              <a:solidFill>
                <a:srgbClr val="000000"/>
              </a:solidFill>
              <a:latin typeface="Arial"/>
              <a:ea typeface="+mn-ea"/>
              <a:cs typeface="Aria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pPr>
              <a:defRPr/>
            </a:pPr>
            <a:endParaRPr lang="en-US" kern="1200" dirty="0">
              <a:solidFill>
                <a:srgbClr val="000000"/>
              </a:solidFill>
              <a:latin typeface="Arial"/>
              <a:ea typeface="+mn-ea"/>
              <a:cs typeface="Arial"/>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pPr>
              <a:defRPr/>
            </a:pPr>
            <a:fld id="{4F01DD6B-73D7-494F-8EA5-082FD70DD5C4}" type="slidenum">
              <a:rPr lang="en-US" kern="1200" smtClean="0">
                <a:solidFill>
                  <a:srgbClr val="000000"/>
                </a:solidFill>
                <a:latin typeface="Arial"/>
                <a:ea typeface="+mn-ea"/>
                <a:cs typeface="Arial"/>
              </a:rPr>
              <a:pPr>
                <a:defRPr/>
              </a:pPr>
              <a:t>‹#›</a:t>
            </a:fld>
            <a:endParaRPr lang="en-US" kern="1200" dirty="0">
              <a:solidFill>
                <a:srgbClr val="000000"/>
              </a:solidFill>
              <a:latin typeface="Arial"/>
              <a:ea typeface="+mn-ea"/>
              <a:cs typeface="Arial"/>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38" r:id="rId1"/>
    <p:sldLayoutId id="2147484139" r:id="rId2"/>
    <p:sldLayoutId id="2147484140" r:id="rId3"/>
    <p:sldLayoutId id="2147484141" r:id="rId4"/>
    <p:sldLayoutId id="2147484142" r:id="rId5"/>
    <p:sldLayoutId id="2147484143" r:id="rId6"/>
    <p:sldLayoutId id="2147484144" r:id="rId7"/>
    <p:sldLayoutId id="2147484145" r:id="rId8"/>
    <p:sldLayoutId id="2147484146" r:id="rId9"/>
    <p:sldLayoutId id="2147484147" r:id="rId10"/>
    <p:sldLayoutId id="2147484148" r:id="rId11"/>
    <p:sldLayoutId id="2147484099" r:id="rId12"/>
    <p:sldLayoutId id="2147484100" r:id="rId13"/>
  </p:sldLayoutIdLst>
  <p:hf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5.pn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hyperlink" Target="https://prometheus.atlas-sys.com/display/ILLiadAddons/Addons+Directory"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40.pn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file:///\\illiadserver\webfolder"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gist.idsproject.org/"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3" Type="http://schemas.openxmlformats.org/officeDocument/2006/relationships/hyperlink" Target="http://www.worldcat.org/affiliate/tools?atype=wcapi" TargetMode="External"/><Relationship Id="rId2" Type="http://schemas.openxmlformats.org/officeDocument/2006/relationships/hyperlink" Target="http://aws.amazon.com/" TargetMode="External"/><Relationship Id="rId1" Type="http://schemas.openxmlformats.org/officeDocument/2006/relationships/slideLayout" Target="../slideLayouts/slideLayout2.xml"/><Relationship Id="rId4" Type="http://schemas.openxmlformats.org/officeDocument/2006/relationships/hyperlink" Target="http://code.google.com/apis/books/branding.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gist.idsproject.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hyperlink" Target="mailto:cyril@geneseo.edu" TargetMode="External"/><Relationship Id="rId2" Type="http://schemas.openxmlformats.org/officeDocument/2006/relationships/hyperlink" Target="mailto:bowersox@geneseo.edu" TargetMode="External"/><Relationship Id="rId1" Type="http://schemas.openxmlformats.org/officeDocument/2006/relationships/slideLayout" Target="../slideLayouts/slideLayout2.xml"/><Relationship Id="rId5" Type="http://schemas.openxmlformats.org/officeDocument/2006/relationships/hyperlink" Target="mailto:sullivm@geneseo.edu" TargetMode="External"/><Relationship Id="rId4" Type="http://schemas.openxmlformats.org/officeDocument/2006/relationships/hyperlink" Target="mailto:pitcher@geneseo.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Title 1"/>
          <p:cNvSpPr>
            <a:spLocks noGrp="1"/>
          </p:cNvSpPr>
          <p:nvPr>
            <p:ph type="ctrTitle"/>
          </p:nvPr>
        </p:nvSpPr>
        <p:spPr>
          <a:xfrm>
            <a:off x="152400" y="685800"/>
            <a:ext cx="8839200" cy="1828801"/>
          </a:xfrm>
        </p:spPr>
        <p:txBody>
          <a:bodyPr>
            <a:normAutofit/>
          </a:bodyPr>
          <a:lstStyle/>
          <a:p>
            <a:r>
              <a:rPr lang="en-US" b="1" dirty="0" smtClean="0">
                <a:effectLst/>
              </a:rPr>
              <a:t>Getting It System Toolkit:  </a:t>
            </a:r>
            <a:br>
              <a:rPr lang="en-US" b="1" dirty="0" smtClean="0">
                <a:effectLst/>
              </a:rPr>
            </a:br>
            <a:r>
              <a:rPr lang="en-US" sz="3200" b="1" dirty="0" smtClean="0">
                <a:effectLst/>
              </a:rPr>
              <a:t>GIST for Web Installation</a:t>
            </a:r>
            <a:endParaRPr sz="3200" dirty="0" smtClean="0">
              <a:solidFill>
                <a:schemeClr val="tx1"/>
              </a:solidFill>
              <a:effectLst/>
            </a:endParaRPr>
          </a:p>
        </p:txBody>
      </p:sp>
      <p:sp>
        <p:nvSpPr>
          <p:cNvPr id="6146" name="Subtitle 2"/>
          <p:cNvSpPr>
            <a:spLocks noGrp="1"/>
          </p:cNvSpPr>
          <p:nvPr>
            <p:ph type="subTitle" idx="1"/>
          </p:nvPr>
        </p:nvSpPr>
        <p:spPr>
          <a:xfrm>
            <a:off x="228600" y="2895600"/>
            <a:ext cx="8686800" cy="1725613"/>
          </a:xfrm>
        </p:spPr>
        <p:txBody>
          <a:bodyPr>
            <a:normAutofit/>
          </a:bodyPr>
          <a:lstStyle/>
          <a:p>
            <a:pPr algn="r" eaLnBrk="1" hangingPunct="1"/>
            <a:endParaRPr lang="en-US" sz="1600" b="1" dirty="0" smtClean="0"/>
          </a:p>
          <a:p>
            <a:pPr algn="r" eaLnBrk="1" hangingPunct="1"/>
            <a:endParaRPr lang="en-US" sz="1600" dirty="0" smtClean="0"/>
          </a:p>
          <a:p>
            <a:pPr algn="r" eaLnBrk="1" hangingPunct="1"/>
            <a:r>
              <a:rPr lang="en-US" sz="1600" dirty="0" smtClean="0"/>
              <a:t>Tim Bowersox, Cyril Oberlander, Kate Pitcher, Mark Sullivan</a:t>
            </a:r>
          </a:p>
          <a:p>
            <a:pPr algn="r" eaLnBrk="1" hangingPunct="1"/>
            <a:r>
              <a:rPr lang="en-US" sz="1600" b="1" dirty="0" smtClean="0"/>
              <a:t>State University of New York, Geneseo College</a:t>
            </a:r>
          </a:p>
        </p:txBody>
      </p:sp>
      <p:sp>
        <p:nvSpPr>
          <p:cNvPr id="6148" name="TextBox 3"/>
          <p:cNvSpPr txBox="1">
            <a:spLocks noChangeArrowheads="1"/>
          </p:cNvSpPr>
          <p:nvPr/>
        </p:nvSpPr>
        <p:spPr bwMode="auto">
          <a:xfrm>
            <a:off x="4572000" y="6019800"/>
            <a:ext cx="4343400" cy="523220"/>
          </a:xfrm>
          <a:prstGeom prst="rect">
            <a:avLst/>
          </a:prstGeom>
          <a:noFill/>
          <a:ln w="9525">
            <a:noFill/>
            <a:miter lim="800000"/>
            <a:headEnd/>
            <a:tailEnd/>
          </a:ln>
        </p:spPr>
        <p:txBody>
          <a:bodyPr wrap="square">
            <a:spAutoFit/>
          </a:bodyPr>
          <a:lstStyle/>
          <a:p>
            <a:pPr algn="r"/>
            <a:r>
              <a:rPr lang="en-US" sz="1400" dirty="0" smtClean="0">
                <a:latin typeface="Perpetua" pitchFamily="18" charset="0"/>
              </a:rPr>
              <a:t>IDS Project Conference </a:t>
            </a:r>
          </a:p>
          <a:p>
            <a:pPr algn="r"/>
            <a:r>
              <a:rPr lang="en-US" sz="1400" dirty="0" smtClean="0">
                <a:latin typeface="Perpetua" pitchFamily="18" charset="0"/>
              </a:rPr>
              <a:t>August 3</a:t>
            </a:r>
            <a:r>
              <a:rPr lang="en-US" sz="1400" baseline="30000" dirty="0" smtClean="0">
                <a:latin typeface="Perpetua" pitchFamily="18" charset="0"/>
              </a:rPr>
              <a:t>rd</a:t>
            </a:r>
            <a:r>
              <a:rPr lang="en-US" sz="1400" dirty="0" smtClean="0">
                <a:latin typeface="Perpetua" pitchFamily="18" charset="0"/>
              </a:rPr>
              <a:t> and 4th, 2010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3" cstate="print"/>
          <a:srcRect/>
          <a:stretch>
            <a:fillRect/>
          </a:stretch>
        </p:blipFill>
        <p:spPr bwMode="auto">
          <a:xfrm>
            <a:off x="1398574" y="152400"/>
            <a:ext cx="6602426" cy="6656388"/>
          </a:xfrm>
          <a:prstGeom prst="rect">
            <a:avLst/>
          </a:prstGeom>
          <a:noFill/>
          <a:ln w="9525">
            <a:noFill/>
            <a:miter lim="800000"/>
            <a:headEnd/>
            <a:tailEnd/>
          </a:ln>
        </p:spPr>
      </p:pic>
      <p:sp>
        <p:nvSpPr>
          <p:cNvPr id="5" name="Rectangle 4"/>
          <p:cNvSpPr/>
          <p:nvPr/>
        </p:nvSpPr>
        <p:spPr>
          <a:xfrm>
            <a:off x="5410200" y="3886200"/>
            <a:ext cx="2590800" cy="17526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7" name="Rectangle 6"/>
          <p:cNvSpPr/>
          <p:nvPr/>
        </p:nvSpPr>
        <p:spPr>
          <a:xfrm>
            <a:off x="5410200" y="990600"/>
            <a:ext cx="2590800" cy="2209800"/>
          </a:xfrm>
          <a:prstGeom prst="rect">
            <a:avLst/>
          </a:prstGeom>
          <a:solidFill>
            <a:schemeClr val="lt1">
              <a:alpha val="75000"/>
            </a:schemeClr>
          </a:solidFill>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9" name="Line Callout 1 8"/>
          <p:cNvSpPr/>
          <p:nvPr/>
        </p:nvSpPr>
        <p:spPr>
          <a:xfrm flipH="1">
            <a:off x="5105400" y="304800"/>
            <a:ext cx="3962400" cy="1295400"/>
          </a:xfrm>
          <a:prstGeom prst="borderCallout1">
            <a:avLst>
              <a:gd name="adj1" fmla="val 50999"/>
              <a:gd name="adj2" fmla="val 100737"/>
              <a:gd name="adj3" fmla="val 239772"/>
              <a:gd name="adj4" fmla="val 120145"/>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en-US" sz="1400" b="1" dirty="0"/>
              <a:t>Worldcat API – Library Availability</a:t>
            </a:r>
            <a:r>
              <a:rPr lang="en-US" sz="1400" dirty="0"/>
              <a:t> </a:t>
            </a:r>
          </a:p>
          <a:p>
            <a:pPr fontAlgn="auto">
              <a:spcBef>
                <a:spcPts val="0"/>
              </a:spcBef>
              <a:spcAft>
                <a:spcPts val="0"/>
              </a:spcAft>
              <a:defRPr/>
            </a:pPr>
            <a:r>
              <a:rPr lang="en-US" sz="1200" dirty="0"/>
              <a:t>User sees if owned locally, easy click to catalog, and sees estimated turnaround time.</a:t>
            </a:r>
          </a:p>
          <a:p>
            <a:pPr fontAlgn="auto">
              <a:spcBef>
                <a:spcPts val="0"/>
              </a:spcBef>
              <a:spcAft>
                <a:spcPts val="0"/>
              </a:spcAft>
              <a:defRPr/>
            </a:pPr>
            <a:endParaRPr lang="en-US" sz="500" dirty="0"/>
          </a:p>
          <a:p>
            <a:pPr fontAlgn="auto">
              <a:spcBef>
                <a:spcPts val="0"/>
              </a:spcBef>
              <a:spcAft>
                <a:spcPts val="0"/>
              </a:spcAft>
              <a:defRPr/>
            </a:pPr>
            <a:r>
              <a:rPr lang="en-US" sz="1200" dirty="0"/>
              <a:t>ILL &amp; Acquisitions staff see if held locally, and # holdings in 2 configurable groups (consortia, state, etc.)</a:t>
            </a:r>
          </a:p>
        </p:txBody>
      </p:sp>
      <p:sp>
        <p:nvSpPr>
          <p:cNvPr id="10" name="Line Callout 1 9"/>
          <p:cNvSpPr/>
          <p:nvPr/>
        </p:nvSpPr>
        <p:spPr>
          <a:xfrm flipH="1">
            <a:off x="0" y="1600200"/>
            <a:ext cx="1524000" cy="1828800"/>
          </a:xfrm>
          <a:prstGeom prst="borderCallout1">
            <a:avLst>
              <a:gd name="adj1" fmla="val 70024"/>
              <a:gd name="adj2" fmla="val -775"/>
              <a:gd name="adj3" fmla="val 135722"/>
              <a:gd name="adj4" fmla="val -98830"/>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200" b="1" dirty="0"/>
              <a:t>Google Books</a:t>
            </a:r>
          </a:p>
          <a:p>
            <a:pPr fontAlgn="auto">
              <a:spcBef>
                <a:spcPts val="0"/>
              </a:spcBef>
              <a:spcAft>
                <a:spcPts val="0"/>
              </a:spcAft>
              <a:defRPr/>
            </a:pPr>
            <a:r>
              <a:rPr lang="en-US" sz="1100" dirty="0"/>
              <a:t>User sees Table of Contents, No-Partial, &amp; </a:t>
            </a:r>
            <a:r>
              <a:rPr lang="en-US" sz="1100" i="1" dirty="0"/>
              <a:t>Full Text Views</a:t>
            </a:r>
            <a:r>
              <a:rPr lang="en-US" sz="1100" dirty="0"/>
              <a:t>.</a:t>
            </a:r>
          </a:p>
          <a:p>
            <a:pPr fontAlgn="auto">
              <a:spcBef>
                <a:spcPts val="0"/>
              </a:spcBef>
              <a:spcAft>
                <a:spcPts val="0"/>
              </a:spcAft>
              <a:defRPr/>
            </a:pPr>
            <a:endParaRPr lang="en-US" sz="500" dirty="0"/>
          </a:p>
          <a:p>
            <a:pPr fontAlgn="auto">
              <a:spcBef>
                <a:spcPts val="0"/>
              </a:spcBef>
              <a:spcAft>
                <a:spcPts val="0"/>
              </a:spcAft>
              <a:defRPr/>
            </a:pPr>
            <a:r>
              <a:rPr lang="en-US" sz="1100" dirty="0"/>
              <a:t>Staff see if full text in Google (GOOGL</a:t>
            </a:r>
            <a:r>
              <a:rPr lang="en-US" sz="1100" dirty="0" smtClean="0"/>
              <a:t>) OCLC symbol</a:t>
            </a:r>
          </a:p>
          <a:p>
            <a:pPr fontAlgn="auto">
              <a:spcBef>
                <a:spcPts val="0"/>
              </a:spcBef>
              <a:spcAft>
                <a:spcPts val="0"/>
              </a:spcAft>
              <a:defRPr/>
            </a:pPr>
            <a:endParaRPr lang="en-US" sz="1100" b="1" dirty="0" smtClean="0"/>
          </a:p>
        </p:txBody>
      </p:sp>
      <p:sp>
        <p:nvSpPr>
          <p:cNvPr id="11" name="Line Callout 1 10"/>
          <p:cNvSpPr/>
          <p:nvPr/>
        </p:nvSpPr>
        <p:spPr>
          <a:xfrm flipH="1">
            <a:off x="0" y="3505200"/>
            <a:ext cx="1600200" cy="3352800"/>
          </a:xfrm>
          <a:prstGeom prst="borderCallout1">
            <a:avLst>
              <a:gd name="adj1" fmla="val 2333"/>
              <a:gd name="adj2" fmla="val 365"/>
              <a:gd name="adj3" fmla="val 38080"/>
              <a:gd name="adj4" fmla="val -70429"/>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200" b="1" dirty="0" err="1" smtClean="0"/>
              <a:t>Hathi</a:t>
            </a:r>
            <a:r>
              <a:rPr lang="en-US" sz="1200" b="1" dirty="0" smtClean="0"/>
              <a:t> Trust </a:t>
            </a:r>
          </a:p>
          <a:p>
            <a:pPr fontAlgn="auto">
              <a:spcBef>
                <a:spcPts val="0"/>
              </a:spcBef>
              <a:spcAft>
                <a:spcPts val="0"/>
              </a:spcAft>
              <a:defRPr/>
            </a:pPr>
            <a:r>
              <a:rPr lang="en-US" sz="1000" dirty="0" smtClean="0"/>
              <a:t>User sees link to full-text version from </a:t>
            </a:r>
            <a:r>
              <a:rPr lang="en-US" sz="1000" dirty="0" err="1" smtClean="0"/>
              <a:t>Hathi</a:t>
            </a:r>
            <a:r>
              <a:rPr lang="en-US" sz="1000" dirty="0" smtClean="0"/>
              <a:t> Trust</a:t>
            </a:r>
          </a:p>
          <a:p>
            <a:pPr fontAlgn="auto">
              <a:spcBef>
                <a:spcPts val="0"/>
              </a:spcBef>
              <a:spcAft>
                <a:spcPts val="0"/>
              </a:spcAft>
              <a:defRPr/>
            </a:pPr>
            <a:endParaRPr lang="en-US" sz="1000" dirty="0" smtClean="0"/>
          </a:p>
          <a:p>
            <a:pPr fontAlgn="auto">
              <a:spcBef>
                <a:spcPts val="0"/>
              </a:spcBef>
              <a:spcAft>
                <a:spcPts val="0"/>
              </a:spcAft>
              <a:defRPr/>
            </a:pPr>
            <a:r>
              <a:rPr lang="en-US" sz="1000" dirty="0" smtClean="0"/>
              <a:t>ILL &amp; Acquisitions staff see if held at </a:t>
            </a:r>
            <a:r>
              <a:rPr lang="en-US" sz="1000" dirty="0" err="1" smtClean="0"/>
              <a:t>Hathi</a:t>
            </a:r>
            <a:r>
              <a:rPr lang="en-US" sz="1000" dirty="0" smtClean="0"/>
              <a:t> Trust, and GIST 1.1 embeds the direct link to the work using a </a:t>
            </a:r>
            <a:r>
              <a:rPr lang="en-US" sz="1000" dirty="0" err="1" smtClean="0"/>
              <a:t>TinyURL</a:t>
            </a:r>
            <a:r>
              <a:rPr lang="en-US" sz="1000" dirty="0" smtClean="0"/>
              <a:t> API</a:t>
            </a:r>
          </a:p>
          <a:p>
            <a:pPr algn="ctr" fontAlgn="auto">
              <a:spcBef>
                <a:spcPts val="0"/>
              </a:spcBef>
              <a:spcAft>
                <a:spcPts val="0"/>
              </a:spcAft>
              <a:defRPr/>
            </a:pPr>
            <a:endParaRPr lang="en-US" sz="1000" b="1" dirty="0" smtClean="0"/>
          </a:p>
          <a:p>
            <a:pPr algn="ctr" fontAlgn="auto">
              <a:spcBef>
                <a:spcPts val="0"/>
              </a:spcBef>
              <a:spcAft>
                <a:spcPts val="0"/>
              </a:spcAft>
              <a:defRPr/>
            </a:pPr>
            <a:r>
              <a:rPr lang="en-US" sz="1200" b="1" dirty="0" smtClean="0"/>
              <a:t>Index </a:t>
            </a:r>
            <a:r>
              <a:rPr lang="en-US" sz="1200" b="1" dirty="0"/>
              <a:t>Data</a:t>
            </a:r>
          </a:p>
          <a:p>
            <a:pPr fontAlgn="auto">
              <a:spcBef>
                <a:spcPts val="0"/>
              </a:spcBef>
              <a:spcAft>
                <a:spcPts val="0"/>
              </a:spcAft>
              <a:defRPr/>
            </a:pPr>
            <a:r>
              <a:rPr lang="en-US" sz="1000" dirty="0"/>
              <a:t>User sees if full text  or audio version in </a:t>
            </a:r>
            <a:r>
              <a:rPr lang="en-US" sz="1000" dirty="0" smtClean="0"/>
              <a:t>Open Content Alliance, Gutenberg, </a:t>
            </a:r>
            <a:r>
              <a:rPr lang="en-US" sz="1000" dirty="0"/>
              <a:t>Internet Archive, etc.</a:t>
            </a:r>
          </a:p>
          <a:p>
            <a:pPr fontAlgn="auto">
              <a:spcBef>
                <a:spcPts val="0"/>
              </a:spcBef>
              <a:spcAft>
                <a:spcPts val="0"/>
              </a:spcAft>
              <a:defRPr/>
            </a:pPr>
            <a:endParaRPr lang="en-US" sz="1000" dirty="0"/>
          </a:p>
          <a:p>
            <a:pPr fontAlgn="auto">
              <a:spcBef>
                <a:spcPts val="0"/>
              </a:spcBef>
              <a:spcAft>
                <a:spcPts val="0"/>
              </a:spcAft>
              <a:defRPr/>
            </a:pPr>
            <a:r>
              <a:rPr lang="en-US" sz="1000" dirty="0"/>
              <a:t>Staff see if full text OCA (INARC) </a:t>
            </a:r>
            <a:r>
              <a:rPr lang="en-US" sz="1000" dirty="0" smtClean="0"/>
              <a:t> OCLC symbol</a:t>
            </a:r>
            <a:endParaRPr lang="en-US" sz="1000" dirty="0"/>
          </a:p>
        </p:txBody>
      </p:sp>
      <p:sp>
        <p:nvSpPr>
          <p:cNvPr id="12" name="Line Callout 1 11"/>
          <p:cNvSpPr/>
          <p:nvPr/>
        </p:nvSpPr>
        <p:spPr>
          <a:xfrm flipH="1">
            <a:off x="5486400" y="5562600"/>
            <a:ext cx="3581400" cy="1143000"/>
          </a:xfrm>
          <a:prstGeom prst="borderCallout1">
            <a:avLst>
              <a:gd name="adj1" fmla="val 50851"/>
              <a:gd name="adj2" fmla="val 101548"/>
              <a:gd name="adj3" fmla="val 68176"/>
              <a:gd name="adj4" fmla="val 169672"/>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b="1" dirty="0"/>
              <a:t>Amazon API</a:t>
            </a:r>
          </a:p>
          <a:p>
            <a:pPr fontAlgn="auto">
              <a:spcBef>
                <a:spcPts val="0"/>
              </a:spcBef>
              <a:spcAft>
                <a:spcPts val="0"/>
              </a:spcAft>
              <a:defRPr/>
            </a:pPr>
            <a:r>
              <a:rPr lang="en-US" sz="1200" dirty="0"/>
              <a:t>Enhances users request evaluation with Reviews, Ranking, Cover, and quick link to Amazon.  </a:t>
            </a:r>
          </a:p>
          <a:p>
            <a:pPr fontAlgn="auto">
              <a:spcBef>
                <a:spcPts val="0"/>
              </a:spcBef>
              <a:spcAft>
                <a:spcPts val="0"/>
              </a:spcAft>
              <a:defRPr/>
            </a:pPr>
            <a:endParaRPr lang="en-US" sz="800" dirty="0"/>
          </a:p>
          <a:p>
            <a:pPr fontAlgn="auto">
              <a:spcBef>
                <a:spcPts val="0"/>
              </a:spcBef>
              <a:spcAft>
                <a:spcPts val="0"/>
              </a:spcAft>
              <a:defRPr/>
            </a:pPr>
            <a:r>
              <a:rPr lang="en-US" sz="1000" dirty="0"/>
              <a:t>Price was moved into Purchasing Options window.</a:t>
            </a:r>
          </a:p>
        </p:txBody>
      </p:sp>
      <p:sp>
        <p:nvSpPr>
          <p:cNvPr id="13" name="Line Callout 1 12"/>
          <p:cNvSpPr/>
          <p:nvPr/>
        </p:nvSpPr>
        <p:spPr>
          <a:xfrm flipH="1">
            <a:off x="5410200" y="3886200"/>
            <a:ext cx="3733800" cy="1600200"/>
          </a:xfrm>
          <a:prstGeom prst="borderCallout1">
            <a:avLst>
              <a:gd name="adj1" fmla="val 693"/>
              <a:gd name="adj2" fmla="val 23341"/>
              <a:gd name="adj3" fmla="val -31903"/>
              <a:gd name="adj4" fmla="val 50308"/>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100" b="1" dirty="0"/>
              <a:t>Purchasing Options</a:t>
            </a:r>
          </a:p>
          <a:p>
            <a:pPr fontAlgn="auto">
              <a:spcBef>
                <a:spcPts val="0"/>
              </a:spcBef>
              <a:spcAft>
                <a:spcPts val="0"/>
              </a:spcAft>
              <a:defRPr/>
            </a:pPr>
            <a:r>
              <a:rPr lang="en-US" sz="1100" dirty="0"/>
              <a:t>User sees price to purchase from Amazon API with New &amp; Lowest Price listed  (used) – user may want to purchase from this link.  If they do, Amazon provides our AWS account a credit for referring someone to purchase.</a:t>
            </a:r>
          </a:p>
          <a:p>
            <a:pPr fontAlgn="auto">
              <a:spcBef>
                <a:spcPts val="0"/>
              </a:spcBef>
              <a:spcAft>
                <a:spcPts val="0"/>
              </a:spcAft>
              <a:defRPr/>
            </a:pPr>
            <a:endParaRPr lang="en-US" sz="1100" dirty="0"/>
          </a:p>
          <a:p>
            <a:pPr fontAlgn="auto">
              <a:spcBef>
                <a:spcPts val="0"/>
              </a:spcBef>
              <a:spcAft>
                <a:spcPts val="0"/>
              </a:spcAft>
              <a:defRPr/>
            </a:pPr>
            <a:r>
              <a:rPr lang="en-US" sz="1100" dirty="0"/>
              <a:t>ILL &amp; Acquisition Staff see the New &amp; Lowest Price in the ILLiad </a:t>
            </a:r>
            <a:r>
              <a:rPr lang="en-US" sz="1100" dirty="0" smtClean="0"/>
              <a:t>requests.  Better </a:t>
            </a:r>
            <a:r>
              <a:rPr lang="en-US" sz="1100" dirty="0"/>
              <a:t>World Books, Google APIs are also currently used for </a:t>
            </a:r>
            <a:r>
              <a:rPr lang="en-US" sz="1100" dirty="0" smtClean="0"/>
              <a:t>pricing.</a:t>
            </a:r>
            <a:endParaRPr lang="en-US" sz="1100" dirty="0"/>
          </a:p>
        </p:txBody>
      </p:sp>
      <p:sp>
        <p:nvSpPr>
          <p:cNvPr id="14" name="Line Callout 1 13"/>
          <p:cNvSpPr/>
          <p:nvPr/>
        </p:nvSpPr>
        <p:spPr>
          <a:xfrm flipH="1">
            <a:off x="0" y="457200"/>
            <a:ext cx="1447800" cy="914400"/>
          </a:xfrm>
          <a:prstGeom prst="borderCallout1">
            <a:avLst>
              <a:gd name="adj1" fmla="val 37931"/>
              <a:gd name="adj2" fmla="val -1140"/>
              <a:gd name="adj3" fmla="val 127083"/>
              <a:gd name="adj4" fmla="val -90307"/>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en-US" sz="1400" dirty="0"/>
              <a:t>ILLiad </a:t>
            </a:r>
            <a:r>
              <a:rPr lang="en-US" sz="1400" dirty="0" smtClean="0"/>
              <a:t>ILL </a:t>
            </a:r>
          </a:p>
          <a:p>
            <a:pPr algn="ctr" fontAlgn="auto">
              <a:spcBef>
                <a:spcPts val="0"/>
              </a:spcBef>
              <a:spcAft>
                <a:spcPts val="0"/>
              </a:spcAft>
              <a:defRPr/>
            </a:pPr>
            <a:r>
              <a:rPr lang="en-US" sz="1400" dirty="0" smtClean="0"/>
              <a:t>Request </a:t>
            </a:r>
            <a:r>
              <a:rPr lang="en-US" sz="1400" dirty="0"/>
              <a:t>Form</a:t>
            </a:r>
          </a:p>
          <a:p>
            <a:pPr fontAlgn="auto">
              <a:spcBef>
                <a:spcPts val="0"/>
              </a:spcBef>
              <a:spcAft>
                <a:spcPts val="0"/>
              </a:spcAft>
              <a:defRPr/>
            </a:pPr>
            <a:r>
              <a:rPr lang="en-US" sz="1000" dirty="0"/>
              <a:t>Custom, Standalone, OpenURL, Status Specific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pPr algn="ctr"/>
            <a:r>
              <a:rPr lang="en-US" sz="3600" dirty="0" smtClean="0"/>
              <a:t>GIST 1.13 </a:t>
            </a:r>
            <a:r>
              <a:rPr lang="en-US" sz="2800" dirty="0" smtClean="0"/>
              <a:t>Update includes </a:t>
            </a:r>
            <a:r>
              <a:rPr lang="en-US" sz="2800" dirty="0" err="1" smtClean="0"/>
              <a:t>Hathi</a:t>
            </a:r>
            <a:r>
              <a:rPr lang="en-US" sz="2800" dirty="0" smtClean="0"/>
              <a:t> Trust &amp; Tinyurl.com</a:t>
            </a:r>
            <a:br>
              <a:rPr lang="en-US" sz="2800" dirty="0" smtClean="0"/>
            </a:br>
            <a:r>
              <a:rPr lang="en-US" sz="900" dirty="0" smtClean="0"/>
              <a:t> </a:t>
            </a:r>
            <a:r>
              <a:rPr lang="en-US" sz="3600" dirty="0" smtClean="0"/>
              <a:t/>
            </a:r>
            <a:br>
              <a:rPr lang="en-US" sz="3600" dirty="0" smtClean="0"/>
            </a:br>
            <a:r>
              <a:rPr lang="en-US" sz="2000" dirty="0" smtClean="0">
                <a:solidFill>
                  <a:schemeClr val="tx1"/>
                </a:solidFill>
              </a:rPr>
              <a:t>Geneseo data from Feb. 9 – March 8, 2010</a:t>
            </a:r>
            <a:endParaRPr lang="en-US" sz="20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110490" y="1752600"/>
            <a:ext cx="8881110" cy="37338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3"/>
          <p:cNvPicPr>
            <a:picLocks noChangeAspect="1" noChangeArrowheads="1"/>
          </p:cNvPicPr>
          <p:nvPr/>
        </p:nvPicPr>
        <p:blipFill>
          <a:blip r:embed="rId3" cstate="print"/>
          <a:srcRect/>
          <a:stretch>
            <a:fillRect/>
          </a:stretch>
        </p:blipFill>
        <p:spPr bwMode="auto">
          <a:xfrm>
            <a:off x="228600" y="1447800"/>
            <a:ext cx="3729038" cy="3886200"/>
          </a:xfrm>
          <a:prstGeom prst="rect">
            <a:avLst/>
          </a:prstGeom>
          <a:noFill/>
          <a:ln w="9525">
            <a:noFill/>
            <a:miter lim="800000"/>
            <a:headEnd/>
            <a:tailEnd/>
          </a:ln>
        </p:spPr>
      </p:pic>
      <p:pic>
        <p:nvPicPr>
          <p:cNvPr id="14339" name="Picture 2"/>
          <p:cNvPicPr>
            <a:picLocks noChangeAspect="1" noChangeArrowheads="1"/>
          </p:cNvPicPr>
          <p:nvPr/>
        </p:nvPicPr>
        <p:blipFill>
          <a:blip r:embed="rId4" cstate="print"/>
          <a:srcRect/>
          <a:stretch>
            <a:fillRect/>
          </a:stretch>
        </p:blipFill>
        <p:spPr bwMode="auto">
          <a:xfrm>
            <a:off x="4800600" y="685800"/>
            <a:ext cx="3619500" cy="2924175"/>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5181600" y="2200275"/>
            <a:ext cx="3571875" cy="290512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5591175" y="3933825"/>
            <a:ext cx="3552825" cy="2924175"/>
          </a:xfrm>
          <a:prstGeom prst="rect">
            <a:avLst/>
          </a:prstGeom>
          <a:noFill/>
          <a:ln w="9525">
            <a:noFill/>
            <a:miter lim="800000"/>
            <a:headEnd/>
            <a:tailEnd/>
          </a:ln>
        </p:spPr>
      </p:pic>
      <p:sp>
        <p:nvSpPr>
          <p:cNvPr id="7" name="Isosceles Triangle 6"/>
          <p:cNvSpPr/>
          <p:nvPr/>
        </p:nvSpPr>
        <p:spPr>
          <a:xfrm rot="16200000">
            <a:off x="2095500" y="2552700"/>
            <a:ext cx="4343400" cy="609600"/>
          </a:xfrm>
          <a:prstGeom prst="triangle">
            <a:avLst/>
          </a:prstGeom>
          <a:solidFill>
            <a:srgbClr val="B9E58D"/>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95400"/>
            <a:ext cx="2438400" cy="44196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9" name="Rectangle 8"/>
          <p:cNvSpPr/>
          <p:nvPr/>
        </p:nvSpPr>
        <p:spPr>
          <a:xfrm>
            <a:off x="2438400" y="3657600"/>
            <a:ext cx="1600200" cy="1676400"/>
          </a:xfrm>
          <a:prstGeom prst="rect">
            <a:avLst/>
          </a:prstGeom>
          <a:solidFill>
            <a:schemeClr val="lt1">
              <a:alpha val="61000"/>
            </a:schemeClr>
          </a:solidFill>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0" name="TextBox 9"/>
          <p:cNvSpPr txBox="1"/>
          <p:nvPr/>
        </p:nvSpPr>
        <p:spPr>
          <a:xfrm>
            <a:off x="152400" y="152400"/>
            <a:ext cx="8915400" cy="461665"/>
          </a:xfrm>
          <a:prstGeom prst="rect">
            <a:avLst/>
          </a:prstGeom>
          <a:noFill/>
        </p:spPr>
        <p:txBody>
          <a:bodyPr wrap="square" rtlCol="0">
            <a:spAutoFit/>
          </a:bodyPr>
          <a:lstStyle/>
          <a:p>
            <a:r>
              <a:rPr lang="en-US" sz="2400" dirty="0" smtClean="0"/>
              <a:t>Bringing users into the conversation with customizable feedback</a:t>
            </a:r>
            <a:endParaRPr lang="en-US" sz="2400" dirty="0"/>
          </a:p>
        </p:txBody>
      </p:sp>
      <p:sp>
        <p:nvSpPr>
          <p:cNvPr id="11" name="Line Callout 1 10"/>
          <p:cNvSpPr/>
          <p:nvPr/>
        </p:nvSpPr>
        <p:spPr>
          <a:xfrm>
            <a:off x="1143000" y="762000"/>
            <a:ext cx="2438400" cy="685800"/>
          </a:xfrm>
          <a:prstGeom prst="borderCallout1">
            <a:avLst>
              <a:gd name="adj1" fmla="val 5075"/>
              <a:gd name="adj2" fmla="val 101768"/>
              <a:gd name="adj3" fmla="val 107372"/>
              <a:gd name="adj4" fmla="val 149546"/>
            </a:avLst>
          </a:prstGeom>
          <a:ln w="19050">
            <a:tailEnd type="stealth" w="lg" len="lg"/>
          </a:ln>
        </p:spPr>
        <p:style>
          <a:lnRef idx="2">
            <a:schemeClr val="accent6"/>
          </a:lnRef>
          <a:fillRef idx="1">
            <a:schemeClr val="lt1"/>
          </a:fillRef>
          <a:effectRef idx="0">
            <a:schemeClr val="accent6"/>
          </a:effectRef>
          <a:fontRef idx="minor">
            <a:schemeClr val="dk1"/>
          </a:fontRef>
        </p:style>
        <p:txBody>
          <a:bodyPr rtlCol="0" anchor="ctr"/>
          <a:lstStyle/>
          <a:p>
            <a:pPr algn="ctr"/>
            <a:r>
              <a:rPr lang="en-US" i="1" dirty="0" smtClean="0"/>
              <a:t>For Geneseo, Purchase = Acquisitions in Doc Del</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52"/>
                                        </p:tgtEl>
                                        <p:attrNameLst>
                                          <p:attrName>style.visibility</p:attrName>
                                        </p:attrNameLst>
                                      </p:cBhvr>
                                      <p:to>
                                        <p:strVal val="visible"/>
                                      </p:to>
                                    </p:set>
                                    <p:anim calcmode="lin" valueType="num">
                                      <p:cBhvr additive="base">
                                        <p:cTn id="12" dur="500" fill="hold"/>
                                        <p:tgtEl>
                                          <p:spTgt spid="2052"/>
                                        </p:tgtEl>
                                        <p:attrNameLst>
                                          <p:attrName>ppt_x</p:attrName>
                                        </p:attrNameLst>
                                      </p:cBhvr>
                                      <p:tavLst>
                                        <p:tav tm="0">
                                          <p:val>
                                            <p:strVal val="#ppt_x"/>
                                          </p:val>
                                        </p:tav>
                                        <p:tav tm="100000">
                                          <p:val>
                                            <p:strVal val="#ppt_x"/>
                                          </p:val>
                                        </p:tav>
                                      </p:tavLst>
                                    </p:anim>
                                    <p:anim calcmode="lin" valueType="num">
                                      <p:cBhvr additive="base">
                                        <p:cTn id="13"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8229600" cy="563562"/>
          </a:xfrm>
        </p:spPr>
        <p:txBody>
          <a:bodyPr>
            <a:normAutofit fontScale="90000"/>
          </a:bodyPr>
          <a:lstStyle/>
          <a:p>
            <a:r>
              <a:rPr lang="en-US" dirty="0" smtClean="0"/>
              <a:t>Adapt GIST to your setting</a:t>
            </a:r>
            <a:endParaRPr lang="en-US" dirty="0"/>
          </a:p>
        </p:txBody>
      </p:sp>
      <p:pic>
        <p:nvPicPr>
          <p:cNvPr id="3" name="Picture 3"/>
          <p:cNvPicPr>
            <a:picLocks noChangeAspect="1" noChangeArrowheads="1"/>
          </p:cNvPicPr>
          <p:nvPr/>
        </p:nvPicPr>
        <p:blipFill>
          <a:blip r:embed="rId3" cstate="print"/>
          <a:srcRect/>
          <a:stretch>
            <a:fillRect/>
          </a:stretch>
        </p:blipFill>
        <p:spPr bwMode="auto">
          <a:xfrm>
            <a:off x="457200" y="1854875"/>
            <a:ext cx="1859297" cy="1364737"/>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572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A</a:t>
            </a:r>
          </a:p>
        </p:txBody>
      </p:sp>
      <p:sp>
        <p:nvSpPr>
          <p:cNvPr id="5" name="TextBox 4"/>
          <p:cNvSpPr txBox="1"/>
          <p:nvPr/>
        </p:nvSpPr>
        <p:spPr>
          <a:xfrm>
            <a:off x="457200" y="3302677"/>
            <a:ext cx="1905000" cy="1200308"/>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tools used to enhance ILL Purchase on Demand only</a:t>
            </a:r>
            <a:r>
              <a:rPr lang="en-US" kern="1200" dirty="0" smtClean="0">
                <a:solidFill>
                  <a:prstClr val="black"/>
                </a:solidFill>
                <a:latin typeface="Calibri"/>
                <a:ea typeface="+mn-ea"/>
                <a:cs typeface="+mn-cs"/>
              </a:rPr>
              <a:t>.</a:t>
            </a:r>
          </a:p>
        </p:txBody>
      </p:sp>
      <p:sp>
        <p:nvSpPr>
          <p:cNvPr id="7" name="TextBox 6"/>
          <p:cNvSpPr txBox="1"/>
          <p:nvPr/>
        </p:nvSpPr>
        <p:spPr>
          <a:xfrm>
            <a:off x="25908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B</a:t>
            </a:r>
          </a:p>
        </p:txBody>
      </p:sp>
      <p:sp>
        <p:nvSpPr>
          <p:cNvPr id="8" name="TextBox 7"/>
          <p:cNvSpPr txBox="1"/>
          <p:nvPr/>
        </p:nvSpPr>
        <p:spPr>
          <a:xfrm>
            <a:off x="2590800" y="3302677"/>
            <a:ext cx="1905000" cy="2585303"/>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used by </a:t>
            </a:r>
            <a:r>
              <a:rPr lang="en-US" kern="1200" dirty="0" smtClean="0">
                <a:solidFill>
                  <a:prstClr val="black"/>
                </a:solidFill>
                <a:latin typeface="Calibri"/>
                <a:ea typeface="+mn-ea"/>
                <a:cs typeface="+mn-cs"/>
              </a:rPr>
              <a:t>Librarians</a:t>
            </a:r>
            <a:r>
              <a:rPr lang="en-US" dirty="0" smtClean="0">
                <a:solidFill>
                  <a:prstClr val="black"/>
                </a:solidFill>
                <a:latin typeface="Calibri"/>
              </a:rPr>
              <a:t> using status specific ILLiad web pages.</a:t>
            </a:r>
            <a:endParaRPr lang="en-US" kern="1200" dirty="0">
              <a:solidFill>
                <a:prstClr val="black"/>
              </a:solidFill>
              <a:latin typeface="Calibri"/>
              <a:ea typeface="+mn-ea"/>
              <a:cs typeface="+mn-cs"/>
            </a:endParaRPr>
          </a:p>
          <a:p>
            <a:pPr defTabSz="914214"/>
            <a:endParaRPr lang="en-US" kern="1200" dirty="0">
              <a:solidFill>
                <a:prstClr val="black"/>
              </a:solidFill>
              <a:latin typeface="Calibri"/>
              <a:ea typeface="+mn-ea"/>
              <a:cs typeface="+mn-cs"/>
            </a:endParaRPr>
          </a:p>
          <a:p>
            <a:pPr defTabSz="914214"/>
            <a:r>
              <a:rPr lang="en-US" kern="1200" dirty="0">
                <a:solidFill>
                  <a:prstClr val="black"/>
                </a:solidFill>
                <a:latin typeface="Calibri"/>
                <a:ea typeface="+mn-ea"/>
                <a:cs typeface="+mn-cs"/>
              </a:rPr>
              <a:t>GIST also used only by Librarians to help their selection.</a:t>
            </a:r>
          </a:p>
        </p:txBody>
      </p:sp>
      <p:sp>
        <p:nvSpPr>
          <p:cNvPr id="10" name="TextBox 9"/>
          <p:cNvSpPr txBox="1"/>
          <p:nvPr/>
        </p:nvSpPr>
        <p:spPr>
          <a:xfrm>
            <a:off x="47244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C</a:t>
            </a:r>
          </a:p>
        </p:txBody>
      </p:sp>
      <p:sp>
        <p:nvSpPr>
          <p:cNvPr id="11" name="TextBox 10"/>
          <p:cNvSpPr txBox="1"/>
          <p:nvPr/>
        </p:nvSpPr>
        <p:spPr>
          <a:xfrm>
            <a:off x="4724400" y="3302676"/>
            <a:ext cx="1905000" cy="2031305"/>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used </a:t>
            </a:r>
            <a:r>
              <a:rPr lang="en-US" kern="1200" dirty="0" smtClean="0">
                <a:solidFill>
                  <a:prstClr val="black"/>
                </a:solidFill>
                <a:latin typeface="Calibri"/>
                <a:ea typeface="+mn-ea"/>
                <a:cs typeface="+mn-cs"/>
              </a:rPr>
              <a:t>selectively based on ILLiad statuses.</a:t>
            </a:r>
            <a:endParaRPr lang="en-US" kern="1200" dirty="0">
              <a:solidFill>
                <a:prstClr val="black"/>
              </a:solidFill>
              <a:latin typeface="Calibri"/>
              <a:ea typeface="+mn-ea"/>
              <a:cs typeface="+mn-cs"/>
            </a:endParaRPr>
          </a:p>
          <a:p>
            <a:pPr defTabSz="914214"/>
            <a:endParaRPr lang="en-US" kern="1200" dirty="0">
              <a:solidFill>
                <a:prstClr val="black"/>
              </a:solidFill>
              <a:latin typeface="Calibri"/>
              <a:ea typeface="+mn-ea"/>
              <a:cs typeface="+mn-cs"/>
            </a:endParaRPr>
          </a:p>
          <a:p>
            <a:pPr defTabSz="914214"/>
            <a:r>
              <a:rPr lang="en-US" kern="1200" dirty="0">
                <a:solidFill>
                  <a:prstClr val="black"/>
                </a:solidFill>
                <a:latin typeface="Calibri"/>
                <a:ea typeface="+mn-ea"/>
                <a:cs typeface="+mn-cs"/>
              </a:rPr>
              <a:t>GIST also used by Faculty, with Librarian Review.</a:t>
            </a:r>
          </a:p>
        </p:txBody>
      </p:sp>
      <p:sp>
        <p:nvSpPr>
          <p:cNvPr id="13" name="TextBox 12"/>
          <p:cNvSpPr txBox="1"/>
          <p:nvPr/>
        </p:nvSpPr>
        <p:spPr>
          <a:xfrm>
            <a:off x="6858000" y="1397676"/>
            <a:ext cx="1905000" cy="369312"/>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Library D</a:t>
            </a:r>
          </a:p>
        </p:txBody>
      </p:sp>
      <p:sp>
        <p:nvSpPr>
          <p:cNvPr id="14" name="TextBox 13"/>
          <p:cNvSpPr txBox="1"/>
          <p:nvPr/>
        </p:nvSpPr>
        <p:spPr>
          <a:xfrm>
            <a:off x="6858000" y="3352801"/>
            <a:ext cx="2286000" cy="3277800"/>
          </a:xfrm>
          <a:prstGeom prst="rect">
            <a:avLst/>
          </a:prstGeom>
          <a:noFill/>
        </p:spPr>
        <p:txBody>
          <a:bodyPr wrap="square" lIns="91421" tIns="45710" rIns="91421" bIns="45710" rtlCol="0">
            <a:spAutoFit/>
          </a:bodyPr>
          <a:lstStyle/>
          <a:p>
            <a:pPr defTabSz="914214"/>
            <a:r>
              <a:rPr lang="en-US" kern="1200" dirty="0">
                <a:solidFill>
                  <a:prstClr val="black"/>
                </a:solidFill>
                <a:latin typeface="Calibri"/>
                <a:ea typeface="+mn-ea"/>
                <a:cs typeface="+mn-cs"/>
              </a:rPr>
              <a:t>GIST default with collection building parameters.</a:t>
            </a:r>
          </a:p>
          <a:p>
            <a:pPr defTabSz="914214"/>
            <a:endParaRPr lang="en-US" sz="900" dirty="0">
              <a:solidFill>
                <a:prstClr val="black"/>
              </a:solidFill>
              <a:latin typeface="Calibri"/>
            </a:endParaRPr>
          </a:p>
          <a:p>
            <a:pPr defTabSz="914214"/>
            <a:r>
              <a:rPr lang="en-US" kern="1200" dirty="0">
                <a:solidFill>
                  <a:prstClr val="black"/>
                </a:solidFill>
                <a:latin typeface="Calibri"/>
                <a:ea typeface="+mn-ea"/>
                <a:cs typeface="+mn-cs"/>
              </a:rPr>
              <a:t>GIST used by all users, with some Librarian review for certain status.  Collection building profiles, cooperative data, and gift management features used.</a:t>
            </a:r>
          </a:p>
        </p:txBody>
      </p:sp>
      <p:sp>
        <p:nvSpPr>
          <p:cNvPr id="15" name="TextBox 14"/>
          <p:cNvSpPr txBox="1"/>
          <p:nvPr/>
        </p:nvSpPr>
        <p:spPr>
          <a:xfrm>
            <a:off x="685800" y="762000"/>
            <a:ext cx="7924800" cy="400110"/>
          </a:xfrm>
          <a:prstGeom prst="rect">
            <a:avLst/>
          </a:prstGeom>
          <a:noFill/>
        </p:spPr>
        <p:txBody>
          <a:bodyPr wrap="square" lIns="91421" tIns="45710" rIns="91421" bIns="45710" rtlCol="0">
            <a:spAutoFit/>
          </a:bodyPr>
          <a:lstStyle/>
          <a:p>
            <a:pPr algn="ctr" defTabSz="914214"/>
            <a:r>
              <a:rPr lang="en-US" sz="2000" i="1" dirty="0">
                <a:solidFill>
                  <a:prstClr val="black"/>
                </a:solidFill>
                <a:latin typeface="Calibri"/>
              </a:rPr>
              <a:t>You choose and adapt the </a:t>
            </a:r>
            <a:r>
              <a:rPr lang="en-US" sz="2000" i="1" dirty="0" smtClean="0">
                <a:solidFill>
                  <a:prstClr val="black"/>
                </a:solidFill>
                <a:latin typeface="Calibri"/>
              </a:rPr>
              <a:t>tools </a:t>
            </a:r>
            <a:r>
              <a:rPr lang="en-US" sz="2000" i="1" dirty="0">
                <a:solidFill>
                  <a:prstClr val="black"/>
                </a:solidFill>
                <a:latin typeface="Calibri"/>
              </a:rPr>
              <a:t>around what works for your setting.</a:t>
            </a:r>
          </a:p>
        </p:txBody>
      </p:sp>
      <p:pic>
        <p:nvPicPr>
          <p:cNvPr id="16" name="Picture 15"/>
          <p:cNvPicPr>
            <a:picLocks noChangeAspect="1" noChangeArrowheads="1"/>
          </p:cNvPicPr>
          <p:nvPr/>
        </p:nvPicPr>
        <p:blipFill>
          <a:blip r:embed="rId4" cstate="print"/>
          <a:srcRect/>
          <a:stretch>
            <a:fillRect/>
          </a:stretch>
        </p:blipFill>
        <p:spPr bwMode="auto">
          <a:xfrm>
            <a:off x="7010402" y="1905000"/>
            <a:ext cx="1316359" cy="1371600"/>
          </a:xfrm>
          <a:prstGeom prst="rect">
            <a:avLst/>
          </a:prstGeom>
          <a:ln>
            <a:noFill/>
          </a:ln>
          <a:effectLst>
            <a:outerShdw blurRad="292100" dist="139700" dir="2700000" algn="tl" rotWithShape="0">
              <a:srgbClr val="333333">
                <a:alpha val="65000"/>
              </a:srgbClr>
            </a:outerShdw>
          </a:effectLst>
        </p:spPr>
      </p:pic>
      <p:sp>
        <p:nvSpPr>
          <p:cNvPr id="17" name="Left-Right Arrow 16"/>
          <p:cNvSpPr/>
          <p:nvPr/>
        </p:nvSpPr>
        <p:spPr>
          <a:xfrm>
            <a:off x="2590800" y="2133602"/>
            <a:ext cx="4191000" cy="838200"/>
          </a:xfrm>
          <a:prstGeom prst="leftRightArrow">
            <a:avLst/>
          </a:prstGeom>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r>
              <a:rPr lang="en-US" kern="1200" dirty="0">
                <a:solidFill>
                  <a:prstClr val="black"/>
                </a:solidFill>
                <a:latin typeface="Calibri"/>
                <a:ea typeface="+mn-ea"/>
                <a:cs typeface="+mn-cs"/>
              </a:rPr>
              <a:t>Range of customization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Picture 2"/>
          <p:cNvPicPr>
            <a:picLocks noChangeAspect="1" noChangeArrowheads="1"/>
          </p:cNvPicPr>
          <p:nvPr/>
        </p:nvPicPr>
        <p:blipFill>
          <a:blip r:embed="rId3" cstate="print">
            <a:lum bright="6000" contrast="-10000"/>
          </a:blip>
          <a:srcRect/>
          <a:stretch>
            <a:fillRect/>
          </a:stretch>
        </p:blipFill>
        <p:spPr bwMode="auto">
          <a:xfrm>
            <a:off x="2971800" y="304800"/>
            <a:ext cx="2765702" cy="2406100"/>
          </a:xfrm>
          <a:prstGeom prst="rect">
            <a:avLst/>
          </a:prstGeom>
          <a:noFill/>
          <a:ln w="9525">
            <a:noFill/>
            <a:miter lim="800000"/>
            <a:headEnd/>
            <a:tailEnd/>
          </a:ln>
        </p:spPr>
      </p:pic>
      <p:graphicFrame>
        <p:nvGraphicFramePr>
          <p:cNvPr id="5" name="Diagram 4"/>
          <p:cNvGraphicFramePr/>
          <p:nvPr/>
        </p:nvGraphicFramePr>
        <p:xfrm>
          <a:off x="0" y="914400"/>
          <a:ext cx="8991600"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a:xfrm>
            <a:off x="533400" y="228600"/>
            <a:ext cx="7772400" cy="1143000"/>
          </a:xfrm>
        </p:spPr>
        <p:txBody>
          <a:bodyPr>
            <a:normAutofit/>
          </a:bodyPr>
          <a:lstStyle/>
          <a:p>
            <a:pPr algn="r"/>
            <a:r>
              <a:rPr lang="en-US" sz="2000" dirty="0" smtClean="0"/>
              <a:t>ILL &amp; ACQ Workflow</a:t>
            </a:r>
            <a:endParaRPr lang="en-US" sz="2000" dirty="0"/>
          </a:p>
        </p:txBody>
      </p:sp>
      <p:sp>
        <p:nvSpPr>
          <p:cNvPr id="6" name="Left-Right Arrow 5"/>
          <p:cNvSpPr/>
          <p:nvPr/>
        </p:nvSpPr>
        <p:spPr>
          <a:xfrm>
            <a:off x="3657600" y="2895600"/>
            <a:ext cx="1600200" cy="990600"/>
          </a:xfrm>
          <a:prstGeom prst="leftRightArrow">
            <a:avLst/>
          </a:prstGeom>
          <a:ln>
            <a:solidFill>
              <a:srgbClr val="00B050"/>
            </a:solidFill>
          </a:ln>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r>
              <a:rPr lang="en-US" sz="1200" dirty="0">
                <a:solidFill>
                  <a:prstClr val="black"/>
                </a:solidFill>
                <a:latin typeface="Calibri"/>
              </a:rPr>
              <a:t>Requests are Transferable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1 - Doc Del menu.png"/>
          <p:cNvPicPr>
            <a:picLocks noChangeAspect="1"/>
          </p:cNvPicPr>
          <p:nvPr/>
        </p:nvPicPr>
        <p:blipFill>
          <a:blip r:embed="rId3" cstate="print"/>
          <a:stretch>
            <a:fillRect/>
          </a:stretch>
        </p:blipFill>
        <p:spPr>
          <a:xfrm>
            <a:off x="152400" y="304800"/>
            <a:ext cx="8885223" cy="6364659"/>
          </a:xfrm>
          <a:prstGeom prst="rect">
            <a:avLst/>
          </a:prstGeom>
        </p:spPr>
      </p:pic>
      <p:pic>
        <p:nvPicPr>
          <p:cNvPr id="5" name="Picture 4"/>
          <p:cNvPicPr>
            <a:picLocks noChangeAspect="1"/>
          </p:cNvPicPr>
          <p:nvPr/>
        </p:nvPicPr>
        <p:blipFill>
          <a:blip r:embed="rId4" cstate="print"/>
          <a:stretch>
            <a:fillRect/>
          </a:stretch>
        </p:blipFill>
        <p:spPr>
          <a:xfrm>
            <a:off x="152400" y="1752600"/>
            <a:ext cx="6977801" cy="2374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2 - Open Acq queue.png"/>
          <p:cNvPicPr>
            <a:picLocks noChangeAspect="1"/>
          </p:cNvPicPr>
          <p:nvPr/>
        </p:nvPicPr>
        <p:blipFill>
          <a:blip r:embed="rId3" cstate="print"/>
          <a:stretch>
            <a:fillRect/>
          </a:stretch>
        </p:blipFill>
        <p:spPr>
          <a:xfrm>
            <a:off x="152400" y="304800"/>
            <a:ext cx="8824868" cy="6321426"/>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Step 3 - Open request.png"/>
          <p:cNvPicPr>
            <a:picLocks noChangeAspect="1"/>
          </p:cNvPicPr>
          <p:nvPr/>
        </p:nvPicPr>
        <p:blipFill>
          <a:blip r:embed="rId3" cstate="print"/>
          <a:stretch>
            <a:fillRect/>
          </a:stretch>
        </p:blipFill>
        <p:spPr>
          <a:xfrm>
            <a:off x="152400" y="228603"/>
            <a:ext cx="8829142" cy="6410325"/>
          </a:xfrm>
          <a:prstGeom prst="rect">
            <a:avLst/>
          </a:prstGeom>
        </p:spPr>
      </p:pic>
      <p:pic>
        <p:nvPicPr>
          <p:cNvPr id="7" name="Picture 6"/>
          <p:cNvPicPr>
            <a:picLocks noChangeAspect="1"/>
          </p:cNvPicPr>
          <p:nvPr/>
        </p:nvPicPr>
        <p:blipFill>
          <a:blip r:embed="rId4" cstate="print"/>
          <a:stretch>
            <a:fillRect/>
          </a:stretch>
        </p:blipFill>
        <p:spPr>
          <a:xfrm>
            <a:off x="4343400" y="2590800"/>
            <a:ext cx="4622800" cy="2959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5" cstate="print"/>
          <a:stretch>
            <a:fillRect/>
          </a:stretch>
        </p:blipFill>
        <p:spPr>
          <a:xfrm>
            <a:off x="152400" y="1295403"/>
            <a:ext cx="6819900" cy="208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6" cstate="print"/>
          <a:stretch>
            <a:fillRect/>
          </a:stretch>
        </p:blipFill>
        <p:spPr>
          <a:xfrm>
            <a:off x="3657600" y="1295403"/>
            <a:ext cx="5346700" cy="2082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3"/>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084297" y="1905000"/>
            <a:ext cx="1801906" cy="22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childTnLst>
                          </p:cTn>
                        </p:par>
                        <p:par>
                          <p:cTn id="12" fill="hold">
                            <p:stCondLst>
                              <p:cond delay="0"/>
                            </p:stCondLst>
                            <p:childTnLst>
                              <p:par>
                                <p:cTn id="13" presetID="1"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9" presetClass="exit" presetSubtype="0" fill="hold" nodeType="withEffect">
                                  <p:stCondLst>
                                    <p:cond delay="0"/>
                                  </p:stCondLst>
                                  <p:childTnLst>
                                    <p:animEffect transition="out" filter="dissolv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childTnLst>
                          </p:cTn>
                        </p:par>
                        <p:par>
                          <p:cTn id="26" fill="hold">
                            <p:stCondLst>
                              <p:cond delay="500"/>
                            </p:stCondLst>
                            <p:childTnLst>
                              <p:par>
                                <p:cTn id="27" presetID="1"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tep 4 - Amazon tab.png"/>
          <p:cNvPicPr>
            <a:picLocks noChangeAspect="1"/>
          </p:cNvPicPr>
          <p:nvPr/>
        </p:nvPicPr>
        <p:blipFill>
          <a:blip r:embed="rId3" cstate="print"/>
          <a:stretch>
            <a:fillRect/>
          </a:stretch>
        </p:blipFill>
        <p:spPr>
          <a:xfrm>
            <a:off x="152399" y="228600"/>
            <a:ext cx="8896705" cy="645938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5 - Select email.png"/>
          <p:cNvPicPr>
            <a:picLocks noChangeAspect="1"/>
          </p:cNvPicPr>
          <p:nvPr/>
        </p:nvPicPr>
        <p:blipFill>
          <a:blip r:embed="rId3" cstate="print"/>
          <a:stretch>
            <a:fillRect/>
          </a:stretch>
        </p:blipFill>
        <p:spPr>
          <a:xfrm>
            <a:off x="152400" y="221298"/>
            <a:ext cx="8839200" cy="641762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1143000"/>
          </a:xfrm>
        </p:spPr>
        <p:txBody>
          <a:bodyPr/>
          <a:lstStyle/>
          <a:p>
            <a:pPr algn="ctr" eaLnBrk="1" hangingPunct="1"/>
            <a:r>
              <a:rPr lang="en-US" sz="3800" dirty="0" smtClean="0"/>
              <a:t>What is GIST?</a:t>
            </a:r>
          </a:p>
        </p:txBody>
      </p:sp>
      <p:sp>
        <p:nvSpPr>
          <p:cNvPr id="8195" name="Content Placeholder 2"/>
          <p:cNvSpPr>
            <a:spLocks noGrp="1"/>
          </p:cNvSpPr>
          <p:nvPr>
            <p:ph idx="1"/>
          </p:nvPr>
        </p:nvSpPr>
        <p:spPr>
          <a:xfrm>
            <a:off x="609600" y="1219200"/>
            <a:ext cx="8458200" cy="4572000"/>
          </a:xfrm>
        </p:spPr>
        <p:txBody>
          <a:bodyPr>
            <a:normAutofit/>
          </a:bodyPr>
          <a:lstStyle/>
          <a:p>
            <a:pPr eaLnBrk="1" hangingPunct="1">
              <a:buFont typeface="Wingdings 2" pitchFamily="18" charset="2"/>
              <a:buNone/>
            </a:pPr>
            <a:r>
              <a:rPr lang="en-US" sz="2800" dirty="0" smtClean="0"/>
              <a:t>	It is a system for:</a:t>
            </a:r>
          </a:p>
          <a:p>
            <a:pPr eaLnBrk="1" hangingPunct="1">
              <a:buFont typeface="Wingdings" pitchFamily="2" charset="2"/>
              <a:buChar char="Ø"/>
            </a:pPr>
            <a:r>
              <a:rPr lang="en-US" sz="2800" dirty="0" smtClean="0"/>
              <a:t>enhancing user’s request experience &amp; delivery service  </a:t>
            </a:r>
          </a:p>
          <a:p>
            <a:pPr eaLnBrk="1" hangingPunct="1">
              <a:buFont typeface="Wingdings" pitchFamily="2" charset="2"/>
              <a:buChar char="Ø"/>
            </a:pPr>
            <a:r>
              <a:rPr lang="en-US" sz="2800" dirty="0" smtClean="0"/>
              <a:t>enabling user-initiated purchasing requests for acquisitions and interlibrary loan;</a:t>
            </a:r>
          </a:p>
          <a:p>
            <a:pPr eaLnBrk="1" hangingPunct="1">
              <a:buFont typeface="Wingdings" pitchFamily="2" charset="2"/>
              <a:buChar char="Ø"/>
            </a:pPr>
            <a:r>
              <a:rPr lang="en-US" sz="2800" dirty="0" smtClean="0"/>
              <a:t>enhancing coordinated collection development;</a:t>
            </a:r>
          </a:p>
          <a:p>
            <a:pPr eaLnBrk="1" hangingPunct="1">
              <a:buFont typeface="Wingdings" pitchFamily="2" charset="2"/>
              <a:buChar char="Ø"/>
            </a:pPr>
            <a:r>
              <a:rPr lang="en-US" sz="2800" dirty="0" smtClean="0"/>
              <a:t>merging Acquisitions and ILL request workflow using ILLiad (ILL request management software)</a:t>
            </a:r>
          </a:p>
          <a:p>
            <a:pPr eaLnBrk="1" hangingPunct="1"/>
            <a:endParaRPr lang="en-US" sz="2800"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ep 6 - Send email.png"/>
          <p:cNvPicPr>
            <a:picLocks noChangeAspect="1"/>
          </p:cNvPicPr>
          <p:nvPr/>
        </p:nvPicPr>
        <p:blipFill>
          <a:blip r:embed="rId3" cstate="print"/>
          <a:stretch>
            <a:fillRect/>
          </a:stretch>
        </p:blipFill>
        <p:spPr>
          <a:xfrm>
            <a:off x="152400" y="228600"/>
            <a:ext cx="8829142" cy="6410325"/>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726537"/>
          </a:xfrm>
        </p:spPr>
        <p:txBody>
          <a:bodyPr>
            <a:normAutofit fontScale="90000"/>
          </a:bodyPr>
          <a:lstStyle/>
          <a:p>
            <a:pPr algn="r"/>
            <a:r>
              <a:rPr lang="en-US" sz="3200" dirty="0" smtClean="0"/>
              <a:t>Connect any web service to your workflow</a:t>
            </a:r>
            <a:r>
              <a:rPr lang="en-US" sz="2700" dirty="0" smtClean="0"/>
              <a:t>:</a:t>
            </a:r>
            <a:br>
              <a:rPr lang="en-US" sz="2700" dirty="0" smtClean="0"/>
            </a:br>
            <a:r>
              <a:rPr lang="en-US" sz="2700" dirty="0" smtClean="0"/>
              <a:t>Amazon, GIST, GOBI, OCLC </a:t>
            </a:r>
            <a:r>
              <a:rPr lang="en-US" sz="2700" dirty="0" err="1" smtClean="0"/>
              <a:t>Connexion</a:t>
            </a:r>
            <a:r>
              <a:rPr lang="en-US" sz="2700" dirty="0" smtClean="0"/>
              <a:t>, RCL Web…</a:t>
            </a:r>
            <a:endParaRPr lang="en-US" sz="2700" dirty="0"/>
          </a:p>
        </p:txBody>
      </p:sp>
      <p:pic>
        <p:nvPicPr>
          <p:cNvPr id="1026" name="Picture 2"/>
          <p:cNvPicPr>
            <a:picLocks noChangeAspect="1" noChangeArrowheads="1"/>
          </p:cNvPicPr>
          <p:nvPr/>
        </p:nvPicPr>
        <p:blipFill>
          <a:blip r:embed="rId3" cstate="print"/>
          <a:srcRect/>
          <a:stretch>
            <a:fillRect/>
          </a:stretch>
        </p:blipFill>
        <p:spPr bwMode="auto">
          <a:xfrm>
            <a:off x="0" y="990600"/>
            <a:ext cx="3269384" cy="2057400"/>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3505199" y="990600"/>
            <a:ext cx="3938101" cy="2286000"/>
          </a:xfrm>
          <a:prstGeom prst="rect">
            <a:avLst/>
          </a:prstGeom>
          <a:ln>
            <a:noFill/>
          </a:ln>
          <a:effectLst>
            <a:outerShdw blurRad="292100" dist="139700" dir="2700000" algn="tl" rotWithShape="0">
              <a:srgbClr val="333333">
                <a:alpha val="65000"/>
              </a:srgbClr>
            </a:outerShdw>
          </a:effectLst>
        </p:spPr>
      </p:pic>
      <p:pic>
        <p:nvPicPr>
          <p:cNvPr id="1029" name="Picture 5"/>
          <p:cNvPicPr>
            <a:picLocks noChangeAspect="1" noChangeArrowheads="1"/>
          </p:cNvPicPr>
          <p:nvPr/>
        </p:nvPicPr>
        <p:blipFill>
          <a:blip r:embed="rId5" cstate="print"/>
          <a:srcRect/>
          <a:stretch>
            <a:fillRect/>
          </a:stretch>
        </p:blipFill>
        <p:spPr bwMode="auto">
          <a:xfrm>
            <a:off x="5486400" y="1219199"/>
            <a:ext cx="3657600" cy="3111979"/>
          </a:xfrm>
          <a:prstGeom prst="rect">
            <a:avLst/>
          </a:prstGeom>
          <a:ln>
            <a:noFill/>
          </a:ln>
          <a:effectLst>
            <a:outerShdw blurRad="292100" dist="139700" dir="2700000" algn="tl" rotWithShape="0">
              <a:srgbClr val="333333">
                <a:alpha val="65000"/>
              </a:srgbClr>
            </a:outerShdw>
          </a:effectLst>
        </p:spPr>
      </p:pic>
      <p:pic>
        <p:nvPicPr>
          <p:cNvPr id="1030" name="Picture 6"/>
          <p:cNvPicPr>
            <a:picLocks noChangeAspect="1" noChangeArrowheads="1"/>
          </p:cNvPicPr>
          <p:nvPr/>
        </p:nvPicPr>
        <p:blipFill>
          <a:blip r:embed="rId6" cstate="print"/>
          <a:srcRect/>
          <a:stretch>
            <a:fillRect/>
          </a:stretch>
        </p:blipFill>
        <p:spPr bwMode="auto">
          <a:xfrm>
            <a:off x="3388585" y="2438400"/>
            <a:ext cx="4612415" cy="251460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7" cstate="print"/>
          <a:srcRect/>
          <a:stretch>
            <a:fillRect/>
          </a:stretch>
        </p:blipFill>
        <p:spPr bwMode="auto">
          <a:xfrm>
            <a:off x="5069316" y="2895600"/>
            <a:ext cx="3998484" cy="2819400"/>
          </a:xfrm>
          <a:prstGeom prst="rect">
            <a:avLst/>
          </a:prstGeom>
          <a:ln>
            <a:noFill/>
          </a:ln>
          <a:effectLst>
            <a:outerShdw blurRad="292100" dist="139700" dir="2700000" algn="tl" rotWithShape="0">
              <a:srgbClr val="333333">
                <a:alpha val="65000"/>
              </a:srgbClr>
            </a:outerShdw>
          </a:effectLst>
        </p:spPr>
      </p:pic>
      <p:pic>
        <p:nvPicPr>
          <p:cNvPr id="1031" name="Picture 7"/>
          <p:cNvPicPr>
            <a:picLocks noChangeAspect="1" noChangeArrowheads="1"/>
          </p:cNvPicPr>
          <p:nvPr/>
        </p:nvPicPr>
        <p:blipFill>
          <a:blip r:embed="rId8" cstate="print"/>
          <a:srcRect/>
          <a:stretch>
            <a:fillRect/>
          </a:stretch>
        </p:blipFill>
        <p:spPr bwMode="auto">
          <a:xfrm>
            <a:off x="3200400" y="3924108"/>
            <a:ext cx="5029200" cy="2324292"/>
          </a:xfrm>
          <a:prstGeom prst="rect">
            <a:avLst/>
          </a:prstGeom>
          <a:ln>
            <a:noFill/>
          </a:ln>
          <a:effectLst>
            <a:outerShdw blurRad="292100" dist="139700" dir="2700000" algn="tl" rotWithShape="0">
              <a:srgbClr val="333333">
                <a:alpha val="65000"/>
              </a:srgbClr>
            </a:outerShdw>
          </a:effectLst>
        </p:spPr>
      </p:pic>
      <p:pic>
        <p:nvPicPr>
          <p:cNvPr id="1032" name="Picture 8"/>
          <p:cNvPicPr>
            <a:picLocks noChangeAspect="1" noChangeArrowheads="1"/>
          </p:cNvPicPr>
          <p:nvPr/>
        </p:nvPicPr>
        <p:blipFill>
          <a:blip r:embed="rId9" cstate="print"/>
          <a:srcRect/>
          <a:stretch>
            <a:fillRect/>
          </a:stretch>
        </p:blipFill>
        <p:spPr bwMode="auto">
          <a:xfrm>
            <a:off x="4892675" y="3733800"/>
            <a:ext cx="4175125" cy="2853553"/>
          </a:xfrm>
          <a:prstGeom prst="rect">
            <a:avLst/>
          </a:prstGeom>
          <a:ln>
            <a:noFill/>
          </a:ln>
          <a:effectLst>
            <a:outerShdw blurRad="292100" dist="139700" dir="2700000" algn="tl" rotWithShape="0">
              <a:srgbClr val="333333">
                <a:alpha val="65000"/>
              </a:srgbClr>
            </a:outerShdw>
          </a:effectLst>
        </p:spPr>
      </p:pic>
      <p:sp>
        <p:nvSpPr>
          <p:cNvPr id="10" name="Right Arrow 9"/>
          <p:cNvSpPr/>
          <p:nvPr/>
        </p:nvSpPr>
        <p:spPr>
          <a:xfrm>
            <a:off x="1600200" y="1981200"/>
            <a:ext cx="1600200" cy="10668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A tab away</a:t>
            </a:r>
            <a:endParaRPr lang="en-US" sz="2000" dirty="0">
              <a:solidFill>
                <a:schemeClr val="tx1"/>
              </a:solidFill>
            </a:endParaRPr>
          </a:p>
        </p:txBody>
      </p:sp>
      <p:pic>
        <p:nvPicPr>
          <p:cNvPr id="11" name="Picture 2"/>
          <p:cNvPicPr>
            <a:picLocks noChangeAspect="1" noChangeArrowheads="1"/>
          </p:cNvPicPr>
          <p:nvPr/>
        </p:nvPicPr>
        <p:blipFill>
          <a:blip r:embed="rId10" cstate="print"/>
          <a:srcRect/>
          <a:stretch>
            <a:fillRect/>
          </a:stretch>
        </p:blipFill>
        <p:spPr bwMode="auto">
          <a:xfrm>
            <a:off x="81943" y="3048000"/>
            <a:ext cx="4185257" cy="2197859"/>
          </a:xfrm>
          <a:prstGeom prst="rect">
            <a:avLst/>
          </a:prstGeom>
          <a:ln>
            <a:noFill/>
          </a:ln>
          <a:effectLst>
            <a:outerShdw blurRad="292100" dist="139700" dir="2700000" algn="tl" rotWithShape="0">
              <a:srgbClr val="333333">
                <a:alpha val="65000"/>
              </a:srgbClr>
            </a:outerShdw>
          </a:effectLst>
        </p:spPr>
      </p:pic>
      <p:pic>
        <p:nvPicPr>
          <p:cNvPr id="12" name="Picture 3"/>
          <p:cNvPicPr>
            <a:picLocks noChangeAspect="1" noChangeArrowheads="1"/>
          </p:cNvPicPr>
          <p:nvPr/>
        </p:nvPicPr>
        <p:blipFill>
          <a:blip r:embed="rId11" cstate="print"/>
          <a:srcRect/>
          <a:stretch>
            <a:fillRect/>
          </a:stretch>
        </p:blipFill>
        <p:spPr bwMode="auto">
          <a:xfrm>
            <a:off x="228600" y="4394340"/>
            <a:ext cx="3962400" cy="2390414"/>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76200" y="3820180"/>
            <a:ext cx="4191000" cy="523220"/>
          </a:xfrm>
          <a:prstGeom prst="rect">
            <a:avLst/>
          </a:prstGeom>
          <a:solidFill>
            <a:schemeClr val="bg1"/>
          </a:solidFill>
        </p:spPr>
        <p:txBody>
          <a:bodyPr wrap="square">
            <a:spAutoFit/>
          </a:bodyPr>
          <a:lstStyle/>
          <a:p>
            <a:r>
              <a:rPr lang="en-US" sz="1400" dirty="0" smtClean="0"/>
              <a:t>ILLiad </a:t>
            </a:r>
            <a:r>
              <a:rPr lang="en-US" sz="1400" dirty="0" err="1" smtClean="0"/>
              <a:t>Addons</a:t>
            </a:r>
            <a:r>
              <a:rPr lang="en-US" sz="1400" dirty="0" smtClean="0"/>
              <a:t> </a:t>
            </a:r>
            <a:r>
              <a:rPr lang="en-US" sz="1400" dirty="0" smtClean="0">
                <a:hlinkClick r:id="rId12"/>
              </a:rPr>
              <a:t>https://prometheus.atlas-sys.com/display/ILLiadAddons/Addons+Directory</a:t>
            </a:r>
            <a:endParaRPr lang="en-US" sz="1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additive="base">
                                        <p:cTn id="17" dur="500" fill="hold"/>
                                        <p:tgtEl>
                                          <p:spTgt spid="1029"/>
                                        </p:tgtEl>
                                        <p:attrNameLst>
                                          <p:attrName>ppt_x</p:attrName>
                                        </p:attrNameLst>
                                      </p:cBhvr>
                                      <p:tavLst>
                                        <p:tav tm="0">
                                          <p:val>
                                            <p:strVal val="#ppt_x"/>
                                          </p:val>
                                        </p:tav>
                                        <p:tav tm="100000">
                                          <p:val>
                                            <p:strVal val="#ppt_x"/>
                                          </p:val>
                                        </p:tav>
                                      </p:tavLst>
                                    </p:anim>
                                    <p:anim calcmode="lin" valueType="num">
                                      <p:cBhvr additive="base">
                                        <p:cTn id="18"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031"/>
                                        </p:tgtEl>
                                        <p:attrNameLst>
                                          <p:attrName>style.visibility</p:attrName>
                                        </p:attrNameLst>
                                      </p:cBhvr>
                                      <p:to>
                                        <p:strVal val="visible"/>
                                      </p:to>
                                    </p:set>
                                    <p:anim calcmode="lin" valueType="num">
                                      <p:cBhvr additive="base">
                                        <p:cTn id="35" dur="500" fill="hold"/>
                                        <p:tgtEl>
                                          <p:spTgt spid="1031"/>
                                        </p:tgtEl>
                                        <p:attrNameLst>
                                          <p:attrName>ppt_x</p:attrName>
                                        </p:attrNameLst>
                                      </p:cBhvr>
                                      <p:tavLst>
                                        <p:tav tm="0">
                                          <p:val>
                                            <p:strVal val="#ppt_x"/>
                                          </p:val>
                                        </p:tav>
                                        <p:tav tm="100000">
                                          <p:val>
                                            <p:strVal val="#ppt_x"/>
                                          </p:val>
                                        </p:tav>
                                      </p:tavLst>
                                    </p:anim>
                                    <p:anim calcmode="lin" valueType="num">
                                      <p:cBhvr additive="base">
                                        <p:cTn id="36" dur="500" fill="hold"/>
                                        <p:tgtEl>
                                          <p:spTgt spid="103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032"/>
                                        </p:tgtEl>
                                        <p:attrNameLst>
                                          <p:attrName>style.visibility</p:attrName>
                                        </p:attrNameLst>
                                      </p:cBhvr>
                                      <p:to>
                                        <p:strVal val="visible"/>
                                      </p:to>
                                    </p:set>
                                    <p:anim calcmode="lin" valueType="num">
                                      <p:cBhvr additive="base">
                                        <p:cTn id="41" dur="500" fill="hold"/>
                                        <p:tgtEl>
                                          <p:spTgt spid="1032"/>
                                        </p:tgtEl>
                                        <p:attrNameLst>
                                          <p:attrName>ppt_x</p:attrName>
                                        </p:attrNameLst>
                                      </p:cBhvr>
                                      <p:tavLst>
                                        <p:tav tm="0">
                                          <p:val>
                                            <p:strVal val="#ppt_x"/>
                                          </p:val>
                                        </p:tav>
                                        <p:tav tm="100000">
                                          <p:val>
                                            <p:strVal val="#ppt_x"/>
                                          </p:val>
                                        </p:tav>
                                      </p:tavLst>
                                    </p:anim>
                                    <p:anim calcmode="lin" valueType="num">
                                      <p:cBhvr additive="base">
                                        <p:cTn id="4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1000"/>
                            </p:stCondLst>
                            <p:childTnLst>
                              <p:par>
                                <p:cTn id="55" presetID="9"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
            <a:ext cx="8001000" cy="868362"/>
          </a:xfrm>
        </p:spPr>
        <p:txBody>
          <a:bodyPr lIns="87435" tIns="43717" rIns="87435" bIns="43717"/>
          <a:lstStyle/>
          <a:p>
            <a:r>
              <a:rPr lang="en-US" dirty="0" smtClean="0"/>
              <a:t>Statistical Tool</a:t>
            </a:r>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3596516" y="0"/>
            <a:ext cx="5547484" cy="686593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19200" y="1447800"/>
            <a:ext cx="7848600" cy="5298850"/>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5" cstate="print"/>
          <a:srcRect/>
          <a:stretch>
            <a:fillRect/>
          </a:stretch>
        </p:blipFill>
        <p:spPr bwMode="auto">
          <a:xfrm>
            <a:off x="161929" y="1066800"/>
            <a:ext cx="2047875" cy="5562600"/>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6" cstate="print"/>
          <a:srcRect/>
          <a:stretch>
            <a:fillRect/>
          </a:stretch>
        </p:blipFill>
        <p:spPr bwMode="auto">
          <a:xfrm>
            <a:off x="152400" y="1447800"/>
            <a:ext cx="8893628" cy="3276600"/>
          </a:xfrm>
          <a:prstGeom prst="rect">
            <a:avLst/>
          </a:prstGeom>
          <a:ln>
            <a:noFill/>
          </a:ln>
          <a:effectLst>
            <a:outerShdw blurRad="292100" dist="139700" dir="2700000" algn="tl" rotWithShape="0">
              <a:srgbClr val="333333">
                <a:alpha val="65000"/>
              </a:srgbClr>
            </a:outerShdw>
          </a:effectLst>
        </p:spPr>
      </p:pic>
      <p:sp>
        <p:nvSpPr>
          <p:cNvPr id="7" name="Rounded Rectangle 6"/>
          <p:cNvSpPr/>
          <p:nvPr/>
        </p:nvSpPr>
        <p:spPr>
          <a:xfrm>
            <a:off x="152400" y="838200"/>
            <a:ext cx="8763000" cy="6096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lIns="91403" tIns="45701" rIns="91403" bIns="45701" rtlCol="0" anchor="ctr"/>
          <a:lstStyle/>
          <a:p>
            <a:pPr algn="ctr" defTabSz="914307"/>
            <a:r>
              <a:rPr lang="en-US" sz="2000" b="1" dirty="0" smtClean="0">
                <a:solidFill>
                  <a:prstClr val="black"/>
                </a:solidFill>
              </a:rPr>
              <a:t>10/1/2009 – 3/1/2010  Users tagged 30% of ILL &amp; Purchase requests…</a:t>
            </a:r>
            <a:endParaRPr lang="en-US" sz="2000" b="1" dirty="0">
              <a:solidFill>
                <a:prstClr val="black"/>
              </a:solidFill>
            </a:endParaRPr>
          </a:p>
        </p:txBody>
      </p:sp>
      <p:pic>
        <p:nvPicPr>
          <p:cNvPr id="3" name="Picture 2"/>
          <p:cNvPicPr>
            <a:picLocks noChangeAspect="1" noChangeArrowheads="1"/>
          </p:cNvPicPr>
          <p:nvPr/>
        </p:nvPicPr>
        <p:blipFill>
          <a:blip r:embed="rId7" cstate="print"/>
          <a:srcRect/>
          <a:stretch>
            <a:fillRect/>
          </a:stretch>
        </p:blipFill>
        <p:spPr bwMode="auto">
          <a:xfrm>
            <a:off x="0" y="791425"/>
            <a:ext cx="5895581" cy="4176160"/>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noChangeArrowheads="1"/>
          </p:cNvPicPr>
          <p:nvPr/>
        </p:nvPicPr>
        <p:blipFill>
          <a:blip r:embed="rId8" cstate="print"/>
          <a:srcRect/>
          <a:stretch>
            <a:fillRect/>
          </a:stretch>
        </p:blipFill>
        <p:spPr bwMode="auto">
          <a:xfrm>
            <a:off x="2538036" y="1377553"/>
            <a:ext cx="6442679" cy="5055352"/>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anim calcmode="lin" valueType="num">
                                      <p:cBhvr additive="base">
                                        <p:cTn id="13" dur="500" fill="hold"/>
                                        <p:tgtEl>
                                          <p:spTgt spid="1028"/>
                                        </p:tgtEl>
                                        <p:attrNameLst>
                                          <p:attrName>ppt_x</p:attrName>
                                        </p:attrNameLst>
                                      </p:cBhvr>
                                      <p:tavLst>
                                        <p:tav tm="0">
                                          <p:val>
                                            <p:strVal val="#ppt_x"/>
                                          </p:val>
                                        </p:tav>
                                        <p:tav tm="100000">
                                          <p:val>
                                            <p:strVal val="#ppt_x"/>
                                          </p:val>
                                        </p:tav>
                                      </p:tavLst>
                                    </p:anim>
                                    <p:anim calcmode="lin" valueType="num">
                                      <p:cBhvr additive="base">
                                        <p:cTn id="1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0"/>
                                        </p:tgtEl>
                                        <p:attrNameLst>
                                          <p:attrName>style.visibility</p:attrName>
                                        </p:attrNameLst>
                                      </p:cBhvr>
                                      <p:to>
                                        <p:strVal val="visible"/>
                                      </p:to>
                                    </p:set>
                                    <p:anim calcmode="lin" valueType="num">
                                      <p:cBhvr additive="base">
                                        <p:cTn id="19" dur="500" fill="hold"/>
                                        <p:tgtEl>
                                          <p:spTgt spid="2050"/>
                                        </p:tgtEl>
                                        <p:attrNameLst>
                                          <p:attrName>ppt_x</p:attrName>
                                        </p:attrNameLst>
                                      </p:cBhvr>
                                      <p:tavLst>
                                        <p:tav tm="0">
                                          <p:val>
                                            <p:strVal val="#ppt_x"/>
                                          </p:val>
                                        </p:tav>
                                        <p:tav tm="100000">
                                          <p:val>
                                            <p:strVal val="#ppt_x"/>
                                          </p:val>
                                        </p:tav>
                                      </p:tavLst>
                                    </p:anim>
                                    <p:anim calcmode="lin" valueType="num">
                                      <p:cBhvr additive="base">
                                        <p:cTn id="20" dur="500" fill="hold"/>
                                        <p:tgtEl>
                                          <p:spTgt spid="2050"/>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9"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86800" cy="709358"/>
          </a:xfrm>
        </p:spPr>
        <p:txBody>
          <a:bodyPr lIns="87435" tIns="43717" rIns="87435" bIns="43717">
            <a:normAutofit fontScale="90000"/>
          </a:bodyPr>
          <a:lstStyle/>
          <a:p>
            <a:pPr algn="r"/>
            <a:r>
              <a:rPr lang="en-US" sz="2300" dirty="0" smtClean="0">
                <a:solidFill>
                  <a:schemeClr val="tx1"/>
                </a:solidFill>
              </a:rPr>
              <a:t>Outcome: Collection Diversity Achieved</a:t>
            </a:r>
            <a:br>
              <a:rPr lang="en-US" sz="2300" dirty="0" smtClean="0">
                <a:solidFill>
                  <a:schemeClr val="tx1"/>
                </a:solidFill>
              </a:rPr>
            </a:br>
            <a:r>
              <a:rPr lang="en-US" sz="2300" dirty="0" smtClean="0">
                <a:solidFill>
                  <a:schemeClr val="tx1"/>
                </a:solidFill>
              </a:rPr>
              <a:t>Recommended titles not purchased because too widely held</a:t>
            </a:r>
            <a:endParaRPr lang="en-US" sz="2300" dirty="0">
              <a:solidFill>
                <a:schemeClr val="tx1"/>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1324917"/>
            <a:ext cx="9144000" cy="4694883"/>
          </a:xfrm>
          <a:prstGeom prst="rect">
            <a:avLst/>
          </a:prstGeom>
          <a:ln>
            <a:noFill/>
          </a:ln>
          <a:effectLst>
            <a:outerShdw blurRad="292100" dist="139700" dir="2700000" algn="tl" rotWithShape="0">
              <a:srgbClr val="333333">
                <a:alpha val="65000"/>
              </a:srgbClr>
            </a:outerShdw>
          </a:effectLst>
        </p:spPr>
      </p:pic>
      <p:sp>
        <p:nvSpPr>
          <p:cNvPr id="8" name="Rectangle 7"/>
          <p:cNvSpPr/>
          <p:nvPr/>
        </p:nvSpPr>
        <p:spPr>
          <a:xfrm>
            <a:off x="4934857" y="1304288"/>
            <a:ext cx="1016000" cy="4689022"/>
          </a:xfrm>
          <a:prstGeom prst="rect">
            <a:avLst/>
          </a:prstGeom>
          <a:solidFill>
            <a:srgbClr val="FF0000">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85" tIns="45692" rIns="91385" bIns="45692" rtlCol="0" anchor="ctr"/>
          <a:lstStyle/>
          <a:p>
            <a:pPr algn="ctr" defTabSz="913935"/>
            <a:endParaRPr lang="en-US" dirty="0">
              <a:solidFill>
                <a:prstClr val="white"/>
              </a:solidFill>
            </a:endParaRPr>
          </a:p>
        </p:txBody>
      </p:sp>
      <p:sp>
        <p:nvSpPr>
          <p:cNvPr id="6" name="Right Arrow 5"/>
          <p:cNvSpPr/>
          <p:nvPr/>
        </p:nvSpPr>
        <p:spPr>
          <a:xfrm rot="999055" flipH="1">
            <a:off x="5773629" y="4047643"/>
            <a:ext cx="2552168" cy="1685117"/>
          </a:xfrm>
          <a:prstGeom prst="rightArrow">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87400" tIns="43700" rIns="87400" bIns="43700" rtlCol="0" anchor="ctr"/>
          <a:lstStyle/>
          <a:p>
            <a:pPr algn="ctr" defTabSz="914307"/>
            <a:r>
              <a:rPr lang="en-US" dirty="0" smtClean="0">
                <a:solidFill>
                  <a:prstClr val="black"/>
                </a:solidFill>
              </a:rPr>
              <a:t># Holdings in IDS Libraries </a:t>
            </a:r>
          </a:p>
          <a:p>
            <a:pPr algn="ctr" defTabSz="914307"/>
            <a:r>
              <a:rPr lang="en-US" sz="1300" i="1" dirty="0" smtClean="0">
                <a:solidFill>
                  <a:prstClr val="black"/>
                </a:solidFill>
              </a:rPr>
              <a:t>Quick delivery libraries</a:t>
            </a:r>
            <a:endParaRPr lang="en-US" sz="1300" i="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52400"/>
            <a:ext cx="8686800" cy="477054"/>
          </a:xfrm>
          <a:prstGeom prst="rect">
            <a:avLst/>
          </a:prstGeom>
          <a:noFill/>
        </p:spPr>
        <p:txBody>
          <a:bodyPr wrap="square" rtlCol="0">
            <a:spAutoFit/>
          </a:bodyPr>
          <a:lstStyle/>
          <a:p>
            <a:r>
              <a:rPr lang="en-US" sz="2500" dirty="0" smtClean="0"/>
              <a:t>Documentation &amp; downloads @ http://</a:t>
            </a:r>
            <a:r>
              <a:rPr lang="en-US" sz="2500" dirty="0" err="1" smtClean="0"/>
              <a:t>gist.idsproject.org</a:t>
            </a:r>
            <a:endParaRPr lang="en-US" sz="2500" dirty="0"/>
          </a:p>
        </p:txBody>
      </p:sp>
      <p:pic>
        <p:nvPicPr>
          <p:cNvPr id="5" name="Picture 4"/>
          <p:cNvPicPr>
            <a:picLocks noChangeAspect="1"/>
          </p:cNvPicPr>
          <p:nvPr/>
        </p:nvPicPr>
        <p:blipFill>
          <a:blip r:embed="rId3" cstate="print"/>
          <a:stretch>
            <a:fillRect/>
          </a:stretch>
        </p:blipFill>
        <p:spPr>
          <a:xfrm>
            <a:off x="228600" y="762000"/>
            <a:ext cx="8656872" cy="579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608" y="0"/>
            <a:ext cx="7498080" cy="1143000"/>
          </a:xfrm>
        </p:spPr>
        <p:txBody>
          <a:bodyPr/>
          <a:lstStyle/>
          <a:p>
            <a:r>
              <a:rPr lang="en-US" dirty="0" smtClean="0"/>
              <a:t>GIST Documentation</a:t>
            </a:r>
            <a:endParaRPr lang="en-US" dirty="0"/>
          </a:p>
        </p:txBody>
      </p:sp>
      <p:sp>
        <p:nvSpPr>
          <p:cNvPr id="4" name="Content Placeholder 3"/>
          <p:cNvSpPr>
            <a:spLocks noGrp="1"/>
          </p:cNvSpPr>
          <p:nvPr>
            <p:ph idx="1"/>
          </p:nvPr>
        </p:nvSpPr>
        <p:spPr>
          <a:xfrm>
            <a:off x="1219200" y="990600"/>
            <a:ext cx="7714488" cy="5257800"/>
          </a:xfrm>
        </p:spPr>
        <p:txBody>
          <a:bodyPr>
            <a:normAutofit/>
          </a:bodyPr>
          <a:lstStyle/>
          <a:p>
            <a:r>
              <a:rPr lang="en-US" sz="2800" dirty="0" smtClean="0"/>
              <a:t>HTML, scripts, custom layouts, &amp; email templates</a:t>
            </a:r>
          </a:p>
          <a:p>
            <a:r>
              <a:rPr lang="en-US" sz="2800" dirty="0" smtClean="0"/>
              <a:t>Complete installation &amp; implementation guide</a:t>
            </a:r>
          </a:p>
          <a:p>
            <a:r>
              <a:rPr lang="en-US" sz="2800" dirty="0" smtClean="0"/>
              <a:t>Sample routing rules, email routing, &amp; custom queues</a:t>
            </a:r>
          </a:p>
          <a:p>
            <a:r>
              <a:rPr lang="en-US" sz="2800" dirty="0" smtClean="0"/>
              <a:t>How to get started using a test implementation</a:t>
            </a:r>
            <a:endParaRPr lang="en-US" sz="2800" dirty="0"/>
          </a:p>
        </p:txBody>
      </p:sp>
      <p:sp>
        <p:nvSpPr>
          <p:cNvPr id="6" name="TextBox 5"/>
          <p:cNvSpPr txBox="1"/>
          <p:nvPr/>
        </p:nvSpPr>
        <p:spPr>
          <a:xfrm>
            <a:off x="2743200" y="6519446"/>
            <a:ext cx="4780776" cy="338554"/>
          </a:xfrm>
          <a:prstGeom prst="rect">
            <a:avLst/>
          </a:prstGeom>
          <a:noFill/>
        </p:spPr>
        <p:txBody>
          <a:bodyPr wrap="none" rtlCol="0">
            <a:spAutoFit/>
          </a:bodyPr>
          <a:lstStyle/>
          <a:p>
            <a:r>
              <a:rPr lang="en-US" sz="1600" dirty="0" smtClean="0">
                <a:solidFill>
                  <a:schemeClr val="bg1">
                    <a:lumMod val="50000"/>
                  </a:schemeClr>
                </a:solidFill>
              </a:rPr>
              <a:t>Sample routing rule with copy &amp; paste </a:t>
            </a:r>
            <a:r>
              <a:rPr lang="en-US" sz="1600" dirty="0" err="1" smtClean="0">
                <a:solidFill>
                  <a:schemeClr val="bg1">
                    <a:lumMod val="50000"/>
                  </a:schemeClr>
                </a:solidFill>
              </a:rPr>
              <a:t>MatchString</a:t>
            </a:r>
            <a:endParaRPr lang="en-US" sz="1600" dirty="0">
              <a:solidFill>
                <a:schemeClr val="bg1">
                  <a:lumMod val="50000"/>
                </a:schemeClr>
              </a:solidFill>
            </a:endParaRPr>
          </a:p>
        </p:txBody>
      </p:sp>
      <p:pic>
        <p:nvPicPr>
          <p:cNvPr id="7" name="Picture 6"/>
          <p:cNvPicPr>
            <a:picLocks noChangeAspect="1"/>
          </p:cNvPicPr>
          <p:nvPr/>
        </p:nvPicPr>
        <p:blipFill>
          <a:blip r:embed="rId2" cstate="print"/>
          <a:stretch>
            <a:fillRect/>
          </a:stretch>
        </p:blipFill>
        <p:spPr>
          <a:xfrm>
            <a:off x="2286000" y="3505200"/>
            <a:ext cx="5562600" cy="29372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GIST Requirements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ILLiad 8 client </a:t>
            </a:r>
          </a:p>
          <a:p>
            <a:r>
              <a:rPr lang="en-US" dirty="0" smtClean="0"/>
              <a:t>Staff manager access</a:t>
            </a:r>
          </a:p>
          <a:p>
            <a:r>
              <a:rPr lang="en-US" dirty="0" smtClean="0"/>
              <a:t>Customization Manager access</a:t>
            </a:r>
          </a:p>
          <a:p>
            <a:r>
              <a:rPr lang="en-US" dirty="0" smtClean="0"/>
              <a:t>Access to your </a:t>
            </a:r>
            <a:r>
              <a:rPr lang="en-US" dirty="0" err="1" smtClean="0"/>
              <a:t>ILLiad</a:t>
            </a:r>
            <a:r>
              <a:rPr lang="en-US" dirty="0" smtClean="0"/>
              <a:t> web server (written on .net framework so GIST will work for OCLC hosted sites)</a:t>
            </a:r>
          </a:p>
          <a:p>
            <a:r>
              <a:rPr lang="en-US" dirty="0" smtClean="0"/>
              <a:t>Basic knowledge of HTML and CSS</a:t>
            </a:r>
          </a:p>
          <a:p>
            <a:r>
              <a:rPr lang="en-US" dirty="0" smtClean="0"/>
              <a:t>Communication &amp; coordination between your acquisitions, ILL,  administration &amp; web person</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990600"/>
          </a:xfrm>
        </p:spPr>
        <p:txBody>
          <a:bodyPr>
            <a:normAutofit/>
          </a:bodyPr>
          <a:lstStyle/>
          <a:p>
            <a:r>
              <a:rPr lang="en-US" dirty="0" smtClean="0"/>
              <a:t>Installing the GIST Programs</a:t>
            </a:r>
            <a:endParaRPr lang="en-US" dirty="0"/>
          </a:p>
        </p:txBody>
      </p:sp>
      <p:sp>
        <p:nvSpPr>
          <p:cNvPr id="3" name="Content Placeholder 2"/>
          <p:cNvSpPr>
            <a:spLocks noGrp="1"/>
          </p:cNvSpPr>
          <p:nvPr>
            <p:ph sz="quarter" idx="1"/>
          </p:nvPr>
        </p:nvSpPr>
        <p:spPr>
          <a:xfrm>
            <a:off x="990600" y="914400"/>
            <a:ext cx="8153400" cy="5715000"/>
          </a:xfrm>
        </p:spPr>
        <p:txBody>
          <a:bodyPr>
            <a:normAutofit/>
          </a:bodyPr>
          <a:lstStyle/>
          <a:p>
            <a:pPr marL="539496" indent="-457200">
              <a:buFont typeface="+mj-lt"/>
              <a:buAutoNum type="arabicPeriod"/>
            </a:pPr>
            <a:r>
              <a:rPr lang="en-US" sz="2000" dirty="0" smtClean="0"/>
              <a:t>Back up your current ILLiad Web Directory – not necessary but always a good practice just in case…</a:t>
            </a:r>
          </a:p>
          <a:p>
            <a:pPr lvl="1"/>
            <a:r>
              <a:rPr lang="en-US" sz="2000" dirty="0" smtClean="0"/>
              <a:t>For a local server, copy and paste </a:t>
            </a:r>
            <a:r>
              <a:rPr lang="en-US" sz="2000" dirty="0" smtClean="0">
                <a:hlinkClick r:id="rId3" action="ppaction://hlinkfile"/>
              </a:rPr>
              <a:t>\\illiadserver\webfolder</a:t>
            </a:r>
            <a:r>
              <a:rPr lang="en-US" sz="2000" dirty="0" smtClean="0"/>
              <a:t> </a:t>
            </a:r>
          </a:p>
          <a:p>
            <a:pPr lvl="1"/>
            <a:r>
              <a:rPr lang="en-US" sz="2000" dirty="0" smtClean="0"/>
              <a:t>For a hosted server, log in with an ftp client and download a copy of the web directory to your computer.</a:t>
            </a:r>
          </a:p>
          <a:p>
            <a:endParaRPr lang="en-US" sz="2000" dirty="0" smtClean="0"/>
          </a:p>
          <a:p>
            <a:pPr marL="539496" indent="-457200">
              <a:buFont typeface="+mj-lt"/>
              <a:buAutoNum type="arabicPeriod" startAt="2"/>
            </a:pPr>
            <a:r>
              <a:rPr lang="en-US" sz="2000" dirty="0" smtClean="0"/>
              <a:t>Download the current version of GIST:  </a:t>
            </a:r>
            <a:r>
              <a:rPr lang="en-US" sz="2000" dirty="0" smtClean="0">
                <a:hlinkClick r:id="rId4"/>
              </a:rPr>
              <a:t>http://gist.idsproject.org</a:t>
            </a:r>
            <a:endParaRPr lang="en-US" sz="2000" dirty="0" smtClean="0"/>
          </a:p>
          <a:p>
            <a:pPr marL="539496" indent="-457200">
              <a:buFont typeface="+mj-lt"/>
              <a:buAutoNum type="arabicPeriod" startAt="2"/>
            </a:pPr>
            <a:endParaRPr lang="en-US" sz="2000"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7620000" cy="762000"/>
          </a:xfrm>
        </p:spPr>
        <p:txBody>
          <a:bodyPr>
            <a:normAutofit/>
          </a:bodyPr>
          <a:lstStyle/>
          <a:p>
            <a:r>
              <a:rPr lang="en-US" dirty="0" smtClean="0"/>
              <a:t>Installing the GIST Programs</a:t>
            </a:r>
            <a:endParaRPr lang="en-US" dirty="0"/>
          </a:p>
        </p:txBody>
      </p:sp>
      <p:sp>
        <p:nvSpPr>
          <p:cNvPr id="3" name="Content Placeholder 2"/>
          <p:cNvSpPr>
            <a:spLocks noGrp="1"/>
          </p:cNvSpPr>
          <p:nvPr>
            <p:ph sz="quarter" idx="1"/>
          </p:nvPr>
        </p:nvSpPr>
        <p:spPr>
          <a:xfrm>
            <a:off x="838200" y="762000"/>
            <a:ext cx="8305800" cy="5867400"/>
          </a:xfrm>
        </p:spPr>
        <p:txBody>
          <a:bodyPr>
            <a:normAutofit/>
          </a:bodyPr>
          <a:lstStyle/>
          <a:p>
            <a:pPr marL="539496" indent="-457200">
              <a:buFont typeface="+mj-lt"/>
              <a:buAutoNum type="arabicPeriod" startAt="3"/>
            </a:pPr>
            <a:r>
              <a:rPr lang="en-US" sz="2000" dirty="0" smtClean="0"/>
              <a:t>Extract the GIST.zip file to your ILLiad Web Directory (or the NVTGC directory if you have multiple sites).</a:t>
            </a:r>
          </a:p>
          <a:p>
            <a:pPr lvl="1"/>
            <a:r>
              <a:rPr lang="en-US" sz="1900" dirty="0" smtClean="0"/>
              <a:t>If you get a warning about overwriting your </a:t>
            </a:r>
            <a:r>
              <a:rPr lang="en-US" sz="1900" b="1" dirty="0" err="1" smtClean="0"/>
              <a:t>web.config</a:t>
            </a:r>
            <a:r>
              <a:rPr lang="en-US" sz="1900" dirty="0" smtClean="0"/>
              <a:t> file, then click NO</a:t>
            </a:r>
          </a:p>
          <a:p>
            <a:pPr lvl="1"/>
            <a:r>
              <a:rPr lang="en-US" sz="1900" dirty="0" smtClean="0"/>
              <a:t>You will need to open the </a:t>
            </a:r>
            <a:r>
              <a:rPr lang="en-US" sz="1900" dirty="0" err="1" smtClean="0"/>
              <a:t>web.config</a:t>
            </a:r>
            <a:r>
              <a:rPr lang="en-US" sz="1900" dirty="0" smtClean="0"/>
              <a:t> file and modify the </a:t>
            </a:r>
            <a:r>
              <a:rPr lang="en-US" sz="1900" b="1" dirty="0" smtClean="0"/>
              <a:t>&lt;</a:t>
            </a:r>
            <a:r>
              <a:rPr lang="en-US" sz="1900" b="1" dirty="0" err="1" smtClean="0"/>
              <a:t>appSettings</a:t>
            </a:r>
            <a:r>
              <a:rPr lang="en-US" sz="1900" b="1" dirty="0" smtClean="0"/>
              <a:t>&gt;</a:t>
            </a:r>
            <a:r>
              <a:rPr lang="en-US" sz="1900" dirty="0" smtClean="0"/>
              <a:t> line to </a:t>
            </a:r>
            <a:r>
              <a:rPr lang="en-US" sz="1900" b="1" dirty="0" smtClean="0"/>
              <a:t>&lt;</a:t>
            </a:r>
            <a:r>
              <a:rPr lang="en-US" sz="1900" b="1" dirty="0" err="1" smtClean="0"/>
              <a:t>appSettings</a:t>
            </a:r>
            <a:r>
              <a:rPr lang="en-US" sz="1900" b="1" dirty="0" smtClean="0"/>
              <a:t> file=“</a:t>
            </a:r>
            <a:r>
              <a:rPr lang="en-US" sz="1900" b="1" dirty="0" err="1" smtClean="0"/>
              <a:t>GIST.config</a:t>
            </a:r>
            <a:r>
              <a:rPr lang="en-US" sz="1900" b="1" dirty="0" smtClean="0"/>
              <a:t>”/&gt;</a:t>
            </a:r>
          </a:p>
          <a:p>
            <a:pPr lvl="1"/>
            <a:r>
              <a:rPr lang="en-US" sz="2000" dirty="0" smtClean="0"/>
              <a:t>For a hosted server, you will need to extract the files locally, make the modifications, then upload the files using an ftp client.</a:t>
            </a:r>
            <a:endParaRPr lang="en-US" dirty="0"/>
          </a:p>
        </p:txBody>
      </p:sp>
      <p:pic>
        <p:nvPicPr>
          <p:cNvPr id="4" name="Picture 3"/>
          <p:cNvPicPr>
            <a:picLocks noChangeAspect="1" noChangeArrowheads="1"/>
          </p:cNvPicPr>
          <p:nvPr/>
        </p:nvPicPr>
        <p:blipFill>
          <a:blip r:embed="rId3" cstate="print"/>
          <a:srcRect b="9302"/>
          <a:stretch>
            <a:fillRect/>
          </a:stretch>
        </p:blipFill>
        <p:spPr bwMode="auto">
          <a:xfrm>
            <a:off x="381000" y="3124200"/>
            <a:ext cx="6248400" cy="1693919"/>
          </a:xfrm>
          <a:prstGeom prst="rect">
            <a:avLst/>
          </a:prstGeom>
          <a:ln>
            <a:noFill/>
          </a:ln>
          <a:effectLst>
            <a:outerShdw blurRad="292100" dist="139700" dir="2700000" algn="tl" rotWithShape="0">
              <a:srgbClr val="333333">
                <a:alpha val="65000"/>
              </a:srgbClr>
            </a:outerShdw>
          </a:effectLst>
        </p:spPr>
      </p:pic>
      <p:pic>
        <p:nvPicPr>
          <p:cNvPr id="5" name="Picture 2"/>
          <p:cNvPicPr>
            <a:picLocks noChangeAspect="1" noChangeArrowheads="1"/>
          </p:cNvPicPr>
          <p:nvPr/>
        </p:nvPicPr>
        <p:blipFill>
          <a:blip r:embed="rId4" cstate="print"/>
          <a:srcRect b="17146"/>
          <a:stretch>
            <a:fillRect/>
          </a:stretch>
        </p:blipFill>
        <p:spPr bwMode="auto">
          <a:xfrm>
            <a:off x="3702401" y="4800600"/>
            <a:ext cx="5441600" cy="20574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498080" cy="715962"/>
          </a:xfrm>
        </p:spPr>
        <p:txBody>
          <a:bodyPr>
            <a:normAutofit fontScale="90000"/>
          </a:bodyPr>
          <a:lstStyle/>
          <a:p>
            <a:r>
              <a:rPr lang="en-US" dirty="0" smtClean="0"/>
              <a:t>Easy Installation</a:t>
            </a:r>
            <a:endParaRPr lang="en-US" dirty="0"/>
          </a:p>
        </p:txBody>
      </p:sp>
      <p:sp>
        <p:nvSpPr>
          <p:cNvPr id="3" name="Content Placeholder 2"/>
          <p:cNvSpPr>
            <a:spLocks noGrp="1"/>
          </p:cNvSpPr>
          <p:nvPr>
            <p:ph idx="1"/>
          </p:nvPr>
        </p:nvSpPr>
        <p:spPr>
          <a:xfrm>
            <a:off x="1143000" y="1066800"/>
            <a:ext cx="8001000" cy="5181600"/>
          </a:xfrm>
        </p:spPr>
        <p:txBody>
          <a:bodyPr>
            <a:normAutofit/>
          </a:bodyPr>
          <a:lstStyle/>
          <a:p>
            <a:pPr marL="514350" indent="-514350">
              <a:buFont typeface="+mj-lt"/>
              <a:buAutoNum type="arabicPeriod" startAt="4"/>
            </a:pPr>
            <a:r>
              <a:rPr lang="en-US" sz="2900" dirty="0" smtClean="0"/>
              <a:t>Obtain an Amazon Web Services key, an Amazon Secret Key (same page) and a WorldCat API key.</a:t>
            </a:r>
          </a:p>
          <a:p>
            <a:pPr lvl="2">
              <a:buNone/>
            </a:pPr>
            <a:endParaRPr lang="en-US" sz="2200" dirty="0" smtClean="0">
              <a:hlinkClick r:id="rId2"/>
            </a:endParaRPr>
          </a:p>
          <a:p>
            <a:pPr lvl="2">
              <a:buNone/>
            </a:pPr>
            <a:r>
              <a:rPr lang="en-US" sz="2200" dirty="0" smtClean="0">
                <a:hlinkClick r:id="rId2"/>
              </a:rPr>
              <a:t>http://aws.amazon.com/</a:t>
            </a:r>
            <a:r>
              <a:rPr lang="en-US" sz="2200" dirty="0" smtClean="0"/>
              <a:t> </a:t>
            </a:r>
          </a:p>
          <a:p>
            <a:pPr lvl="2">
              <a:buNone/>
            </a:pPr>
            <a:r>
              <a:rPr lang="en-US" sz="2200" dirty="0" smtClean="0">
                <a:hlinkClick r:id="rId3"/>
              </a:rPr>
              <a:t>http://www.worldcat.org/affiliate/tools?atype=wcapi</a:t>
            </a:r>
            <a:endParaRPr lang="en-US" sz="2200" dirty="0" smtClean="0"/>
          </a:p>
          <a:p>
            <a:pPr lvl="1">
              <a:buNone/>
            </a:pPr>
            <a:endParaRPr lang="en-US" sz="2400" dirty="0" smtClean="0"/>
          </a:p>
          <a:p>
            <a:pPr lvl="1">
              <a:buNone/>
            </a:pPr>
            <a:r>
              <a:rPr lang="en-US" sz="2400" dirty="0" smtClean="0"/>
              <a:t>Also review the Google Book Search API branding guidelines.</a:t>
            </a:r>
          </a:p>
          <a:p>
            <a:pPr lvl="1">
              <a:buNone/>
            </a:pPr>
            <a:r>
              <a:rPr lang="en-US" sz="2500" dirty="0" smtClean="0"/>
              <a:t>	</a:t>
            </a:r>
            <a:r>
              <a:rPr lang="en-US" sz="2200" dirty="0" smtClean="0">
                <a:hlinkClick r:id="rId4"/>
              </a:rPr>
              <a:t>http://code.google.com/apis/books/branding.html</a:t>
            </a:r>
            <a:r>
              <a:rPr lang="en-US" sz="22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76200" y="1295400"/>
            <a:ext cx="2819400" cy="1809750"/>
          </a:xfrm>
          <a:prstGeom prst="rect">
            <a:avLst/>
          </a:prstGeom>
          <a:noFill/>
          <a:ln w="9525">
            <a:noFill/>
            <a:miter lim="800000"/>
            <a:headEnd/>
            <a:tailEnd/>
          </a:ln>
          <a:effectLst/>
        </p:spPr>
      </p:pic>
      <p:pic>
        <p:nvPicPr>
          <p:cNvPr id="27653" name="Picture 5"/>
          <p:cNvPicPr>
            <a:picLocks noChangeAspect="1" noChangeArrowheads="1"/>
          </p:cNvPicPr>
          <p:nvPr/>
        </p:nvPicPr>
        <p:blipFill>
          <a:blip r:embed="rId4" cstate="print"/>
          <a:srcRect/>
          <a:stretch>
            <a:fillRect/>
          </a:stretch>
        </p:blipFill>
        <p:spPr bwMode="auto">
          <a:xfrm>
            <a:off x="0" y="4038600"/>
            <a:ext cx="3200400" cy="2387600"/>
          </a:xfrm>
          <a:prstGeom prst="rect">
            <a:avLst/>
          </a:prstGeom>
          <a:noFill/>
          <a:ln w="9525">
            <a:noFill/>
            <a:miter lim="800000"/>
            <a:headEnd/>
            <a:tailEnd/>
          </a:ln>
          <a:effectLst/>
        </p:spPr>
      </p:pic>
      <p:sp>
        <p:nvSpPr>
          <p:cNvPr id="27654" name="Text Box 6"/>
          <p:cNvSpPr txBox="1">
            <a:spLocks noChangeArrowheads="1"/>
          </p:cNvSpPr>
          <p:nvPr/>
        </p:nvSpPr>
        <p:spPr bwMode="auto">
          <a:xfrm>
            <a:off x="0" y="990601"/>
            <a:ext cx="32766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Purchase Request</a:t>
            </a:r>
            <a:endParaRPr lang="en-US" sz="1400" dirty="0">
              <a:solidFill>
                <a:prstClr val="black"/>
              </a:solidFill>
              <a:latin typeface="Calibri"/>
            </a:endParaRPr>
          </a:p>
        </p:txBody>
      </p:sp>
      <p:sp>
        <p:nvSpPr>
          <p:cNvPr id="27655" name="Text Box 7"/>
          <p:cNvSpPr txBox="1">
            <a:spLocks noChangeArrowheads="1"/>
          </p:cNvSpPr>
          <p:nvPr/>
        </p:nvSpPr>
        <p:spPr bwMode="auto">
          <a:xfrm>
            <a:off x="0" y="3730824"/>
            <a:ext cx="3200400" cy="314778"/>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E-Reserve Request</a:t>
            </a:r>
            <a:endParaRPr lang="en-US" sz="1400" dirty="0">
              <a:solidFill>
                <a:prstClr val="black"/>
              </a:solidFill>
              <a:latin typeface="Calibri"/>
            </a:endParaRPr>
          </a:p>
        </p:txBody>
      </p:sp>
      <p:pic>
        <p:nvPicPr>
          <p:cNvPr id="27656" name="Picture 8"/>
          <p:cNvPicPr>
            <a:picLocks noChangeAspect="1" noChangeArrowheads="1"/>
          </p:cNvPicPr>
          <p:nvPr/>
        </p:nvPicPr>
        <p:blipFill>
          <a:blip r:embed="rId5" cstate="print"/>
          <a:srcRect/>
          <a:stretch>
            <a:fillRect/>
          </a:stretch>
        </p:blipFill>
        <p:spPr bwMode="auto">
          <a:xfrm>
            <a:off x="5715000" y="1250950"/>
            <a:ext cx="3124200" cy="2101850"/>
          </a:xfrm>
          <a:prstGeom prst="rect">
            <a:avLst/>
          </a:prstGeom>
          <a:noFill/>
          <a:ln w="9525">
            <a:noFill/>
            <a:miter lim="800000"/>
            <a:headEnd/>
            <a:tailEnd/>
          </a:ln>
          <a:effectLst/>
        </p:spPr>
      </p:pic>
      <p:sp>
        <p:nvSpPr>
          <p:cNvPr id="27657" name="Text Box 9"/>
          <p:cNvSpPr txBox="1">
            <a:spLocks noChangeArrowheads="1"/>
          </p:cNvSpPr>
          <p:nvPr/>
        </p:nvSpPr>
        <p:spPr bwMode="auto">
          <a:xfrm>
            <a:off x="5638800" y="838201"/>
            <a:ext cx="35052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Rare Materials Scan Request</a:t>
            </a:r>
            <a:endParaRPr lang="en-US" sz="1400" dirty="0">
              <a:solidFill>
                <a:prstClr val="black"/>
              </a:solidFill>
              <a:latin typeface="Calibri"/>
            </a:endParaRPr>
          </a:p>
        </p:txBody>
      </p:sp>
      <p:pic>
        <p:nvPicPr>
          <p:cNvPr id="27658" name="Picture 10"/>
          <p:cNvPicPr>
            <a:picLocks noChangeAspect="1" noChangeArrowheads="1"/>
          </p:cNvPicPr>
          <p:nvPr/>
        </p:nvPicPr>
        <p:blipFill>
          <a:blip r:embed="rId6" cstate="print"/>
          <a:srcRect/>
          <a:stretch>
            <a:fillRect/>
          </a:stretch>
        </p:blipFill>
        <p:spPr bwMode="auto">
          <a:xfrm>
            <a:off x="5715000" y="4267205"/>
            <a:ext cx="3429000" cy="2068513"/>
          </a:xfrm>
          <a:prstGeom prst="rect">
            <a:avLst/>
          </a:prstGeom>
          <a:noFill/>
          <a:ln w="9525">
            <a:noFill/>
            <a:miter lim="800000"/>
            <a:headEnd/>
            <a:tailEnd/>
          </a:ln>
          <a:effectLst/>
        </p:spPr>
      </p:pic>
      <p:sp>
        <p:nvSpPr>
          <p:cNvPr id="27659" name="Text Box 11"/>
          <p:cNvSpPr txBox="1">
            <a:spLocks noChangeArrowheads="1"/>
          </p:cNvSpPr>
          <p:nvPr/>
        </p:nvSpPr>
        <p:spPr bwMode="auto">
          <a:xfrm>
            <a:off x="5638800" y="3840164"/>
            <a:ext cx="35052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Special Collection Duplication Request</a:t>
            </a:r>
            <a:endParaRPr lang="en-US" sz="1400" dirty="0">
              <a:solidFill>
                <a:prstClr val="black"/>
              </a:solidFill>
              <a:latin typeface="Calibri"/>
            </a:endParaRPr>
          </a:p>
        </p:txBody>
      </p:sp>
      <p:pic>
        <p:nvPicPr>
          <p:cNvPr id="27660" name="Picture 12"/>
          <p:cNvPicPr>
            <a:picLocks noChangeAspect="1" noChangeArrowheads="1"/>
          </p:cNvPicPr>
          <p:nvPr/>
        </p:nvPicPr>
        <p:blipFill>
          <a:blip r:embed="rId7" cstate="print"/>
          <a:srcRect/>
          <a:stretch>
            <a:fillRect/>
          </a:stretch>
        </p:blipFill>
        <p:spPr bwMode="auto">
          <a:xfrm>
            <a:off x="3232150" y="1447800"/>
            <a:ext cx="2178050" cy="1981200"/>
          </a:xfrm>
          <a:prstGeom prst="rect">
            <a:avLst/>
          </a:prstGeom>
          <a:noFill/>
          <a:ln w="9525">
            <a:noFill/>
            <a:miter lim="800000"/>
            <a:headEnd/>
            <a:tailEnd/>
          </a:ln>
          <a:effectLst/>
        </p:spPr>
      </p:pic>
      <p:sp>
        <p:nvSpPr>
          <p:cNvPr id="27661" name="Text Box 13"/>
          <p:cNvSpPr txBox="1">
            <a:spLocks noChangeArrowheads="1"/>
          </p:cNvSpPr>
          <p:nvPr/>
        </p:nvSpPr>
        <p:spPr bwMode="auto">
          <a:xfrm>
            <a:off x="3124200" y="1140023"/>
            <a:ext cx="2362200" cy="314749"/>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Video Booking Request</a:t>
            </a:r>
            <a:endParaRPr lang="en-US" sz="1400" dirty="0">
              <a:solidFill>
                <a:prstClr val="black"/>
              </a:solidFill>
              <a:latin typeface="Calibri"/>
            </a:endParaRPr>
          </a:p>
        </p:txBody>
      </p:sp>
      <p:sp>
        <p:nvSpPr>
          <p:cNvPr id="27662" name="AutoShape 14"/>
          <p:cNvSpPr>
            <a:spLocks noChangeArrowheads="1"/>
          </p:cNvSpPr>
          <p:nvPr/>
        </p:nvSpPr>
        <p:spPr bwMode="auto">
          <a:xfrm>
            <a:off x="1447800" y="1371600"/>
            <a:ext cx="6248400" cy="3505200"/>
          </a:xfrm>
          <a:prstGeom prst="irregularSeal2">
            <a:avLst/>
          </a:prstGeom>
          <a:solidFill>
            <a:schemeClr val="bg1">
              <a:alpha val="60000"/>
            </a:schemeClr>
          </a:solidFill>
          <a:ln w="9525">
            <a:solidFill>
              <a:schemeClr val="tx1"/>
            </a:solidFill>
            <a:miter lim="800000"/>
            <a:headEnd/>
            <a:tailEnd/>
          </a:ln>
          <a:effectLst/>
        </p:spPr>
        <p:txBody>
          <a:bodyPr wrap="none" lIns="91394" tIns="45697" rIns="91394" bIns="45697" anchor="ctr"/>
          <a:lstStyle/>
          <a:p>
            <a:pPr algn="ctr" defTabSz="914121"/>
            <a:r>
              <a:rPr lang="en-US" sz="2200" b="1" dirty="0">
                <a:solidFill>
                  <a:prstClr val="black"/>
                </a:solidFill>
                <a:effectLst>
                  <a:outerShdw blurRad="38100" dist="38100" dir="2700000" algn="tl">
                    <a:srgbClr val="FFFFFF"/>
                  </a:outerShdw>
                </a:effectLst>
                <a:latin typeface="Calibri"/>
              </a:rPr>
              <a:t>Library Services are fragmented by</a:t>
            </a:r>
          </a:p>
          <a:p>
            <a:pPr algn="ctr" defTabSz="914121"/>
            <a:r>
              <a:rPr lang="en-US" sz="2200" b="1" dirty="0">
                <a:solidFill>
                  <a:prstClr val="black"/>
                </a:solidFill>
                <a:effectLst>
                  <a:outerShdw blurRad="38100" dist="38100" dir="2700000" algn="tl">
                    <a:srgbClr val="FFFFFF"/>
                  </a:outerShdw>
                </a:effectLst>
                <a:latin typeface="Calibri"/>
              </a:rPr>
              <a:t>Request Systems that</a:t>
            </a:r>
          </a:p>
          <a:p>
            <a:pPr algn="ctr" defTabSz="914121"/>
            <a:r>
              <a:rPr lang="en-US" sz="2200" b="1" dirty="0">
                <a:solidFill>
                  <a:prstClr val="black"/>
                </a:solidFill>
                <a:effectLst>
                  <a:outerShdw blurRad="38100" dist="38100" dir="2700000" algn="tl">
                    <a:srgbClr val="FFFFFF"/>
                  </a:outerShdw>
                </a:effectLst>
                <a:latin typeface="Calibri"/>
              </a:rPr>
              <a:t>Reinforce functional divisions</a:t>
            </a:r>
          </a:p>
        </p:txBody>
      </p:sp>
      <p:sp>
        <p:nvSpPr>
          <p:cNvPr id="15" name="Title 14"/>
          <p:cNvSpPr>
            <a:spLocks noGrp="1"/>
          </p:cNvSpPr>
          <p:nvPr>
            <p:ph type="title"/>
          </p:nvPr>
        </p:nvSpPr>
        <p:spPr>
          <a:xfrm>
            <a:off x="457200" y="0"/>
            <a:ext cx="8229600" cy="762000"/>
          </a:xfrm>
        </p:spPr>
        <p:txBody>
          <a:bodyPr>
            <a:normAutofit/>
          </a:bodyPr>
          <a:lstStyle/>
          <a:p>
            <a:pPr lvl="0"/>
            <a:r>
              <a:rPr lang="en-US" sz="3200" dirty="0" smtClean="0"/>
              <a:t>Service Request – what context?</a:t>
            </a:r>
            <a:endParaRPr lang="en-US" sz="3200" dirty="0"/>
          </a:p>
        </p:txBody>
      </p:sp>
      <p:pic>
        <p:nvPicPr>
          <p:cNvPr id="3074" name="Picture 2"/>
          <p:cNvPicPr>
            <a:picLocks noChangeAspect="1" noChangeArrowheads="1"/>
          </p:cNvPicPr>
          <p:nvPr/>
        </p:nvPicPr>
        <p:blipFill>
          <a:blip r:embed="rId8" cstate="print"/>
          <a:srcRect/>
          <a:stretch>
            <a:fillRect/>
          </a:stretch>
        </p:blipFill>
        <p:spPr bwMode="auto">
          <a:xfrm>
            <a:off x="2743200" y="5196890"/>
            <a:ext cx="3733800" cy="1661115"/>
          </a:xfrm>
          <a:prstGeom prst="rect">
            <a:avLst/>
          </a:prstGeom>
          <a:noFill/>
          <a:ln w="9525">
            <a:noFill/>
            <a:miter lim="800000"/>
            <a:headEnd/>
            <a:tailEnd/>
          </a:ln>
          <a:effectLst/>
        </p:spPr>
      </p:pic>
      <p:sp>
        <p:nvSpPr>
          <p:cNvPr id="16" name="Text Box 6"/>
          <p:cNvSpPr txBox="1">
            <a:spLocks noChangeArrowheads="1"/>
          </p:cNvSpPr>
          <p:nvPr/>
        </p:nvSpPr>
        <p:spPr bwMode="auto">
          <a:xfrm>
            <a:off x="2819400" y="4876801"/>
            <a:ext cx="3276600" cy="314778"/>
          </a:xfrm>
          <a:prstGeom prst="rect">
            <a:avLst/>
          </a:prstGeom>
          <a:noFill/>
          <a:ln w="9525">
            <a:noFill/>
            <a:miter lim="800000"/>
            <a:headEnd/>
            <a:tailEnd/>
          </a:ln>
          <a:effectLst/>
        </p:spPr>
        <p:txBody>
          <a:bodyPr lIns="91394" tIns="45697" rIns="91394" bIns="45697">
            <a:spAutoFit/>
          </a:bodyPr>
          <a:lstStyle/>
          <a:p>
            <a:pPr defTabSz="914121">
              <a:spcBef>
                <a:spcPct val="50000"/>
              </a:spcBef>
            </a:pPr>
            <a:r>
              <a:rPr lang="en-US" sz="1400" b="1" dirty="0">
                <a:solidFill>
                  <a:prstClr val="black"/>
                </a:solidFill>
                <a:latin typeface="Calibri"/>
              </a:rPr>
              <a:t>Interlibrary Services Request</a:t>
            </a:r>
            <a:endParaRPr lang="en-US" sz="1400" dirty="0">
              <a:solidFill>
                <a:prstClr val="black"/>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7662"/>
                                        </p:tgtEl>
                                        <p:attrNameLst>
                                          <p:attrName>style.visibility</p:attrName>
                                        </p:attrNameLst>
                                      </p:cBhvr>
                                      <p:to>
                                        <p:strVal val="visible"/>
                                      </p:to>
                                    </p:set>
                                    <p:animEffect transition="in" filter="dissolve">
                                      <p:cBhvr>
                                        <p:cTn id="7" dur="500"/>
                                        <p:tgtEl>
                                          <p:spTgt spid="27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90600"/>
          </a:xfrm>
        </p:spPr>
        <p:txBody>
          <a:bodyPr>
            <a:normAutofit/>
          </a:bodyPr>
          <a:lstStyle/>
          <a:p>
            <a:r>
              <a:rPr lang="en-US" dirty="0" smtClean="0"/>
              <a:t>Configuring GIST</a:t>
            </a:r>
            <a:endParaRPr lang="en-US" dirty="0"/>
          </a:p>
        </p:txBody>
      </p:sp>
      <p:sp>
        <p:nvSpPr>
          <p:cNvPr id="3" name="Content Placeholder 2"/>
          <p:cNvSpPr>
            <a:spLocks noGrp="1"/>
          </p:cNvSpPr>
          <p:nvPr>
            <p:ph sz="quarter" idx="1"/>
          </p:nvPr>
        </p:nvSpPr>
        <p:spPr>
          <a:xfrm>
            <a:off x="1066800" y="1066800"/>
            <a:ext cx="8077200" cy="5181600"/>
          </a:xfrm>
        </p:spPr>
        <p:txBody>
          <a:bodyPr>
            <a:normAutofit/>
          </a:bodyPr>
          <a:lstStyle/>
          <a:p>
            <a:pPr marL="514350" indent="-514350">
              <a:buFont typeface="+mj-lt"/>
              <a:buAutoNum type="arabicPeriod" startAt="5"/>
            </a:pPr>
            <a:r>
              <a:rPr lang="en-US" sz="2400" dirty="0" smtClean="0"/>
              <a:t>Enter the keys along with your library information into the </a:t>
            </a:r>
            <a:r>
              <a:rPr lang="en-US" sz="2400" dirty="0" err="1" smtClean="0"/>
              <a:t>GIST.config</a:t>
            </a:r>
            <a:r>
              <a:rPr lang="en-US" sz="2400" dirty="0" smtClean="0"/>
              <a:t> file.</a:t>
            </a:r>
          </a:p>
          <a:p>
            <a:pPr lvl="1"/>
            <a:r>
              <a:rPr lang="en-US" sz="2000" dirty="0" smtClean="0"/>
              <a:t>Open up the </a:t>
            </a:r>
            <a:r>
              <a:rPr lang="en-US" sz="2000" b="1" dirty="0" err="1" smtClean="0"/>
              <a:t>GIST.config</a:t>
            </a:r>
            <a:r>
              <a:rPr lang="en-US" sz="2000" dirty="0" smtClean="0"/>
              <a:t> file located in your ILLiad Web Directory or on your desktop for later upload to OCLC. Enter the keys along with your library information into the </a:t>
            </a:r>
            <a:r>
              <a:rPr lang="en-US" sz="2000" b="1" dirty="0" err="1" smtClean="0"/>
              <a:t>GIST.config</a:t>
            </a:r>
            <a:r>
              <a:rPr lang="en-US" sz="2000" dirty="0" smtClean="0"/>
              <a:t> file.</a:t>
            </a:r>
          </a:p>
          <a:p>
            <a:pPr lvl="1"/>
            <a:endParaRPr lang="en-US" sz="2000" dirty="0" smtClean="0"/>
          </a:p>
          <a:p>
            <a:pPr marL="514350" lvl="0" indent="-514350">
              <a:buClr>
                <a:srgbClr val="3891A7"/>
              </a:buClr>
              <a:buFont typeface="+mj-lt"/>
              <a:buAutoNum type="arabicPeriod" startAt="5"/>
            </a:pPr>
            <a:r>
              <a:rPr lang="en-US" sz="2400" dirty="0" smtClean="0">
                <a:solidFill>
                  <a:prstClr val="black"/>
                </a:solidFill>
              </a:rPr>
              <a:t>Update the </a:t>
            </a:r>
            <a:r>
              <a:rPr lang="en-US" sz="2400" dirty="0" err="1" smtClean="0">
                <a:solidFill>
                  <a:prstClr val="black"/>
                </a:solidFill>
              </a:rPr>
              <a:t>web.config</a:t>
            </a:r>
            <a:r>
              <a:rPr lang="en-US" sz="2400" dirty="0" smtClean="0">
                <a:solidFill>
                  <a:prstClr val="black"/>
                </a:solidFill>
              </a:rPr>
              <a:t> so that it has a newer Modified Date.</a:t>
            </a:r>
          </a:p>
          <a:p>
            <a:pPr lvl="1"/>
            <a:r>
              <a:rPr lang="en-US" sz="2000" dirty="0" smtClean="0"/>
              <a:t>After you make any changes to </a:t>
            </a:r>
            <a:r>
              <a:rPr lang="en-US" sz="2000" b="1" dirty="0" err="1" smtClean="0"/>
              <a:t>GIST.config</a:t>
            </a:r>
            <a:r>
              <a:rPr lang="en-US" sz="2000" dirty="0" smtClean="0"/>
              <a:t> you will need to update </a:t>
            </a:r>
            <a:r>
              <a:rPr lang="en-US" sz="2000" b="1" dirty="0" err="1" smtClean="0"/>
              <a:t>web.config</a:t>
            </a:r>
            <a:r>
              <a:rPr lang="en-US" sz="2000" dirty="0" smtClean="0"/>
              <a:t> so that it has a newer Modified Date. (just open it, add a space to a blank line and resave it.)</a:t>
            </a:r>
          </a:p>
          <a:p>
            <a:pPr lvl="1"/>
            <a:r>
              <a:rPr lang="en-US" sz="2000" dirty="0" smtClean="0"/>
              <a:t>If you are using a hosted server, make the changes to the </a:t>
            </a:r>
            <a:r>
              <a:rPr lang="en-US" sz="2000" dirty="0" err="1" smtClean="0"/>
              <a:t>GIST.config</a:t>
            </a:r>
            <a:r>
              <a:rPr lang="en-US" sz="2000" dirty="0" smtClean="0"/>
              <a:t> and </a:t>
            </a:r>
            <a:r>
              <a:rPr lang="en-US" sz="2000" dirty="0" err="1" smtClean="0"/>
              <a:t>web.config</a:t>
            </a:r>
            <a:r>
              <a:rPr lang="en-US" sz="2000" dirty="0" smtClean="0"/>
              <a:t> file prior to uploading the files.  It will save time.</a:t>
            </a:r>
            <a:endParaRPr lang="en-US" sz="2000"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GIST.config</a:t>
            </a:r>
            <a:endParaRPr lang="en-US" dirty="0"/>
          </a:p>
        </p:txBody>
      </p:sp>
      <p:sp>
        <p:nvSpPr>
          <p:cNvPr id="3" name="Content Placeholder 2"/>
          <p:cNvSpPr>
            <a:spLocks noGrp="1"/>
          </p:cNvSpPr>
          <p:nvPr>
            <p:ph sz="quarter" idx="1"/>
          </p:nvPr>
        </p:nvSpPr>
        <p:spPr/>
        <p:txBody>
          <a:bodyPr>
            <a:normAutofit fontScale="55000" lnSpcReduction="20000"/>
          </a:bodyPr>
          <a:lstStyle/>
          <a:p>
            <a:pPr>
              <a:buNone/>
            </a:pPr>
            <a:r>
              <a:rPr lang="en-US" dirty="0" smtClean="0"/>
              <a:t>Below you will find a description of each section of the </a:t>
            </a:r>
            <a:r>
              <a:rPr lang="en-US" dirty="0" err="1" smtClean="0"/>
              <a:t>GIST.config</a:t>
            </a:r>
            <a:r>
              <a:rPr lang="en-US" dirty="0" smtClean="0"/>
              <a:t> file, which allows you to customize the GIST API widgets. </a:t>
            </a:r>
          </a:p>
          <a:p>
            <a:pPr>
              <a:buNone/>
            </a:pPr>
            <a:r>
              <a:rPr lang="en-US" b="1" dirty="0" smtClean="0"/>
              <a:t>Note:</a:t>
            </a:r>
            <a:r>
              <a:rPr lang="en-US" dirty="0" smtClean="0"/>
              <a:t> If you make any changes to </a:t>
            </a:r>
            <a:r>
              <a:rPr lang="en-US" dirty="0" err="1" smtClean="0"/>
              <a:t>GIST.config</a:t>
            </a:r>
            <a:r>
              <a:rPr lang="en-US" dirty="0" smtClean="0"/>
              <a:t>, you will need to update </a:t>
            </a:r>
            <a:r>
              <a:rPr lang="en-US" dirty="0" err="1" smtClean="0"/>
              <a:t>web.config</a:t>
            </a:r>
            <a:r>
              <a:rPr lang="en-US" dirty="0" smtClean="0"/>
              <a:t> so that it has a newer Modified Date (just open it, add a space to a blank line and resave it). </a:t>
            </a:r>
            <a:br>
              <a:rPr lang="en-US" dirty="0" smtClean="0"/>
            </a:br>
            <a:endParaRPr lang="en-US" dirty="0" smtClean="0"/>
          </a:p>
          <a:p>
            <a:pPr>
              <a:buNone/>
            </a:pPr>
            <a:r>
              <a:rPr lang="en-US" b="1" dirty="0" smtClean="0"/>
              <a:t>Location of GIST files</a:t>
            </a:r>
          </a:p>
          <a:p>
            <a:pPr>
              <a:buNone/>
            </a:pPr>
            <a:r>
              <a:rPr lang="en-US" dirty="0" smtClean="0"/>
              <a:t>	This specifies the location of the GIST folder you installed. For the value, enter the URL to this folder on your ILLiad web server. </a:t>
            </a:r>
            <a:br>
              <a:rPr lang="en-US" dirty="0" smtClean="0"/>
            </a:br>
            <a:r>
              <a:rPr lang="en-US" dirty="0" smtClean="0"/>
              <a:t>&lt;!--Location of GIST Files--&gt; &lt;add key="</a:t>
            </a:r>
            <a:r>
              <a:rPr lang="en-US" dirty="0" err="1" smtClean="0"/>
              <a:t>File_Location</a:t>
            </a:r>
            <a:r>
              <a:rPr lang="en-US" dirty="0" smtClean="0"/>
              <a:t>" value="Enter URL here" /&gt; &lt;!--For Example: http://ids.geneseo.edu/gist--&gt; </a:t>
            </a:r>
          </a:p>
          <a:p>
            <a:pPr>
              <a:buNone/>
            </a:pPr>
            <a:endParaRPr lang="en-US" b="1" dirty="0" smtClean="0"/>
          </a:p>
          <a:p>
            <a:pPr>
              <a:buNone/>
            </a:pPr>
            <a:r>
              <a:rPr lang="en-US" b="1" dirty="0" smtClean="0"/>
              <a:t>Library Name</a:t>
            </a:r>
          </a:p>
          <a:p>
            <a:pPr>
              <a:buNone/>
            </a:pPr>
            <a:r>
              <a:rPr lang="en-US" dirty="0" smtClean="0"/>
              <a:t>	GIST uses this whenever it needs to display the name of your library. For the value, enter your library's name. </a:t>
            </a:r>
            <a:br>
              <a:rPr lang="en-US" dirty="0" smtClean="0"/>
            </a:br>
            <a:endParaRPr lang="en-US" dirty="0" smtClean="0"/>
          </a:p>
          <a:p>
            <a:pPr>
              <a:buNone/>
            </a:pPr>
            <a:r>
              <a:rPr lang="en-US" dirty="0" smtClean="0"/>
              <a:t>	&lt;!--Library Name--&gt; &lt;add key="</a:t>
            </a:r>
            <a:r>
              <a:rPr lang="en-US" dirty="0" err="1" smtClean="0"/>
              <a:t>Library_Name</a:t>
            </a:r>
            <a:r>
              <a:rPr lang="en-US" dirty="0" smtClean="0"/>
              <a:t>" value="Your Library" /&gt; &lt;!-- i.e. Milne Library --&gt; </a:t>
            </a:r>
          </a:p>
          <a:p>
            <a:endParaRPr lang="en-US" dirty="0" smtClean="0"/>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GIST.config</a:t>
            </a:r>
            <a:endParaRPr lang="en-US" dirty="0"/>
          </a:p>
        </p:txBody>
      </p:sp>
      <p:sp>
        <p:nvSpPr>
          <p:cNvPr id="3" name="Content Placeholder 2"/>
          <p:cNvSpPr>
            <a:spLocks noGrp="1"/>
          </p:cNvSpPr>
          <p:nvPr>
            <p:ph sz="quarter" idx="1"/>
          </p:nvPr>
        </p:nvSpPr>
        <p:spPr>
          <a:xfrm>
            <a:off x="990600" y="1447800"/>
            <a:ext cx="7696200" cy="4572000"/>
          </a:xfrm>
        </p:spPr>
        <p:txBody>
          <a:bodyPr>
            <a:noAutofit/>
          </a:bodyPr>
          <a:lstStyle/>
          <a:p>
            <a:pPr>
              <a:buNone/>
            </a:pPr>
            <a:r>
              <a:rPr lang="en-US" sz="1800" b="1" dirty="0" smtClean="0"/>
              <a:t>Group members and labels</a:t>
            </a:r>
          </a:p>
          <a:p>
            <a:pPr>
              <a:buNone/>
            </a:pPr>
            <a:r>
              <a:rPr lang="en-US" sz="1800" dirty="0" smtClean="0"/>
              <a:t>	These settings are used by the </a:t>
            </a:r>
            <a:r>
              <a:rPr lang="en-US" sz="1800" dirty="0" err="1" smtClean="0"/>
              <a:t>WorldCat</a:t>
            </a:r>
            <a:r>
              <a:rPr lang="en-US" sz="1800" dirty="0" smtClean="0"/>
              <a:t> API in determining your local and group holdings, estimate ILL delivery times, and trigger routing rules based upon your coordinated collection development policies. </a:t>
            </a:r>
            <a:br>
              <a:rPr lang="en-US" sz="1800" dirty="0" smtClean="0"/>
            </a:br>
            <a:endParaRPr lang="en-US" sz="1800" dirty="0" smtClean="0"/>
          </a:p>
          <a:p>
            <a:pPr>
              <a:buNone/>
            </a:pPr>
            <a:r>
              <a:rPr lang="en-US" sz="1800" b="1" dirty="0" smtClean="0"/>
              <a:t>Group1</a:t>
            </a:r>
            <a:r>
              <a:rPr lang="en-US" sz="1800" dirty="0" smtClean="0"/>
              <a:t>: this value should be your local OCLC symbol and is used to determine your local holdings.</a:t>
            </a:r>
          </a:p>
          <a:p>
            <a:pPr>
              <a:buNone/>
            </a:pPr>
            <a:r>
              <a:rPr lang="en-US" sz="1800" b="1" dirty="0" smtClean="0"/>
              <a:t>Group1Label</a:t>
            </a:r>
            <a:r>
              <a:rPr lang="en-US" sz="1800" dirty="0" smtClean="0"/>
              <a:t>: enter the text displayed when local holdings are found. </a:t>
            </a:r>
          </a:p>
          <a:p>
            <a:pPr>
              <a:buNone/>
            </a:pPr>
            <a:r>
              <a:rPr lang="en-US" sz="1800" b="1" dirty="0" smtClean="0"/>
              <a:t>Group2&amp;3</a:t>
            </a:r>
            <a:r>
              <a:rPr lang="en-US" sz="1800" dirty="0" smtClean="0"/>
              <a:t>: this value should contain the comma separated OCLC symbols for your primary resource sharing or coordinated collection development (CCD) group.</a:t>
            </a:r>
          </a:p>
          <a:p>
            <a:pPr>
              <a:buNone/>
            </a:pPr>
            <a:r>
              <a:rPr lang="en-US" sz="1800" dirty="0" smtClean="0"/>
              <a:t>&lt;add key="</a:t>
            </a:r>
            <a:r>
              <a:rPr lang="en-US" sz="1800" dirty="0" err="1" smtClean="0"/>
              <a:t>GroupX</a:t>
            </a:r>
            <a:r>
              <a:rPr lang="en-US" sz="1800" dirty="0" smtClean="0"/>
              <a:t>" value="XXX" /&gt;</a:t>
            </a:r>
          </a:p>
          <a:p>
            <a:pPr>
              <a:buNone/>
            </a:pPr>
            <a:r>
              <a:rPr lang="en-US" sz="1800" dirty="0" smtClean="0"/>
              <a:t> &lt;add key="</a:t>
            </a:r>
            <a:r>
              <a:rPr lang="en-US" sz="1800" dirty="0" err="1" smtClean="0"/>
              <a:t>GroupXLabel</a:t>
            </a:r>
            <a:r>
              <a:rPr lang="en-US" sz="1800" dirty="0" smtClean="0"/>
              <a:t>" value="Locally Held" /&gt;</a:t>
            </a:r>
          </a:p>
          <a:p>
            <a:endParaRPr lang="en-US" sz="18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z="1300" kern="1200" smtClean="0">
                <a:solidFill>
                  <a:srgbClr val="000000"/>
                </a:solidFill>
                <a:ea typeface="+mn-ea"/>
                <a:cs typeface="Arial"/>
              </a:rPr>
              <a:pPr>
                <a:defRPr/>
              </a:pPr>
              <a:t>33</a:t>
            </a:fld>
            <a:endParaRPr lang="en-US" sz="1300" kern="1200" dirty="0">
              <a:solidFill>
                <a:srgbClr val="000000"/>
              </a:solidFill>
              <a:ea typeface="+mn-ea"/>
              <a:cs typeface="Arial"/>
            </a:endParaRPr>
          </a:p>
        </p:txBody>
      </p:sp>
      <p:sp>
        <p:nvSpPr>
          <p:cNvPr id="6" name="Rectangle 5"/>
          <p:cNvSpPr/>
          <p:nvPr/>
        </p:nvSpPr>
        <p:spPr>
          <a:xfrm>
            <a:off x="1447800" y="1524000"/>
            <a:ext cx="7543800" cy="4247317"/>
          </a:xfrm>
          <a:prstGeom prst="rect">
            <a:avLst/>
          </a:prstGeom>
        </p:spPr>
        <p:txBody>
          <a:bodyPr wrap="square">
            <a:spAutoFit/>
          </a:bodyPr>
          <a:lstStyle/>
          <a:p>
            <a:pPr>
              <a:buNone/>
            </a:pPr>
            <a:r>
              <a:rPr lang="en-US" b="1" dirty="0" smtClean="0"/>
              <a:t>Estimated delivery time in days</a:t>
            </a:r>
          </a:p>
          <a:p>
            <a:pPr>
              <a:buNone/>
            </a:pPr>
            <a:r>
              <a:rPr lang="en-US" dirty="0" smtClean="0"/>
              <a:t>	These settings are used to calculate the estimated delivery time for items borrowed from your second and third groups. When holdings are found for the second group, that delivery estimate is displayed. If there are no holdings in that group, then the third group's delivery estimate is displayed. </a:t>
            </a:r>
          </a:p>
          <a:p>
            <a:pPr>
              <a:buNone/>
            </a:pPr>
            <a:r>
              <a:rPr lang="en-US" dirty="0" smtClean="0"/>
              <a:t>	&lt;!--Estimated delivery time in days--&gt; </a:t>
            </a:r>
          </a:p>
          <a:p>
            <a:pPr>
              <a:buNone/>
            </a:pPr>
            <a:r>
              <a:rPr lang="en-US" dirty="0" smtClean="0"/>
              <a:t>	&lt;add key="</a:t>
            </a:r>
            <a:r>
              <a:rPr lang="en-US" dirty="0" err="1" smtClean="0"/>
              <a:t>GroupXTime</a:t>
            </a:r>
            <a:r>
              <a:rPr lang="en-US" dirty="0" smtClean="0"/>
              <a:t>" value="3" /&gt;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b="1" dirty="0" smtClean="0"/>
              <a:t>Remember:  </a:t>
            </a:r>
            <a:r>
              <a:rPr lang="en-US" dirty="0" smtClean="0"/>
              <a:t>Any change to </a:t>
            </a:r>
            <a:r>
              <a:rPr lang="en-US" dirty="0" err="1" smtClean="0"/>
              <a:t>GIST.config</a:t>
            </a:r>
            <a:r>
              <a:rPr lang="en-US" dirty="0" smtClean="0"/>
              <a:t> will not show up until you modify the </a:t>
            </a:r>
            <a:r>
              <a:rPr lang="en-US" dirty="0" err="1" smtClean="0"/>
              <a:t>web.config</a:t>
            </a:r>
            <a:r>
              <a:rPr lang="en-US" dirty="0" smtClean="0"/>
              <a:t> (just add a space) and save it.  </a:t>
            </a:r>
          </a:p>
        </p:txBody>
      </p:sp>
      <p:sp>
        <p:nvSpPr>
          <p:cNvPr id="7" name="Title 1"/>
          <p:cNvSpPr>
            <a:spLocks noGrp="1"/>
          </p:cNvSpPr>
          <p:nvPr>
            <p:ph type="title"/>
          </p:nvPr>
        </p:nvSpPr>
        <p:spPr>
          <a:xfrm>
            <a:off x="1435608" y="274638"/>
            <a:ext cx="7498080" cy="1143000"/>
          </a:xfrm>
        </p:spPr>
        <p:txBody>
          <a:bodyPr/>
          <a:lstStyle/>
          <a:p>
            <a:r>
              <a:rPr lang="en-US" dirty="0" err="1" smtClean="0"/>
              <a:t>GIST.config</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guide you through…</a:t>
            </a:r>
            <a:endParaRPr lang="en-US" dirty="0"/>
          </a:p>
        </p:txBody>
      </p:sp>
      <p:sp>
        <p:nvSpPr>
          <p:cNvPr id="3" name="Content Placeholder 2"/>
          <p:cNvSpPr>
            <a:spLocks noGrp="1"/>
          </p:cNvSpPr>
          <p:nvPr>
            <p:ph idx="1"/>
          </p:nvPr>
        </p:nvSpPr>
        <p:spPr>
          <a:xfrm>
            <a:off x="990600" y="1447800"/>
            <a:ext cx="8153400" cy="4800600"/>
          </a:xfrm>
        </p:spPr>
        <p:txBody>
          <a:bodyPr>
            <a:normAutofit lnSpcReduction="10000"/>
          </a:bodyPr>
          <a:lstStyle/>
          <a:p>
            <a:r>
              <a:rPr lang="en-US" sz="2800" dirty="0" smtClean="0"/>
              <a:t>Creating the necessary routing rules &amp; custom queues</a:t>
            </a:r>
          </a:p>
          <a:p>
            <a:r>
              <a:rPr lang="en-US" sz="2800" dirty="0" smtClean="0"/>
              <a:t>Creating email routing for your workflow</a:t>
            </a:r>
          </a:p>
          <a:p>
            <a:r>
              <a:rPr lang="en-US" sz="2800" dirty="0" smtClean="0"/>
              <a:t>Managing access to the client for acquisitions staff</a:t>
            </a:r>
          </a:p>
          <a:p>
            <a:r>
              <a:rPr lang="en-US" sz="2800" dirty="0" smtClean="0"/>
              <a:t>Customizing your </a:t>
            </a:r>
            <a:r>
              <a:rPr lang="en-US" sz="2800" dirty="0" err="1" smtClean="0"/>
              <a:t>ILLiad</a:t>
            </a:r>
            <a:r>
              <a:rPr lang="en-US" sz="2800" dirty="0" smtClean="0"/>
              <a:t> web pages</a:t>
            </a:r>
          </a:p>
          <a:p>
            <a:r>
              <a:rPr lang="en-US" sz="2800" dirty="0" smtClean="0"/>
              <a:t>Repurposing </a:t>
            </a:r>
            <a:r>
              <a:rPr lang="en-US" sz="2800" dirty="0" err="1" smtClean="0"/>
              <a:t>ILLiad’s</a:t>
            </a:r>
            <a:r>
              <a:rPr lang="en-US" sz="2800" dirty="0" smtClean="0"/>
              <a:t> request fields</a:t>
            </a:r>
          </a:p>
          <a:p>
            <a:r>
              <a:rPr lang="en-US" sz="2800" dirty="0" smtClean="0"/>
              <a:t>Customizing the client interface</a:t>
            </a:r>
          </a:p>
          <a:p>
            <a:pPr>
              <a:buNone/>
            </a:pPr>
            <a:endParaRPr lang="en-US" sz="2800" dirty="0" smtClean="0"/>
          </a:p>
          <a:p>
            <a:pPr algn="ctr">
              <a:buNone/>
            </a:pPr>
            <a:r>
              <a:rPr lang="en-US" sz="2800" i="1" dirty="0" smtClean="0"/>
              <a:t>All found on the GIST Workflow Toolkit</a:t>
            </a:r>
          </a:p>
          <a:p>
            <a:pPr algn="ctr">
              <a:buNone/>
            </a:pPr>
            <a:r>
              <a:rPr lang="en-US" sz="3600" i="1" dirty="0" smtClean="0">
                <a:hlinkClick r:id="rId2"/>
              </a:rPr>
              <a:t>http://gist.idsproject.org</a:t>
            </a:r>
            <a:endParaRPr lang="en-US" sz="3600" i="1" dirty="0" smtClean="0"/>
          </a:p>
          <a:p>
            <a:pPr>
              <a:buNone/>
            </a:pPr>
            <a:endParaRPr lang="en-US" sz="2800" i="1"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Questions</a:t>
            </a:r>
            <a:endParaRPr lang="en-US" dirty="0"/>
          </a:p>
        </p:txBody>
      </p:sp>
      <p:sp>
        <p:nvSpPr>
          <p:cNvPr id="3" name="Slide Number Placeholder 2"/>
          <p:cNvSpPr>
            <a:spLocks noGrp="1"/>
          </p:cNvSpPr>
          <p:nvPr>
            <p:ph type="sldNum" sz="quarter" idx="12"/>
          </p:nvPr>
        </p:nvSpPr>
        <p:spPr/>
        <p:txBody>
          <a:bodyPr/>
          <a:lstStyle/>
          <a:p>
            <a:pPr>
              <a:defRPr/>
            </a:pPr>
            <a:fld id="{46595C16-B71B-4E93-BE2E-0BC072D3E048}" type="slidenum">
              <a:rPr lang="en-US" sz="1300" kern="1200" smtClean="0">
                <a:solidFill>
                  <a:srgbClr val="000000"/>
                </a:solidFill>
                <a:latin typeface="Arial"/>
                <a:ea typeface="+mn-ea"/>
                <a:cs typeface="Arial"/>
              </a:rPr>
              <a:pPr>
                <a:defRPr/>
              </a:pPr>
              <a:t>35</a:t>
            </a:fld>
            <a:endParaRPr lang="en-US" sz="1300" kern="1200" dirty="0">
              <a:solidFill>
                <a:srgbClr val="000000"/>
              </a:solidFill>
              <a:latin typeface="Arial"/>
              <a:ea typeface="+mn-ea"/>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3FA3989-3093-47BA-9CD5-9CB0DCB6FC16}" type="slidenum">
              <a:rPr lang="en-US" sz="1300" kern="1200" smtClean="0">
                <a:solidFill>
                  <a:srgbClr val="000000"/>
                </a:solidFill>
                <a:ea typeface="+mn-ea"/>
                <a:cs typeface="Arial"/>
              </a:rPr>
              <a:pPr>
                <a:defRPr/>
              </a:pPr>
              <a:t>36</a:t>
            </a:fld>
            <a:endParaRPr lang="en-US" sz="1300" kern="1200" dirty="0">
              <a:solidFill>
                <a:srgbClr val="000000"/>
              </a:solidFill>
              <a:ea typeface="+mn-ea"/>
              <a:cs typeface="Arial"/>
            </a:endParaRPr>
          </a:p>
        </p:txBody>
      </p:sp>
      <p:sp>
        <p:nvSpPr>
          <p:cNvPr id="3" name="TextBox 2"/>
          <p:cNvSpPr txBox="1"/>
          <p:nvPr/>
        </p:nvSpPr>
        <p:spPr>
          <a:xfrm>
            <a:off x="2362200" y="1219200"/>
            <a:ext cx="4648200" cy="4924425"/>
          </a:xfrm>
          <a:prstGeom prst="rect">
            <a:avLst/>
          </a:prstGeom>
          <a:noFill/>
        </p:spPr>
        <p:txBody>
          <a:bodyPr wrap="square" rtlCol="0">
            <a:spAutoFit/>
          </a:bodyPr>
          <a:lstStyle/>
          <a:p>
            <a:pPr algn="ctr"/>
            <a:r>
              <a:rPr lang="en-US" sz="3200" dirty="0" smtClean="0"/>
              <a:t>Thank you</a:t>
            </a:r>
          </a:p>
          <a:p>
            <a:pPr algn="ctr"/>
            <a:endParaRPr lang="en-US" sz="2400" dirty="0" smtClean="0"/>
          </a:p>
          <a:p>
            <a:pPr algn="r"/>
            <a:r>
              <a:rPr lang="en-US" sz="2400" dirty="0" smtClean="0"/>
              <a:t>Tim Bowersox, </a:t>
            </a:r>
            <a:r>
              <a:rPr lang="en-US" sz="2400" dirty="0" smtClean="0">
                <a:hlinkClick r:id="rId2"/>
              </a:rPr>
              <a:t>bowersox@geneseo.edu</a:t>
            </a:r>
            <a:endParaRPr lang="en-US" sz="2400" dirty="0" smtClean="0"/>
          </a:p>
          <a:p>
            <a:pPr algn="r"/>
            <a:r>
              <a:rPr lang="en-US" sz="2400" dirty="0" smtClean="0"/>
              <a:t>Cyril Oberlander, </a:t>
            </a:r>
            <a:r>
              <a:rPr lang="en-US" sz="2400" dirty="0" smtClean="0">
                <a:hlinkClick r:id="rId3"/>
              </a:rPr>
              <a:t>cyril@geneseo.edu</a:t>
            </a:r>
            <a:endParaRPr lang="en-US" sz="2400" dirty="0" smtClean="0"/>
          </a:p>
          <a:p>
            <a:pPr algn="r"/>
            <a:r>
              <a:rPr lang="en-US" sz="2400" dirty="0" smtClean="0"/>
              <a:t>Kate Pitcher, </a:t>
            </a:r>
            <a:r>
              <a:rPr lang="en-US" sz="2400" dirty="0" smtClean="0">
                <a:hlinkClick r:id="rId4"/>
              </a:rPr>
              <a:t>pitcher@geneseo.edu</a:t>
            </a:r>
            <a:endParaRPr lang="en-US" sz="2400" dirty="0" smtClean="0"/>
          </a:p>
          <a:p>
            <a:pPr algn="r"/>
            <a:r>
              <a:rPr lang="en-US" sz="2400" dirty="0" smtClean="0"/>
              <a:t>Mark Sullivan, </a:t>
            </a:r>
            <a:r>
              <a:rPr lang="en-US" sz="2400" dirty="0" smtClean="0">
                <a:hlinkClick r:id="rId5"/>
              </a:rPr>
              <a:t>sullivm@geneseo.edu</a:t>
            </a:r>
            <a:r>
              <a:rPr lang="en-US" sz="2400" dirty="0" smtClean="0"/>
              <a:t> </a:t>
            </a:r>
          </a:p>
          <a:p>
            <a:pPr algn="r"/>
            <a:endParaRPr lang="en-US" sz="2400" dirty="0" smtClean="0"/>
          </a:p>
          <a:p>
            <a:pPr algn="r"/>
            <a:r>
              <a:rPr lang="en-US" sz="2400" dirty="0" smtClean="0"/>
              <a:t>IDS Project: idsproject.org</a:t>
            </a:r>
          </a:p>
          <a:p>
            <a:pPr algn="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p:cNvPicPr>
            <a:picLocks noChangeAspect="1" noChangeArrowheads="1"/>
          </p:cNvPicPr>
          <p:nvPr/>
        </p:nvPicPr>
        <p:blipFill>
          <a:blip r:embed="rId3" cstate="print"/>
          <a:srcRect/>
          <a:stretch>
            <a:fillRect/>
          </a:stretch>
        </p:blipFill>
        <p:spPr bwMode="auto">
          <a:xfrm>
            <a:off x="152400" y="1676400"/>
            <a:ext cx="2819400" cy="1809750"/>
          </a:xfrm>
          <a:prstGeom prst="rect">
            <a:avLst/>
          </a:prstGeom>
          <a:ln>
            <a:noFill/>
          </a:ln>
          <a:effectLst>
            <a:outerShdw blurRad="292100" dist="139700" dir="2700000" algn="tl" rotWithShape="0">
              <a:srgbClr val="333333">
                <a:alpha val="65000"/>
              </a:srgbClr>
            </a:outerShdw>
          </a:effectLst>
        </p:spPr>
      </p:pic>
      <p:sp>
        <p:nvSpPr>
          <p:cNvPr id="27654" name="Text Box 6"/>
          <p:cNvSpPr txBox="1">
            <a:spLocks noChangeArrowheads="1"/>
          </p:cNvSpPr>
          <p:nvPr/>
        </p:nvSpPr>
        <p:spPr bwMode="auto">
          <a:xfrm>
            <a:off x="76200" y="1295402"/>
            <a:ext cx="3276600" cy="344305"/>
          </a:xfrm>
          <a:prstGeom prst="rect">
            <a:avLst/>
          </a:prstGeom>
          <a:noFill/>
          <a:ln w="9525">
            <a:noFill/>
            <a:miter lim="800000"/>
            <a:headEnd/>
            <a:tailEnd/>
          </a:ln>
          <a:effectLst/>
        </p:spPr>
        <p:txBody>
          <a:bodyPr lIns="91356" tIns="45678" rIns="91356" bIns="45678">
            <a:spAutoFit/>
          </a:bodyPr>
          <a:lstStyle/>
          <a:p>
            <a:pPr defTabSz="914121">
              <a:spcBef>
                <a:spcPct val="50000"/>
              </a:spcBef>
            </a:pPr>
            <a:r>
              <a:rPr lang="en-US" sz="1600" b="1" dirty="0">
                <a:solidFill>
                  <a:prstClr val="black"/>
                </a:solidFill>
                <a:latin typeface="Calibri"/>
              </a:rPr>
              <a:t>Purchase </a:t>
            </a:r>
            <a:r>
              <a:rPr lang="en-US" sz="1600" b="1" dirty="0" smtClean="0">
                <a:solidFill>
                  <a:prstClr val="black"/>
                </a:solidFill>
                <a:latin typeface="Calibri"/>
              </a:rPr>
              <a:t>Request Systems</a:t>
            </a:r>
            <a:endParaRPr lang="en-US" sz="1600" dirty="0">
              <a:solidFill>
                <a:prstClr val="black"/>
              </a:solidFill>
              <a:latin typeface="Calibri"/>
            </a:endParaRPr>
          </a:p>
        </p:txBody>
      </p:sp>
      <p:sp>
        <p:nvSpPr>
          <p:cNvPr id="15" name="Title 14"/>
          <p:cNvSpPr>
            <a:spLocks noGrp="1"/>
          </p:cNvSpPr>
          <p:nvPr>
            <p:ph type="title"/>
          </p:nvPr>
        </p:nvSpPr>
        <p:spPr>
          <a:xfrm>
            <a:off x="228600" y="152400"/>
            <a:ext cx="8686800" cy="914400"/>
          </a:xfrm>
        </p:spPr>
        <p:txBody>
          <a:bodyPr>
            <a:noAutofit/>
          </a:bodyPr>
          <a:lstStyle/>
          <a:p>
            <a:pPr lvl="0"/>
            <a:r>
              <a:rPr lang="en-US" sz="3600" dirty="0" smtClean="0"/>
              <a:t>We need a strategy that leverages strengths</a:t>
            </a:r>
            <a:endParaRPr lang="en-US" sz="3600" dirty="0"/>
          </a:p>
        </p:txBody>
      </p:sp>
      <p:pic>
        <p:nvPicPr>
          <p:cNvPr id="3074" name="Picture 2"/>
          <p:cNvPicPr>
            <a:picLocks noChangeAspect="1" noChangeArrowheads="1"/>
          </p:cNvPicPr>
          <p:nvPr/>
        </p:nvPicPr>
        <p:blipFill>
          <a:blip r:embed="rId4" cstate="print"/>
          <a:srcRect/>
          <a:stretch>
            <a:fillRect/>
          </a:stretch>
        </p:blipFill>
        <p:spPr bwMode="auto">
          <a:xfrm>
            <a:off x="5334000" y="1691694"/>
            <a:ext cx="3733800" cy="1661115"/>
          </a:xfrm>
          <a:prstGeom prst="rect">
            <a:avLst/>
          </a:prstGeom>
          <a:ln>
            <a:noFill/>
          </a:ln>
          <a:effectLst>
            <a:outerShdw blurRad="292100" dist="139700" dir="2700000" algn="tl" rotWithShape="0">
              <a:srgbClr val="333333">
                <a:alpha val="65000"/>
              </a:srgbClr>
            </a:outerShdw>
          </a:effectLst>
        </p:spPr>
      </p:pic>
      <p:sp>
        <p:nvSpPr>
          <p:cNvPr id="16" name="Text Box 6"/>
          <p:cNvSpPr txBox="1">
            <a:spLocks noChangeArrowheads="1"/>
          </p:cNvSpPr>
          <p:nvPr/>
        </p:nvSpPr>
        <p:spPr bwMode="auto">
          <a:xfrm>
            <a:off x="5334000" y="1295400"/>
            <a:ext cx="3505200" cy="338469"/>
          </a:xfrm>
          <a:prstGeom prst="rect">
            <a:avLst/>
          </a:prstGeom>
          <a:noFill/>
          <a:ln w="9525">
            <a:noFill/>
            <a:miter lim="800000"/>
            <a:headEnd/>
            <a:tailEnd/>
          </a:ln>
          <a:effectLst/>
        </p:spPr>
        <p:txBody>
          <a:bodyPr wrap="square" lIns="91356" tIns="45678" rIns="91356" bIns="45678">
            <a:spAutoFit/>
          </a:bodyPr>
          <a:lstStyle/>
          <a:p>
            <a:pPr defTabSz="914121">
              <a:spcBef>
                <a:spcPct val="50000"/>
              </a:spcBef>
            </a:pPr>
            <a:r>
              <a:rPr lang="en-US" sz="1600" b="1" dirty="0">
                <a:solidFill>
                  <a:prstClr val="black"/>
                </a:solidFill>
                <a:latin typeface="Calibri"/>
              </a:rPr>
              <a:t>Interlibrary Services </a:t>
            </a:r>
            <a:r>
              <a:rPr lang="en-US" sz="1600" b="1" dirty="0" smtClean="0">
                <a:solidFill>
                  <a:prstClr val="black"/>
                </a:solidFill>
                <a:latin typeface="Calibri"/>
              </a:rPr>
              <a:t>Request Systems</a:t>
            </a:r>
            <a:endParaRPr lang="en-US" sz="1600" dirty="0">
              <a:solidFill>
                <a:prstClr val="black"/>
              </a:solidFill>
              <a:latin typeface="Calibri"/>
            </a:endParaRPr>
          </a:p>
        </p:txBody>
      </p:sp>
      <p:sp>
        <p:nvSpPr>
          <p:cNvPr id="17" name="Down Arrow Callout 16"/>
          <p:cNvSpPr/>
          <p:nvPr/>
        </p:nvSpPr>
        <p:spPr>
          <a:xfrm>
            <a:off x="152400" y="3581400"/>
            <a:ext cx="2743200" cy="609600"/>
          </a:xfrm>
          <a:prstGeom prst="downArrowCallout">
            <a:avLst/>
          </a:prstGeom>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algn="ctr" defTabSz="914121"/>
            <a:r>
              <a:rPr lang="en-US" dirty="0">
                <a:solidFill>
                  <a:prstClr val="black"/>
                </a:solidFill>
                <a:latin typeface="Calibri"/>
              </a:rPr>
              <a:t>Email from php website</a:t>
            </a:r>
          </a:p>
        </p:txBody>
      </p:sp>
      <p:sp>
        <p:nvSpPr>
          <p:cNvPr id="18" name="Down Arrow Callout 17"/>
          <p:cNvSpPr/>
          <p:nvPr/>
        </p:nvSpPr>
        <p:spPr>
          <a:xfrm>
            <a:off x="5334000" y="3505200"/>
            <a:ext cx="3733800" cy="2209800"/>
          </a:xfrm>
          <a:prstGeom prst="downArrowCallout">
            <a:avLst>
              <a:gd name="adj1" fmla="val 25000"/>
              <a:gd name="adj2" fmla="val 25000"/>
              <a:gd name="adj3" fmla="val 20252"/>
              <a:gd name="adj4" fmla="val 68369"/>
            </a:avLst>
          </a:prstGeom>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defTabSz="914121"/>
            <a:r>
              <a:rPr lang="en-US" dirty="0">
                <a:solidFill>
                  <a:prstClr val="black"/>
                </a:solidFill>
                <a:latin typeface="Calibri"/>
              </a:rPr>
              <a:t>    Requests managed with;</a:t>
            </a:r>
          </a:p>
          <a:p>
            <a:pPr marL="457061" lvl="1" defTabSz="914121">
              <a:buFont typeface="Arial" pitchFamily="34" charset="0"/>
              <a:buChar char="•"/>
            </a:pPr>
            <a:r>
              <a:rPr lang="en-US" dirty="0">
                <a:solidFill>
                  <a:prstClr val="black"/>
                </a:solidFill>
                <a:latin typeface="Calibri"/>
              </a:rPr>
              <a:t>automation, </a:t>
            </a:r>
          </a:p>
          <a:p>
            <a:pPr marL="457061" lvl="1" defTabSz="914121">
              <a:buFont typeface="Arial" pitchFamily="34" charset="0"/>
              <a:buChar char="•"/>
            </a:pPr>
            <a:r>
              <a:rPr lang="en-US" dirty="0">
                <a:solidFill>
                  <a:prstClr val="black"/>
                </a:solidFill>
                <a:latin typeface="Calibri"/>
              </a:rPr>
              <a:t>links to </a:t>
            </a:r>
            <a:r>
              <a:rPr lang="en-US" dirty="0" err="1">
                <a:solidFill>
                  <a:prstClr val="black"/>
                </a:solidFill>
                <a:latin typeface="Calibri"/>
              </a:rPr>
              <a:t>Worldcat</a:t>
            </a:r>
            <a:r>
              <a:rPr lang="en-US" dirty="0">
                <a:solidFill>
                  <a:prstClr val="black"/>
                </a:solidFill>
                <a:latin typeface="Calibri"/>
              </a:rPr>
              <a:t>,</a:t>
            </a:r>
          </a:p>
          <a:p>
            <a:pPr marL="457061" lvl="1" defTabSz="914121">
              <a:buFont typeface="Arial" pitchFamily="34" charset="0"/>
              <a:buChar char="•"/>
            </a:pPr>
            <a:r>
              <a:rPr lang="en-US" dirty="0">
                <a:solidFill>
                  <a:prstClr val="black"/>
                </a:solidFill>
                <a:latin typeface="Calibri"/>
              </a:rPr>
              <a:t>email system</a:t>
            </a:r>
            <a:r>
              <a:rPr lang="en-US" sz="1600" dirty="0">
                <a:solidFill>
                  <a:prstClr val="black"/>
                </a:solidFill>
                <a:latin typeface="Calibri"/>
              </a:rPr>
              <a:t> (custom &amp; canned),</a:t>
            </a:r>
          </a:p>
          <a:p>
            <a:pPr marL="457061" lvl="1" defTabSz="914121">
              <a:buFont typeface="Arial" pitchFamily="34" charset="0"/>
              <a:buChar char="•"/>
            </a:pPr>
            <a:r>
              <a:rPr lang="en-US" dirty="0">
                <a:solidFill>
                  <a:prstClr val="black"/>
                </a:solidFill>
                <a:latin typeface="Calibri"/>
              </a:rPr>
              <a:t>transparent process to user.</a:t>
            </a:r>
          </a:p>
        </p:txBody>
      </p:sp>
      <p:pic>
        <p:nvPicPr>
          <p:cNvPr id="1027" name="Picture 3" descr="C:\Program Files\Microsoft Office\MEDIA\CAGCAT10\j0292020.wmf"/>
          <p:cNvPicPr>
            <a:picLocks noChangeAspect="1" noChangeArrowheads="1"/>
          </p:cNvPicPr>
          <p:nvPr/>
        </p:nvPicPr>
        <p:blipFill>
          <a:blip r:embed="rId5" cstate="print"/>
          <a:srcRect/>
          <a:stretch>
            <a:fillRect/>
          </a:stretch>
        </p:blipFill>
        <p:spPr bwMode="auto">
          <a:xfrm>
            <a:off x="1295404" y="4267200"/>
            <a:ext cx="533092" cy="505968"/>
          </a:xfrm>
          <a:prstGeom prst="rect">
            <a:avLst/>
          </a:prstGeom>
          <a:noFill/>
        </p:spPr>
      </p:pic>
      <p:pic>
        <p:nvPicPr>
          <p:cNvPr id="20" name="Picture 3" descr="C:\Program Files\Microsoft Office\MEDIA\CAGCAT10\j0292020.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457204" y="4876800"/>
            <a:ext cx="533092" cy="505968"/>
          </a:xfrm>
          <a:prstGeom prst="rect">
            <a:avLst/>
          </a:prstGeom>
          <a:noFill/>
        </p:spPr>
      </p:pic>
      <p:cxnSp>
        <p:nvCxnSpPr>
          <p:cNvPr id="22" name="Curved Connector 21"/>
          <p:cNvCxnSpPr>
            <a:stCxn id="1027" idx="1"/>
            <a:endCxn id="20" idx="3"/>
          </p:cNvCxnSpPr>
          <p:nvPr/>
        </p:nvCxnSpPr>
        <p:spPr>
          <a:xfrm rot="10800000" flipV="1">
            <a:off x="990296" y="4520184"/>
            <a:ext cx="305108" cy="609600"/>
          </a:xfrm>
          <a:prstGeom prst="curved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pic>
        <p:nvPicPr>
          <p:cNvPr id="24" name="Picture 3" descr="C:\Program Files\Microsoft Office\MEDIA\CAGCAT10\j0292020.wmf"/>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1371604" y="5181600"/>
            <a:ext cx="533092" cy="505968"/>
          </a:xfrm>
          <a:prstGeom prst="rect">
            <a:avLst/>
          </a:prstGeom>
          <a:noFill/>
        </p:spPr>
      </p:pic>
      <p:cxnSp>
        <p:nvCxnSpPr>
          <p:cNvPr id="25" name="Curved Connector 24"/>
          <p:cNvCxnSpPr>
            <a:stCxn id="24" idx="1"/>
            <a:endCxn id="20" idx="2"/>
          </p:cNvCxnSpPr>
          <p:nvPr/>
        </p:nvCxnSpPr>
        <p:spPr>
          <a:xfrm rot="10800000">
            <a:off x="723746" y="5382768"/>
            <a:ext cx="647854" cy="51816"/>
          </a:xfrm>
          <a:prstGeom prst="curved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Curved Connector 24"/>
          <p:cNvCxnSpPr>
            <a:stCxn id="24" idx="3"/>
          </p:cNvCxnSpPr>
          <p:nvPr/>
        </p:nvCxnSpPr>
        <p:spPr>
          <a:xfrm flipH="1" flipV="1">
            <a:off x="1828804" y="4572000"/>
            <a:ext cx="75892" cy="862584"/>
          </a:xfrm>
          <a:prstGeom prst="curvedConnector4">
            <a:avLst>
              <a:gd name="adj1" fmla="val -301218"/>
              <a:gd name="adj2" fmla="val 64664"/>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4" name="Cloud 33"/>
          <p:cNvSpPr/>
          <p:nvPr/>
        </p:nvSpPr>
        <p:spPr>
          <a:xfrm>
            <a:off x="76200" y="5791200"/>
            <a:ext cx="3733800" cy="914400"/>
          </a:xfrm>
          <a:prstGeom prst="cloud">
            <a:avLst/>
          </a:prstGeom>
          <a:ln>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algn="ctr" defTabSz="914121"/>
            <a:r>
              <a:rPr lang="en-US" sz="1600" dirty="0">
                <a:solidFill>
                  <a:prstClr val="black"/>
                </a:solidFill>
                <a:latin typeface="Calibri"/>
              </a:rPr>
              <a:t>Staff mediated process</a:t>
            </a:r>
          </a:p>
          <a:p>
            <a:pPr algn="ctr" defTabSz="914121"/>
            <a:r>
              <a:rPr lang="en-US" sz="1600" dirty="0">
                <a:solidFill>
                  <a:prstClr val="black"/>
                </a:solidFill>
                <a:latin typeface="Calibri"/>
              </a:rPr>
              <a:t>Black box process for user</a:t>
            </a:r>
          </a:p>
        </p:txBody>
      </p:sp>
      <p:pic>
        <p:nvPicPr>
          <p:cNvPr id="35" name="Picture 3" descr="C:\Program Files\Microsoft Office\MEDIA\CAGCAT10\j0292020.wmf"/>
          <p:cNvPicPr>
            <a:picLocks noChangeAspect="1" noChangeArrowheads="1"/>
          </p:cNvPicPr>
          <p:nvPr/>
        </p:nvPicPr>
        <p:blipFill>
          <a:blip r:embed="rId5" cstate="print"/>
          <a:srcRect/>
          <a:stretch>
            <a:fillRect/>
          </a:stretch>
        </p:blipFill>
        <p:spPr bwMode="auto">
          <a:xfrm>
            <a:off x="7543804" y="5721192"/>
            <a:ext cx="533092" cy="505968"/>
          </a:xfrm>
          <a:prstGeom prst="rect">
            <a:avLst/>
          </a:prstGeom>
          <a:noFill/>
        </p:spPr>
      </p:pic>
      <p:pic>
        <p:nvPicPr>
          <p:cNvPr id="1031" name="Picture 7" descr="C:\Program Files\Microsoft Office\MEDIA\CAGCAT10\j0205582.wmf"/>
          <p:cNvPicPr>
            <a:picLocks noChangeAspect="1" noChangeArrowheads="1"/>
          </p:cNvPicPr>
          <p:nvPr/>
        </p:nvPicPr>
        <p:blipFill>
          <a:blip r:embed="rId6" cstate="print"/>
          <a:srcRect/>
          <a:stretch>
            <a:fillRect/>
          </a:stretch>
        </p:blipFill>
        <p:spPr bwMode="auto">
          <a:xfrm>
            <a:off x="6248400" y="5651029"/>
            <a:ext cx="685800" cy="629327"/>
          </a:xfrm>
          <a:prstGeom prst="rect">
            <a:avLst/>
          </a:prstGeom>
          <a:noFill/>
        </p:spPr>
      </p:pic>
      <p:sp>
        <p:nvSpPr>
          <p:cNvPr id="37" name="TextBox 36"/>
          <p:cNvSpPr txBox="1"/>
          <p:nvPr/>
        </p:nvSpPr>
        <p:spPr>
          <a:xfrm>
            <a:off x="7010400" y="5769960"/>
            <a:ext cx="533400" cy="369247"/>
          </a:xfrm>
          <a:prstGeom prst="rect">
            <a:avLst/>
          </a:prstGeom>
          <a:noFill/>
        </p:spPr>
        <p:txBody>
          <a:bodyPr wrap="square" lIns="91356" tIns="45678" rIns="91356" bIns="45678" rtlCol="0">
            <a:spAutoFit/>
          </a:bodyPr>
          <a:lstStyle/>
          <a:p>
            <a:pPr defTabSz="914121"/>
            <a:r>
              <a:rPr lang="en-US" dirty="0">
                <a:solidFill>
                  <a:prstClr val="black"/>
                </a:solidFill>
                <a:latin typeface="Calibri"/>
              </a:rPr>
              <a:t>OR</a:t>
            </a:r>
          </a:p>
        </p:txBody>
      </p:sp>
      <p:sp>
        <p:nvSpPr>
          <p:cNvPr id="1026" name="Documents"/>
          <p:cNvSpPr>
            <a:spLocks noEditPoints="1" noChangeArrowheads="1"/>
          </p:cNvSpPr>
          <p:nvPr/>
        </p:nvSpPr>
        <p:spPr bwMode="auto">
          <a:xfrm>
            <a:off x="2286000" y="4581534"/>
            <a:ext cx="609600" cy="752475"/>
          </a:xfrm>
          <a:custGeom>
            <a:avLst/>
            <a:gdLst>
              <a:gd name="T0" fmla="*/ 0 w 21600"/>
              <a:gd name="T1" fmla="*/ 2800 h 21600"/>
              <a:gd name="T2" fmla="*/ 3468 w 21600"/>
              <a:gd name="T3" fmla="*/ 0 h 21600"/>
              <a:gd name="T4" fmla="*/ 21653 w 21600"/>
              <a:gd name="T5" fmla="*/ 18828 h 21600"/>
              <a:gd name="T6" fmla="*/ 19954 w 21600"/>
              <a:gd name="T7" fmla="*/ 20214 h 21600"/>
              <a:gd name="T8" fmla="*/ 18256 w 21600"/>
              <a:gd name="T9" fmla="*/ 21628 h 21600"/>
              <a:gd name="T10" fmla="*/ 19954 w 21600"/>
              <a:gd name="T11" fmla="*/ 1428 h 21600"/>
              <a:gd name="T12" fmla="*/ 18256 w 21600"/>
              <a:gd name="T13" fmla="*/ 2800 h 21600"/>
              <a:gd name="T14" fmla="*/ 1645 w 21600"/>
              <a:gd name="T15" fmla="*/ 1428 h 21600"/>
              <a:gd name="T16" fmla="*/ 21600 w 21600"/>
              <a:gd name="T17" fmla="*/ 0 h 21600"/>
              <a:gd name="T18" fmla="*/ 10800 w 21600"/>
              <a:gd name="T19" fmla="*/ 0 h 21600"/>
              <a:gd name="T20" fmla="*/ 0 w 21600"/>
              <a:gd name="T21" fmla="*/ 10800 h 21600"/>
              <a:gd name="T22" fmla="*/ 21600 w 21600"/>
              <a:gd name="T23" fmla="*/ 10800 h 21600"/>
              <a:gd name="T24" fmla="*/ 1645 w 21600"/>
              <a:gd name="T25" fmla="*/ 4171 h 21600"/>
              <a:gd name="T26" fmla="*/ 16522 w 21600"/>
              <a:gd name="T27" fmla="*/ 17314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T24" t="T25" r="T26" b="T27"/>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chemeClr val="accent6">
              <a:lumMod val="20000"/>
              <a:lumOff val="80000"/>
            </a:schemeClr>
          </a:solidFill>
          <a:ln w="9525">
            <a:solidFill>
              <a:srgbClr val="000000"/>
            </a:solidFill>
            <a:miter lim="800000"/>
            <a:headEnd/>
            <a:tailEnd/>
          </a:ln>
          <a:effectLst>
            <a:outerShdw dist="107763" dir="2700000" algn="ctr" rotWithShape="0">
              <a:srgbClr val="808080"/>
            </a:outerShdw>
          </a:effectLst>
        </p:spPr>
        <p:txBody>
          <a:bodyPr vert="horz" wrap="square" lIns="91356" tIns="45678" rIns="91356" bIns="45678" numCol="1" anchor="t" anchorCtr="0" compatLnSpc="1">
            <a:prstTxWarp prst="textNoShape">
              <a:avLst/>
            </a:prstTxWarp>
          </a:bodyPr>
          <a:lstStyle/>
          <a:p>
            <a:pPr defTabSz="914121"/>
            <a:endParaRPr lang="en-US" dirty="0">
              <a:solidFill>
                <a:prstClr val="black"/>
              </a:solidFill>
              <a:latin typeface="Calibri"/>
            </a:endParaRPr>
          </a:p>
        </p:txBody>
      </p:sp>
      <p:sp>
        <p:nvSpPr>
          <p:cNvPr id="26" name="Flowchart: Decision 25"/>
          <p:cNvSpPr/>
          <p:nvPr/>
        </p:nvSpPr>
        <p:spPr>
          <a:xfrm>
            <a:off x="3048000" y="2819400"/>
            <a:ext cx="2209800" cy="990600"/>
          </a:xfrm>
          <a:prstGeom prst="flowChartDecision">
            <a:avLst/>
          </a:prstGeom>
          <a:ln>
            <a:solidFill>
              <a:srgbClr val="FF0000"/>
            </a:solidFill>
          </a:ln>
        </p:spPr>
        <p:style>
          <a:lnRef idx="2">
            <a:schemeClr val="accent6"/>
          </a:lnRef>
          <a:fillRef idx="1">
            <a:schemeClr val="lt1"/>
          </a:fillRef>
          <a:effectRef idx="0">
            <a:schemeClr val="accent6"/>
          </a:effectRef>
          <a:fontRef idx="minor">
            <a:schemeClr val="dk1"/>
          </a:fontRef>
        </p:style>
        <p:txBody>
          <a:bodyPr lIns="91356" tIns="45678" rIns="91356" bIns="45678" rtlCol="0" anchor="ctr"/>
          <a:lstStyle/>
          <a:p>
            <a:pPr algn="ctr" defTabSz="914121"/>
            <a:r>
              <a:rPr lang="en-US" b="1" dirty="0">
                <a:solidFill>
                  <a:prstClr val="black"/>
                </a:solidFill>
                <a:latin typeface="Calibri"/>
              </a:rPr>
              <a:t>Strategy?</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05800" cy="411162"/>
          </a:xfrm>
        </p:spPr>
        <p:txBody>
          <a:bodyPr>
            <a:normAutofit fontScale="90000"/>
          </a:bodyPr>
          <a:lstStyle/>
          <a:p>
            <a:pPr algn="ctr"/>
            <a:r>
              <a:rPr lang="en-US" sz="3600" dirty="0" smtClean="0"/>
              <a:t>Monograph Spending  &amp; ILL</a:t>
            </a:r>
            <a:endParaRPr lang="en-US" sz="3600" dirty="0"/>
          </a:p>
        </p:txBody>
      </p:sp>
      <p:pic>
        <p:nvPicPr>
          <p:cNvPr id="318466" name="Picture 2"/>
          <p:cNvPicPr>
            <a:picLocks noChangeAspect="1" noChangeArrowheads="1"/>
          </p:cNvPicPr>
          <p:nvPr/>
        </p:nvPicPr>
        <p:blipFill>
          <a:blip r:embed="rId3" cstate="print"/>
          <a:srcRect/>
          <a:stretch>
            <a:fillRect/>
          </a:stretch>
        </p:blipFill>
        <p:spPr bwMode="auto">
          <a:xfrm>
            <a:off x="0" y="1900719"/>
            <a:ext cx="4343400" cy="4652481"/>
          </a:xfrm>
          <a:prstGeom prst="rect">
            <a:avLst/>
          </a:prstGeom>
          <a:ln>
            <a:noFill/>
          </a:ln>
          <a:effectLst>
            <a:outerShdw blurRad="292100" dist="139700" dir="2700000" algn="tl" rotWithShape="0">
              <a:srgbClr val="333333">
                <a:alpha val="65000"/>
              </a:srgbClr>
            </a:outerShdw>
          </a:effectLst>
        </p:spPr>
      </p:pic>
      <p:pic>
        <p:nvPicPr>
          <p:cNvPr id="318467" name="Picture 3"/>
          <p:cNvPicPr>
            <a:picLocks noChangeAspect="1" noChangeArrowheads="1"/>
          </p:cNvPicPr>
          <p:nvPr/>
        </p:nvPicPr>
        <p:blipFill>
          <a:blip r:embed="rId4" cstate="print"/>
          <a:srcRect/>
          <a:stretch>
            <a:fillRect/>
          </a:stretch>
        </p:blipFill>
        <p:spPr bwMode="auto">
          <a:xfrm>
            <a:off x="4419600" y="685800"/>
            <a:ext cx="4648200" cy="60864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152400" y="773668"/>
            <a:ext cx="4191000" cy="40011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000" b="1" dirty="0" smtClean="0"/>
              <a:t>2009 over 11 Million ILL requests </a:t>
            </a:r>
            <a:r>
              <a:rPr lang="en-US" i="1" dirty="0" smtClean="0"/>
              <a:t>(ALA)</a:t>
            </a:r>
            <a:endParaRPr lang="en-US" i="1" dirty="0"/>
          </a:p>
        </p:txBody>
      </p:sp>
      <p:sp>
        <p:nvSpPr>
          <p:cNvPr id="7" name="TextBox 6"/>
          <p:cNvSpPr txBox="1"/>
          <p:nvPr/>
        </p:nvSpPr>
        <p:spPr>
          <a:xfrm>
            <a:off x="0" y="1524000"/>
            <a:ext cx="4419600" cy="338554"/>
          </a:xfrm>
          <a:prstGeom prst="rect">
            <a:avLst/>
          </a:prstGeom>
          <a:noFill/>
        </p:spPr>
        <p:txBody>
          <a:bodyPr wrap="square" rtlCol="0">
            <a:spAutoFit/>
          </a:bodyPr>
          <a:lstStyle/>
          <a:p>
            <a:pPr algn="ctr"/>
            <a:r>
              <a:rPr lang="en-US" sz="1600" dirty="0" smtClean="0"/>
              <a:t>Association of Research Libraries 2007-2008</a:t>
            </a:r>
            <a:endParaRPr lang="en-US" sz="1600" dirty="0"/>
          </a:p>
        </p:txBody>
      </p:sp>
      <p:sp>
        <p:nvSpPr>
          <p:cNvPr id="8" name="Oval 7"/>
          <p:cNvSpPr/>
          <p:nvPr/>
        </p:nvSpPr>
        <p:spPr>
          <a:xfrm>
            <a:off x="2514600" y="5486400"/>
            <a:ext cx="1143000" cy="3810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8001000" y="55626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8001000" y="1143000"/>
            <a:ext cx="1143000" cy="457200"/>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rtlCol="0">
            <a:normAutofit fontScale="90000"/>
          </a:bodyPr>
          <a:lstStyle/>
          <a:p>
            <a:pPr>
              <a:defRPr/>
            </a:pPr>
            <a:r>
              <a:rPr lang="en-US" dirty="0" smtClean="0"/>
              <a:t>It’s the Economy…</a:t>
            </a:r>
            <a:br>
              <a:rPr lang="en-US" dirty="0" smtClean="0"/>
            </a:br>
            <a:r>
              <a:rPr lang="en-US" sz="2200" dirty="0" smtClean="0"/>
              <a:t>April 6, 2008 a day in the life of ILL…</a:t>
            </a:r>
            <a:endParaRPr lang="en-US" sz="2200" dirty="0"/>
          </a:p>
        </p:txBody>
      </p:sp>
      <p:sp>
        <p:nvSpPr>
          <p:cNvPr id="11267" name="TextBox 4"/>
          <p:cNvSpPr txBox="1">
            <a:spLocks noChangeArrowheads="1"/>
          </p:cNvSpPr>
          <p:nvPr/>
        </p:nvSpPr>
        <p:spPr bwMode="auto">
          <a:xfrm>
            <a:off x="1066800" y="1182261"/>
            <a:ext cx="7696203" cy="2246739"/>
          </a:xfrm>
          <a:prstGeom prst="rect">
            <a:avLst/>
          </a:prstGeom>
          <a:noFill/>
          <a:ln w="9525">
            <a:noFill/>
            <a:miter lim="800000"/>
            <a:headEnd/>
            <a:tailEnd/>
          </a:ln>
        </p:spPr>
        <p:txBody>
          <a:bodyPr wrap="square" lIns="91412" tIns="45705" rIns="91412" bIns="45705">
            <a:spAutoFit/>
          </a:bodyPr>
          <a:lstStyle/>
          <a:p>
            <a:pPr defTabSz="914121"/>
            <a:r>
              <a:rPr lang="en-US" sz="2000" b="1" dirty="0">
                <a:solidFill>
                  <a:prstClr val="black"/>
                </a:solidFill>
                <a:latin typeface="Calibri" pitchFamily="34" charset="0"/>
              </a:rPr>
              <a:t>110 borrowing requests for loans came into SUNY Geneseo, of these…</a:t>
            </a:r>
          </a:p>
          <a:p>
            <a:pPr defTabSz="914121"/>
            <a:r>
              <a:rPr lang="en-US" sz="2000" dirty="0">
                <a:solidFill>
                  <a:prstClr val="black"/>
                </a:solidFill>
                <a:latin typeface="Calibri" pitchFamily="34" charset="0"/>
              </a:rPr>
              <a:t> 79.1% or 87 items could be purchase from Amazon; about 46% could be purchased for under the ARL unit cost for borrowing: $17.50	</a:t>
            </a:r>
          </a:p>
          <a:p>
            <a:pPr defTabSz="914121"/>
            <a:endParaRPr lang="en-US" sz="2000" dirty="0">
              <a:solidFill>
                <a:prstClr val="black"/>
              </a:solidFill>
              <a:latin typeface="Calibri" pitchFamily="34" charset="0"/>
            </a:endParaRPr>
          </a:p>
          <a:p>
            <a:pPr defTabSz="914121"/>
            <a:r>
              <a:rPr lang="en-US" sz="2000" b="1" dirty="0">
                <a:solidFill>
                  <a:prstClr val="black"/>
                </a:solidFill>
                <a:latin typeface="Calibri" pitchFamily="34" charset="0"/>
              </a:rPr>
              <a:t>Over 1/3 could be purchased for less than $10 used</a:t>
            </a:r>
          </a:p>
          <a:p>
            <a:pPr defTabSz="914121"/>
            <a:r>
              <a:rPr lang="en-US" sz="2000" b="1" dirty="0">
                <a:solidFill>
                  <a:prstClr val="black"/>
                </a:solidFill>
                <a:latin typeface="Calibri" pitchFamily="34" charset="0"/>
              </a:rPr>
              <a:t>	</a:t>
            </a:r>
            <a:r>
              <a:rPr lang="en-US" sz="2000" dirty="0">
                <a:solidFill>
                  <a:prstClr val="black"/>
                </a:solidFill>
                <a:latin typeface="Calibri" pitchFamily="34" charset="0"/>
              </a:rPr>
              <a:t>(almost 1/5 for less than $5)</a:t>
            </a:r>
          </a:p>
          <a:p>
            <a:pPr defTabSz="914121"/>
            <a:r>
              <a:rPr lang="en-US" sz="2000" b="1" dirty="0" smtClean="0">
                <a:solidFill>
                  <a:prstClr val="black"/>
                </a:solidFill>
                <a:latin typeface="Calibri" pitchFamily="34" charset="0"/>
              </a:rPr>
              <a:t>Over </a:t>
            </a:r>
            <a:r>
              <a:rPr lang="en-US" sz="2000" b="1" dirty="0">
                <a:solidFill>
                  <a:prstClr val="black"/>
                </a:solidFill>
                <a:latin typeface="Calibri" pitchFamily="34" charset="0"/>
              </a:rPr>
              <a:t>1/5 could be purchased new for less than $10</a:t>
            </a:r>
            <a:r>
              <a:rPr lang="en-US" sz="2000" dirty="0" smtClean="0">
                <a:solidFill>
                  <a:prstClr val="black"/>
                </a:solidFill>
                <a:latin typeface="Calibri" pitchFamily="34" charset="0"/>
              </a:rPr>
              <a:t>.</a:t>
            </a:r>
            <a:endParaRPr lang="en-US" sz="2000" dirty="0">
              <a:solidFill>
                <a:prstClr val="black"/>
              </a:solidFill>
              <a:latin typeface="Calibri" pitchFamily="34" charset="0"/>
            </a:endParaRPr>
          </a:p>
        </p:txBody>
      </p:sp>
      <p:sp>
        <p:nvSpPr>
          <p:cNvPr id="4" name="TextBox 3"/>
          <p:cNvSpPr txBox="1"/>
          <p:nvPr/>
        </p:nvSpPr>
        <p:spPr>
          <a:xfrm>
            <a:off x="1066800" y="3657600"/>
            <a:ext cx="7924800" cy="1569630"/>
          </a:xfrm>
          <a:prstGeom prst="rect">
            <a:avLst/>
          </a:prstGeom>
          <a:ln>
            <a:solidFill>
              <a:schemeClr val="bg1"/>
            </a:solidFill>
          </a:ln>
        </p:spPr>
        <p:style>
          <a:lnRef idx="2">
            <a:schemeClr val="accent2"/>
          </a:lnRef>
          <a:fillRef idx="1">
            <a:schemeClr val="lt1"/>
          </a:fillRef>
          <a:effectRef idx="0">
            <a:schemeClr val="accent2"/>
          </a:effectRef>
          <a:fontRef idx="minor">
            <a:schemeClr val="dk1"/>
          </a:fontRef>
        </p:style>
        <p:txBody>
          <a:bodyPr wrap="square" lIns="91412" tIns="45705" rIns="91412" bIns="45705" rtlCol="0">
            <a:spAutoFit/>
          </a:bodyPr>
          <a:lstStyle/>
          <a:p>
            <a:pPr defTabSz="914121"/>
            <a:r>
              <a:rPr lang="en-US" sz="1600" dirty="0">
                <a:solidFill>
                  <a:prstClr val="black"/>
                </a:solidFill>
                <a:latin typeface="Calibri"/>
              </a:rPr>
              <a:t>Price of lending charges is often higher than the price to buy.</a:t>
            </a:r>
          </a:p>
          <a:p>
            <a:pPr marL="342796" indent="-342796" defTabSz="914121">
              <a:buFont typeface="Arial" pitchFamily="34" charset="0"/>
              <a:buChar char="•"/>
            </a:pPr>
            <a:r>
              <a:rPr lang="en-US" sz="1600" kern="1200" dirty="0">
                <a:solidFill>
                  <a:prstClr val="black"/>
                </a:solidFill>
                <a:latin typeface="Calibri"/>
                <a:ea typeface="+mn-ea"/>
                <a:cs typeface="+mn-cs"/>
              </a:rPr>
              <a:t>Massive weeding of libraries is exponentially increasing the availability and reducing prices of buying</a:t>
            </a:r>
            <a:r>
              <a:rPr lang="en-US" sz="1600" kern="1200" dirty="0" smtClean="0">
                <a:solidFill>
                  <a:prstClr val="black"/>
                </a:solidFill>
                <a:latin typeface="Calibri"/>
                <a:ea typeface="+mn-ea"/>
                <a:cs typeface="+mn-cs"/>
              </a:rPr>
              <a:t>.</a:t>
            </a:r>
          </a:p>
          <a:p>
            <a:pPr marL="342796" indent="-342796" defTabSz="914121">
              <a:buFont typeface="Arial" pitchFamily="34" charset="0"/>
              <a:buChar char="•"/>
            </a:pPr>
            <a:r>
              <a:rPr lang="en-US" sz="1600" b="1" dirty="0" smtClean="0">
                <a:solidFill>
                  <a:prstClr val="black"/>
                </a:solidFill>
                <a:latin typeface="Calibri"/>
              </a:rPr>
              <a:t>Print on Demand industry enables purchasing in lieu of problematic ILL of medium-rare books / purchase price is comparable to lending charges.</a:t>
            </a:r>
            <a:endParaRPr lang="en-US" sz="1600" b="1" kern="1200" dirty="0">
              <a:solidFill>
                <a:prstClr val="black"/>
              </a:solidFill>
              <a:latin typeface="Calibri"/>
              <a:ea typeface="+mn-ea"/>
              <a:cs typeface="+mn-cs"/>
            </a:endParaRPr>
          </a:p>
          <a:p>
            <a:pPr marL="342796" indent="-342796" defTabSz="914121">
              <a:buFont typeface="Arial" pitchFamily="34" charset="0"/>
              <a:buChar char="•"/>
            </a:pPr>
            <a:r>
              <a:rPr lang="en-US" sz="1600" kern="1200" dirty="0">
                <a:solidFill>
                  <a:prstClr val="black"/>
                </a:solidFill>
                <a:latin typeface="Calibri"/>
                <a:ea typeface="+mn-ea"/>
                <a:cs typeface="+mn-cs"/>
              </a:rPr>
              <a:t>Libraries increasing their lending charges are more reliant on revenue that is going away.</a:t>
            </a:r>
          </a:p>
        </p:txBody>
      </p:sp>
      <p:sp>
        <p:nvSpPr>
          <p:cNvPr id="5" name="Rounded Rectangle 4"/>
          <p:cNvSpPr/>
          <p:nvPr/>
        </p:nvSpPr>
        <p:spPr>
          <a:xfrm>
            <a:off x="228600" y="5410200"/>
            <a:ext cx="8686800" cy="1219200"/>
          </a:xfrm>
          <a:prstGeom prst="roundRect">
            <a:avLst/>
          </a:prstGeom>
        </p:spPr>
        <p:style>
          <a:lnRef idx="2">
            <a:schemeClr val="accent6"/>
          </a:lnRef>
          <a:fillRef idx="1">
            <a:schemeClr val="lt1"/>
          </a:fillRef>
          <a:effectRef idx="0">
            <a:schemeClr val="accent6"/>
          </a:effectRef>
          <a:fontRef idx="minor">
            <a:schemeClr val="dk1"/>
          </a:fontRef>
        </p:style>
        <p:txBody>
          <a:bodyPr lIns="91412" tIns="45705" rIns="91412" bIns="45705" rtlCol="0" anchor="ctr"/>
          <a:lstStyle/>
          <a:p>
            <a:pPr algn="ctr" defTabSz="914121"/>
            <a:r>
              <a:rPr lang="en-US" sz="2400" b="1" dirty="0">
                <a:solidFill>
                  <a:prstClr val="black"/>
                </a:solidFill>
                <a:latin typeface="Calibri"/>
              </a:rPr>
              <a:t>“retrospective buying projects are feasible… and for monographs, purchase may be a reasonable substitute for interlibrary loan.”  </a:t>
            </a:r>
            <a:r>
              <a:rPr lang="en-US" kern="1200" dirty="0">
                <a:solidFill>
                  <a:prstClr val="black"/>
                </a:solidFill>
                <a:latin typeface="Calibri"/>
                <a:ea typeface="+mn-ea"/>
                <a:cs typeface="+mn-cs"/>
              </a:rPr>
              <a:t>Holley &amp; </a:t>
            </a:r>
            <a:r>
              <a:rPr lang="en-US" kern="1200" dirty="0" err="1">
                <a:solidFill>
                  <a:prstClr val="black"/>
                </a:solidFill>
                <a:latin typeface="Calibri"/>
                <a:ea typeface="+mn-ea"/>
                <a:cs typeface="+mn-cs"/>
              </a:rPr>
              <a:t>Ankem</a:t>
            </a:r>
            <a:r>
              <a:rPr lang="en-US" kern="1200" dirty="0">
                <a:solidFill>
                  <a:prstClr val="black"/>
                </a:solidFill>
                <a:latin typeface="Calibri"/>
                <a:ea typeface="+mn-ea"/>
                <a:cs typeface="+mn-cs"/>
              </a:rPr>
              <a:t>, 2005</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a:bodyPr>
          <a:lstStyle/>
          <a:p>
            <a:r>
              <a:rPr lang="en-US" sz="2800" dirty="0" smtClean="0"/>
              <a:t>Strategies – Cost, Uniqueness, Use</a:t>
            </a:r>
            <a:endParaRPr lang="en-US" sz="2800" dirty="0"/>
          </a:p>
        </p:txBody>
      </p:sp>
      <p:pic>
        <p:nvPicPr>
          <p:cNvPr id="26627" name="Picture 3"/>
          <p:cNvPicPr>
            <a:picLocks noChangeAspect="1" noChangeArrowheads="1"/>
          </p:cNvPicPr>
          <p:nvPr/>
        </p:nvPicPr>
        <p:blipFill>
          <a:blip r:embed="rId3" cstate="print"/>
          <a:srcRect/>
          <a:stretch>
            <a:fillRect/>
          </a:stretch>
        </p:blipFill>
        <p:spPr bwMode="auto">
          <a:xfrm>
            <a:off x="0" y="609600"/>
            <a:ext cx="9067800" cy="60198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914400" y="4876801"/>
            <a:ext cx="6096000" cy="1447800"/>
          </a:xfrm>
          <a:prstGeom prst="rect">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wrap="square" lIns="91412" tIns="45705" rIns="91412" bIns="45705" rtlCol="0">
            <a:spAutoFit/>
          </a:bodyPr>
          <a:lstStyle/>
          <a:p>
            <a:pPr defTabSz="914121"/>
            <a:r>
              <a:rPr lang="en-US" sz="1600" b="1" dirty="0">
                <a:solidFill>
                  <a:prstClr val="black"/>
                </a:solidFill>
                <a:latin typeface="Calibri"/>
              </a:rPr>
              <a:t>Why Purchase on Demand / Just in Time Acquisition…</a:t>
            </a:r>
            <a:endParaRPr lang="en-US" sz="1600" dirty="0">
              <a:solidFill>
                <a:prstClr val="black"/>
              </a:solidFill>
              <a:latin typeface="Calibri"/>
            </a:endParaRPr>
          </a:p>
          <a:p>
            <a:pPr defTabSz="914121"/>
            <a:r>
              <a:rPr lang="en-US" sz="1600" dirty="0">
                <a:solidFill>
                  <a:prstClr val="black"/>
                </a:solidFill>
                <a:latin typeface="Calibri"/>
              </a:rPr>
              <a:t>One study of Purchase on Demand books found that within 5 </a:t>
            </a:r>
            <a:r>
              <a:rPr lang="en-US" sz="1600" dirty="0" smtClean="0">
                <a:solidFill>
                  <a:prstClr val="black"/>
                </a:solidFill>
                <a:latin typeface="Calibri"/>
              </a:rPr>
              <a:t>months</a:t>
            </a:r>
            <a:endParaRPr lang="en-US" sz="1600" kern="1200" dirty="0">
              <a:solidFill>
                <a:prstClr val="black"/>
              </a:solidFill>
              <a:latin typeface="Calibri"/>
              <a:ea typeface="+mn-ea"/>
              <a:cs typeface="+mn-cs"/>
            </a:endParaRPr>
          </a:p>
          <a:p>
            <a:pPr defTabSz="914121"/>
            <a:endParaRPr lang="en-US" sz="500" dirty="0">
              <a:solidFill>
                <a:prstClr val="black"/>
              </a:solidFill>
              <a:latin typeface="Calibri"/>
            </a:endParaRPr>
          </a:p>
          <a:p>
            <a:pPr marL="342796" indent="-342796" defTabSz="914121">
              <a:buFont typeface="Arial" pitchFamily="34" charset="0"/>
              <a:buChar char="•"/>
            </a:pPr>
            <a:r>
              <a:rPr lang="en-US" sz="1600" dirty="0">
                <a:solidFill>
                  <a:prstClr val="black"/>
                </a:solidFill>
                <a:latin typeface="Calibri"/>
              </a:rPr>
              <a:t>28.7% ILL Purchase on Demand books checked out </a:t>
            </a:r>
            <a:r>
              <a:rPr lang="en-US" sz="1600" b="1" dirty="0">
                <a:solidFill>
                  <a:prstClr val="black"/>
                </a:solidFill>
                <a:latin typeface="Calibri"/>
              </a:rPr>
              <a:t>again</a:t>
            </a:r>
            <a:r>
              <a:rPr lang="en-US" sz="1600" dirty="0">
                <a:solidFill>
                  <a:prstClr val="black"/>
                </a:solidFill>
                <a:latin typeface="Calibri"/>
              </a:rPr>
              <a:t>.</a:t>
            </a:r>
          </a:p>
          <a:p>
            <a:pPr marL="342796" indent="-342796" defTabSz="914121">
              <a:buFont typeface="Arial" pitchFamily="34" charset="0"/>
              <a:buChar char="•"/>
            </a:pPr>
            <a:r>
              <a:rPr lang="en-US" sz="1600" dirty="0">
                <a:solidFill>
                  <a:prstClr val="black"/>
                </a:solidFill>
                <a:latin typeface="Calibri"/>
              </a:rPr>
              <a:t>18% Regular Acquisition books were checked out once.</a:t>
            </a:r>
          </a:p>
          <a:p>
            <a:pPr marL="342796" indent="-342796" defTabSz="914121"/>
            <a:endParaRPr lang="en-US" sz="500" i="1" dirty="0">
              <a:solidFill>
                <a:prstClr val="black"/>
              </a:solidFill>
              <a:latin typeface="Calibri"/>
            </a:endParaRPr>
          </a:p>
          <a:p>
            <a:pPr marL="342796" indent="-342796" algn="r" defTabSz="914121"/>
            <a:r>
              <a:rPr lang="en-US" sz="1400" i="1" kern="1200" dirty="0">
                <a:solidFill>
                  <a:prstClr val="black"/>
                </a:solidFill>
                <a:latin typeface="Calibri"/>
                <a:ea typeface="+mn-ea"/>
                <a:cs typeface="+mn-cs"/>
              </a:rPr>
              <a:t>Ward, 2002</a:t>
            </a:r>
          </a:p>
        </p:txBody>
      </p:sp>
      <p:sp>
        <p:nvSpPr>
          <p:cNvPr id="6" name="Up Arrow 5"/>
          <p:cNvSpPr/>
          <p:nvPr/>
        </p:nvSpPr>
        <p:spPr>
          <a:xfrm>
            <a:off x="76200" y="4343400"/>
            <a:ext cx="838200" cy="1524000"/>
          </a:xfrm>
          <a:prstGeom prst="upArrow">
            <a:avLst/>
          </a:prstGeom>
          <a:solidFill>
            <a:srgbClr val="92D05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solidFill>
                  <a:schemeClr val="tx1"/>
                </a:solidFill>
              </a:rPr>
              <a:t>#  Libraries</a:t>
            </a:r>
            <a:endParaRPr lang="en-US" dirty="0">
              <a:solidFill>
                <a:schemeClr val="tx1"/>
              </a:solidFill>
            </a:endParaRPr>
          </a:p>
        </p:txBody>
      </p:sp>
      <p:sp>
        <p:nvSpPr>
          <p:cNvPr id="7" name="Up Arrow 6"/>
          <p:cNvSpPr/>
          <p:nvPr/>
        </p:nvSpPr>
        <p:spPr>
          <a:xfrm>
            <a:off x="8001000" y="3124200"/>
            <a:ext cx="838200" cy="1524000"/>
          </a:xfrm>
          <a:prstGeom prst="upArrow">
            <a:avLst/>
          </a:prstGeom>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vert="vert" rtlCol="0" anchor="ctr"/>
          <a:lstStyle/>
          <a:p>
            <a:pPr algn="ctr"/>
            <a:r>
              <a:rPr lang="en-US" dirty="0" smtClean="0">
                <a:solidFill>
                  <a:schemeClr val="tx1"/>
                </a:solidFill>
              </a:rPr>
              <a:t>Cost</a:t>
            </a:r>
            <a:endParaRPr lang="en-US" dirty="0">
              <a:solidFill>
                <a:schemeClr val="tx1"/>
              </a:solidFill>
            </a:endParaRPr>
          </a:p>
        </p:txBody>
      </p:sp>
      <p:pic>
        <p:nvPicPr>
          <p:cNvPr id="78849" name="Picture 1"/>
          <p:cNvPicPr>
            <a:picLocks noChangeAspect="1" noChangeArrowheads="1"/>
          </p:cNvPicPr>
          <p:nvPr/>
        </p:nvPicPr>
        <p:blipFill>
          <a:blip r:embed="rId4" cstate="print"/>
          <a:srcRect/>
          <a:stretch>
            <a:fillRect/>
          </a:stretch>
        </p:blipFill>
        <p:spPr bwMode="auto">
          <a:xfrm>
            <a:off x="762000" y="1600350"/>
            <a:ext cx="6858000" cy="3276453"/>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8849"/>
                                        </p:tgtEl>
                                        <p:attrNameLst>
                                          <p:attrName>style.visibility</p:attrName>
                                        </p:attrNameLst>
                                      </p:cBhvr>
                                      <p:to>
                                        <p:strVal val="visible"/>
                                      </p:to>
                                    </p:set>
                                    <p:animEffect transition="in" filter="dissolve">
                                      <p:cBhvr>
                                        <p:cTn id="7" dur="500"/>
                                        <p:tgtEl>
                                          <p:spTgt spid="788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914400" y="0"/>
            <a:ext cx="7772400" cy="609600"/>
          </a:xfrm>
        </p:spPr>
        <p:txBody>
          <a:bodyPr>
            <a:normAutofit fontScale="90000"/>
          </a:bodyPr>
          <a:lstStyle/>
          <a:p>
            <a:pPr eaLnBrk="1" hangingPunct="1"/>
            <a:r>
              <a:rPr lang="en-US" sz="3600" dirty="0" smtClean="0"/>
              <a:t>User Interface for GIST at Geneseo</a:t>
            </a:r>
          </a:p>
        </p:txBody>
      </p:sp>
      <p:sp>
        <p:nvSpPr>
          <p:cNvPr id="12292" name="TextBox 4"/>
          <p:cNvSpPr txBox="1">
            <a:spLocks noChangeArrowheads="1"/>
          </p:cNvSpPr>
          <p:nvPr/>
        </p:nvSpPr>
        <p:spPr bwMode="auto">
          <a:xfrm>
            <a:off x="5562600" y="914400"/>
            <a:ext cx="3581400" cy="3323987"/>
          </a:xfrm>
          <a:prstGeom prst="rect">
            <a:avLst/>
          </a:prstGeom>
          <a:noFill/>
          <a:ln w="9525">
            <a:noFill/>
            <a:miter lim="800000"/>
            <a:headEnd/>
            <a:tailEnd/>
          </a:ln>
        </p:spPr>
        <p:txBody>
          <a:bodyPr wrap="square">
            <a:spAutoFit/>
          </a:bodyPr>
          <a:lstStyle/>
          <a:p>
            <a:pPr>
              <a:buFont typeface="Wingdings" pitchFamily="2" charset="2"/>
              <a:buChar char="Ø"/>
            </a:pPr>
            <a:r>
              <a:rPr lang="en-US" b="1" dirty="0">
                <a:latin typeface="Perpetua" pitchFamily="18" charset="0"/>
              </a:rPr>
              <a:t>Very customizable</a:t>
            </a:r>
          </a:p>
          <a:p>
            <a:pPr>
              <a:buFont typeface="Wingdings" pitchFamily="2" charset="2"/>
              <a:buChar char="Ø"/>
            </a:pPr>
            <a:r>
              <a:rPr lang="en-US" b="1" dirty="0">
                <a:latin typeface="Perpetua" pitchFamily="18" charset="0"/>
              </a:rPr>
              <a:t>Status </a:t>
            </a:r>
            <a:r>
              <a:rPr lang="en-US" b="1" dirty="0" smtClean="0">
                <a:latin typeface="Perpetua" pitchFamily="18" charset="0"/>
              </a:rPr>
              <a:t>specific</a:t>
            </a:r>
            <a:r>
              <a:rPr lang="en-US" sz="1600" dirty="0" smtClean="0">
                <a:latin typeface="Perpetua" pitchFamily="18" charset="0"/>
              </a:rPr>
              <a:t> </a:t>
            </a:r>
          </a:p>
          <a:p>
            <a:r>
              <a:rPr lang="en-US" sz="1600" dirty="0" smtClean="0">
                <a:latin typeface="Perpetua" pitchFamily="18" charset="0"/>
              </a:rPr>
              <a:t>    (Faculty, Distance Ed., Students, etc.)</a:t>
            </a:r>
            <a:endParaRPr lang="en-US" sz="1600" dirty="0">
              <a:latin typeface="Perpetua" pitchFamily="18" charset="0"/>
            </a:endParaRPr>
          </a:p>
          <a:p>
            <a:pPr>
              <a:buFont typeface="Wingdings" pitchFamily="2" charset="2"/>
              <a:buChar char="Ø"/>
            </a:pPr>
            <a:r>
              <a:rPr lang="en-US" b="1" dirty="0">
                <a:latin typeface="Perpetua" pitchFamily="18" charset="0"/>
              </a:rPr>
              <a:t>Context sensitive</a:t>
            </a:r>
          </a:p>
          <a:p>
            <a:pPr lvl="1">
              <a:buFont typeface="Wingdings" pitchFamily="2" charset="2"/>
              <a:buChar char="Ø"/>
            </a:pPr>
            <a:r>
              <a:rPr lang="en-US" b="1" dirty="0" smtClean="0">
                <a:latin typeface="Perpetua" pitchFamily="18" charset="0"/>
              </a:rPr>
              <a:t>Standalone w/ISBN search</a:t>
            </a:r>
            <a:endParaRPr lang="en-US" b="1" dirty="0">
              <a:latin typeface="Perpetua" pitchFamily="18" charset="0"/>
            </a:endParaRPr>
          </a:p>
          <a:p>
            <a:pPr lvl="1">
              <a:buFont typeface="Wingdings" pitchFamily="2" charset="2"/>
              <a:buChar char="Ø"/>
            </a:pPr>
            <a:r>
              <a:rPr lang="en-US" b="1" dirty="0">
                <a:latin typeface="Perpetua" pitchFamily="18" charset="0"/>
              </a:rPr>
              <a:t>Default Loan  Form</a:t>
            </a:r>
          </a:p>
          <a:p>
            <a:pPr lvl="1">
              <a:buFont typeface="Wingdings" pitchFamily="2" charset="2"/>
              <a:buChar char="Ø"/>
            </a:pPr>
            <a:r>
              <a:rPr lang="en-US" b="1" dirty="0" smtClean="0">
                <a:latin typeface="Perpetua" pitchFamily="18" charset="0"/>
              </a:rPr>
              <a:t>Open URL</a:t>
            </a:r>
            <a:endParaRPr lang="en-US" b="1" dirty="0">
              <a:latin typeface="Perpetua" pitchFamily="18" charset="0"/>
            </a:endParaRPr>
          </a:p>
          <a:p>
            <a:pPr lvl="1">
              <a:buFont typeface="Wingdings" pitchFamily="2" charset="2"/>
              <a:buChar char="Ø"/>
            </a:pPr>
            <a:r>
              <a:rPr lang="en-US" b="1" dirty="0">
                <a:latin typeface="Perpetua" pitchFamily="18" charset="0"/>
              </a:rPr>
              <a:t>Book Chapter Form</a:t>
            </a:r>
          </a:p>
          <a:p>
            <a:pPr lvl="0" defTabSz="956188">
              <a:buFont typeface="Wingdings" pitchFamily="2" charset="2"/>
              <a:buChar char="Ø"/>
            </a:pPr>
            <a:r>
              <a:rPr lang="en-US" sz="2000" b="1" dirty="0" smtClean="0">
                <a:solidFill>
                  <a:prstClr val="black"/>
                </a:solidFill>
                <a:latin typeface="Perpetua"/>
              </a:rPr>
              <a:t>Smart components a la carte</a:t>
            </a:r>
          </a:p>
          <a:p>
            <a:pPr marL="452170" lvl="1" defTabSz="956188"/>
            <a:r>
              <a:rPr lang="en-US" sz="1600" dirty="0" smtClean="0">
                <a:solidFill>
                  <a:prstClr val="black"/>
                </a:solidFill>
                <a:latin typeface="Perpetua"/>
              </a:rPr>
              <a:t>(Easy to turn a widget on or off, widget not displayed if no data, add widgets to Book Chapter form, etc.)</a:t>
            </a:r>
            <a:endParaRPr lang="en-US" sz="1600" dirty="0">
              <a:solidFill>
                <a:prstClr val="black"/>
              </a:solidFill>
              <a:latin typeface="Perpetua"/>
            </a:endParaRPr>
          </a:p>
        </p:txBody>
      </p:sp>
      <p:pic>
        <p:nvPicPr>
          <p:cNvPr id="97282" name="Picture 2"/>
          <p:cNvPicPr>
            <a:picLocks noChangeAspect="1" noChangeArrowheads="1"/>
          </p:cNvPicPr>
          <p:nvPr/>
        </p:nvPicPr>
        <p:blipFill>
          <a:blip r:embed="rId3" cstate="print"/>
          <a:srcRect/>
          <a:stretch>
            <a:fillRect/>
          </a:stretch>
        </p:blipFill>
        <p:spPr bwMode="auto">
          <a:xfrm>
            <a:off x="152399" y="533400"/>
            <a:ext cx="5638801" cy="5604792"/>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3946221" y="4495800"/>
            <a:ext cx="5045379" cy="22805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p:cNvPicPr>
            <a:picLocks noChangeAspect="1" noChangeArrowheads="1"/>
          </p:cNvPicPr>
          <p:nvPr/>
        </p:nvPicPr>
        <p:blipFill>
          <a:blip r:embed="rId3" cstate="print"/>
          <a:srcRect/>
          <a:stretch>
            <a:fillRect/>
          </a:stretch>
        </p:blipFill>
        <p:spPr bwMode="auto">
          <a:xfrm rot="337605">
            <a:off x="1771750" y="847825"/>
            <a:ext cx="2842560" cy="2825416"/>
          </a:xfrm>
          <a:prstGeom prst="rect">
            <a:avLst/>
          </a:prstGeom>
          <a:noFill/>
          <a:ln w="9525">
            <a:noFill/>
            <a:miter lim="800000"/>
            <a:headEnd/>
            <a:tailEnd/>
          </a:ln>
        </p:spPr>
      </p:pic>
      <p:pic>
        <p:nvPicPr>
          <p:cNvPr id="7" name="Picture 5"/>
          <p:cNvPicPr>
            <a:picLocks noChangeAspect="1" noChangeArrowheads="1"/>
          </p:cNvPicPr>
          <p:nvPr/>
        </p:nvPicPr>
        <p:blipFill>
          <a:blip r:embed="rId4" cstate="print"/>
          <a:srcRect/>
          <a:stretch>
            <a:fillRect/>
          </a:stretch>
        </p:blipFill>
        <p:spPr bwMode="auto">
          <a:xfrm rot="297519">
            <a:off x="5371548" y="1320681"/>
            <a:ext cx="3391452" cy="265250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idx="4294967295"/>
          </p:nvPr>
        </p:nvSpPr>
        <p:spPr>
          <a:xfrm>
            <a:off x="0" y="152400"/>
            <a:ext cx="7772400" cy="457200"/>
          </a:xfrm>
        </p:spPr>
        <p:txBody>
          <a:bodyPr>
            <a:noAutofit/>
          </a:bodyPr>
          <a:lstStyle/>
          <a:p>
            <a:pPr algn="ctr"/>
            <a:r>
              <a:rPr lang="en-US" sz="3200" dirty="0" smtClean="0"/>
              <a:t>Customizable GIST Request Form</a:t>
            </a:r>
            <a:endParaRPr lang="en-US" sz="3200" dirty="0">
              <a:solidFill>
                <a:schemeClr val="tx1"/>
              </a:solidFill>
            </a:endParaRPr>
          </a:p>
        </p:txBody>
      </p:sp>
      <p:sp>
        <p:nvSpPr>
          <p:cNvPr id="5" name="Right Arrow 4"/>
          <p:cNvSpPr/>
          <p:nvPr/>
        </p:nvSpPr>
        <p:spPr>
          <a:xfrm>
            <a:off x="152400" y="838200"/>
            <a:ext cx="2209800" cy="2590800"/>
          </a:xfrm>
          <a:prstGeom prst="rightArrow">
            <a:avLst/>
          </a:prstGeom>
          <a:solidFill>
            <a:schemeClr val="lt1">
              <a:alpha val="62000"/>
            </a:schemeClr>
          </a:solidFill>
        </p:spPr>
        <p:style>
          <a:lnRef idx="2">
            <a:schemeClr val="accent6"/>
          </a:lnRef>
          <a:fillRef idx="1">
            <a:schemeClr val="lt1"/>
          </a:fillRef>
          <a:effectRef idx="0">
            <a:schemeClr val="accent6"/>
          </a:effectRef>
          <a:fontRef idx="minor">
            <a:schemeClr val="dk1"/>
          </a:fontRef>
        </p:style>
        <p:txBody>
          <a:bodyPr lIns="91421" tIns="45710" rIns="91421" bIns="45710" rtlCol="0" anchor="ctr"/>
          <a:lstStyle/>
          <a:p>
            <a:pPr algn="ctr" defTabSz="914214"/>
            <a:r>
              <a:rPr lang="en-US" b="1" kern="1200" dirty="0">
                <a:solidFill>
                  <a:prstClr val="black"/>
                </a:solidFill>
                <a:latin typeface="Calibri"/>
                <a:ea typeface="+mn-ea"/>
                <a:cs typeface="+mn-cs"/>
              </a:rPr>
              <a:t>User</a:t>
            </a:r>
          </a:p>
          <a:p>
            <a:pPr algn="ctr" defTabSz="914214"/>
            <a:r>
              <a:rPr lang="en-US" b="1" kern="1200" dirty="0">
                <a:solidFill>
                  <a:prstClr val="black"/>
                </a:solidFill>
                <a:latin typeface="Calibri"/>
                <a:ea typeface="+mn-ea"/>
                <a:cs typeface="+mn-cs"/>
              </a:rPr>
              <a:t>Interface</a:t>
            </a:r>
          </a:p>
          <a:p>
            <a:pPr algn="ctr" defTabSz="914214"/>
            <a:r>
              <a:rPr lang="en-US" kern="1200" dirty="0">
                <a:solidFill>
                  <a:prstClr val="black"/>
                </a:solidFill>
                <a:latin typeface="Calibri"/>
                <a:ea typeface="+mn-ea"/>
                <a:cs typeface="+mn-cs"/>
              </a:rPr>
              <a:t>(Customizable display &amp; fields)</a:t>
            </a:r>
          </a:p>
        </p:txBody>
      </p:sp>
      <p:sp>
        <p:nvSpPr>
          <p:cNvPr id="6" name="Right Arrow 5"/>
          <p:cNvSpPr/>
          <p:nvPr/>
        </p:nvSpPr>
        <p:spPr>
          <a:xfrm>
            <a:off x="4343400" y="1396881"/>
            <a:ext cx="2209800" cy="2590800"/>
          </a:xfrm>
          <a:prstGeom prst="rightArrow">
            <a:avLst/>
          </a:prstGeom>
        </p:spPr>
        <p:style>
          <a:lnRef idx="2">
            <a:schemeClr val="accent2"/>
          </a:lnRef>
          <a:fillRef idx="1">
            <a:schemeClr val="lt1"/>
          </a:fillRef>
          <a:effectRef idx="0">
            <a:schemeClr val="accent2"/>
          </a:effectRef>
          <a:fontRef idx="minor">
            <a:schemeClr val="dk1"/>
          </a:fontRef>
        </p:style>
        <p:txBody>
          <a:bodyPr lIns="91421" tIns="45710" rIns="91421" bIns="45710" rtlCol="0" anchor="ctr"/>
          <a:lstStyle/>
          <a:p>
            <a:pPr algn="ctr" defTabSz="914214"/>
            <a:r>
              <a:rPr lang="en-US" b="1" kern="1200" dirty="0">
                <a:solidFill>
                  <a:prstClr val="black"/>
                </a:solidFill>
                <a:latin typeface="Calibri"/>
                <a:ea typeface="+mn-ea"/>
                <a:cs typeface="+mn-cs"/>
              </a:rPr>
              <a:t>Staff</a:t>
            </a:r>
          </a:p>
          <a:p>
            <a:pPr algn="ctr" defTabSz="914214"/>
            <a:r>
              <a:rPr lang="en-US" b="1" kern="1200" dirty="0">
                <a:solidFill>
                  <a:prstClr val="black"/>
                </a:solidFill>
                <a:latin typeface="Calibri"/>
                <a:ea typeface="+mn-ea"/>
                <a:cs typeface="+mn-cs"/>
              </a:rPr>
              <a:t>Interface</a:t>
            </a:r>
          </a:p>
          <a:p>
            <a:pPr algn="ctr" defTabSz="914214"/>
            <a:r>
              <a:rPr lang="en-US" kern="1200" dirty="0">
                <a:solidFill>
                  <a:prstClr val="black"/>
                </a:solidFill>
                <a:latin typeface="Calibri"/>
                <a:ea typeface="+mn-ea"/>
                <a:cs typeface="+mn-cs"/>
              </a:rPr>
              <a:t>(Customizable display &amp; fields)</a:t>
            </a:r>
          </a:p>
        </p:txBody>
      </p:sp>
      <p:sp>
        <p:nvSpPr>
          <p:cNvPr id="8" name="TextBox 7"/>
          <p:cNvSpPr txBox="1"/>
          <p:nvPr/>
        </p:nvSpPr>
        <p:spPr>
          <a:xfrm>
            <a:off x="76200" y="4191000"/>
            <a:ext cx="4572000" cy="2308304"/>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User Interface</a:t>
            </a:r>
          </a:p>
          <a:p>
            <a:pPr marL="342831" indent="-342831" defTabSz="914214">
              <a:buFont typeface="Arial" pitchFamily="34" charset="0"/>
              <a:buChar char="•"/>
            </a:pPr>
            <a:r>
              <a:rPr lang="en-US" kern="1200" dirty="0">
                <a:solidFill>
                  <a:prstClr val="black"/>
                </a:solidFill>
                <a:latin typeface="Calibri"/>
                <a:ea typeface="+mn-ea"/>
                <a:cs typeface="+mn-cs"/>
              </a:rPr>
              <a:t>Runs from ILLiad web server, all components can be turned off and/or hidden from user view.</a:t>
            </a:r>
          </a:p>
          <a:p>
            <a:pPr marL="342831" indent="-342831" defTabSz="914214">
              <a:buFont typeface="Arial" pitchFamily="34" charset="0"/>
              <a:buChar char="•"/>
            </a:pPr>
            <a:r>
              <a:rPr lang="en-US" kern="1200" dirty="0">
                <a:solidFill>
                  <a:prstClr val="black"/>
                </a:solidFill>
                <a:latin typeface="Calibri"/>
                <a:ea typeface="+mn-ea"/>
                <a:cs typeface="+mn-cs"/>
              </a:rPr>
              <a:t>Display text is configurable</a:t>
            </a:r>
          </a:p>
          <a:p>
            <a:pPr marL="342831" indent="-342831" defTabSz="914214">
              <a:buFont typeface="Arial" pitchFamily="34" charset="0"/>
              <a:buChar char="•"/>
            </a:pPr>
            <a:r>
              <a:rPr lang="en-US" kern="1200" dirty="0">
                <a:solidFill>
                  <a:prstClr val="black"/>
                </a:solidFill>
                <a:latin typeface="Calibri"/>
                <a:ea typeface="+mn-ea"/>
                <a:cs typeface="+mn-cs"/>
              </a:rPr>
              <a:t>Works with your style-sheets</a:t>
            </a:r>
          </a:p>
          <a:p>
            <a:pPr marL="342831" indent="-342831" defTabSz="914214">
              <a:buFont typeface="Arial" pitchFamily="34" charset="0"/>
              <a:buChar char="•"/>
            </a:pPr>
            <a:r>
              <a:rPr lang="en-US" kern="1200" dirty="0">
                <a:solidFill>
                  <a:prstClr val="black"/>
                </a:solidFill>
                <a:latin typeface="Calibri"/>
                <a:ea typeface="+mn-ea"/>
                <a:cs typeface="+mn-cs"/>
              </a:rPr>
              <a:t>And more…</a:t>
            </a:r>
          </a:p>
          <a:p>
            <a:pPr defTabSz="914214"/>
            <a:endParaRPr lang="en-US" kern="1200" dirty="0">
              <a:solidFill>
                <a:prstClr val="black"/>
              </a:solidFill>
              <a:latin typeface="Calibri"/>
              <a:ea typeface="+mn-ea"/>
              <a:cs typeface="+mn-cs"/>
            </a:endParaRPr>
          </a:p>
        </p:txBody>
      </p:sp>
      <p:sp>
        <p:nvSpPr>
          <p:cNvPr id="9" name="TextBox 8"/>
          <p:cNvSpPr txBox="1"/>
          <p:nvPr/>
        </p:nvSpPr>
        <p:spPr>
          <a:xfrm>
            <a:off x="4495800" y="4191000"/>
            <a:ext cx="4419600" cy="2308304"/>
          </a:xfrm>
          <a:prstGeom prst="rect">
            <a:avLst/>
          </a:prstGeom>
          <a:noFill/>
        </p:spPr>
        <p:txBody>
          <a:bodyPr wrap="square" lIns="91421" tIns="45710" rIns="91421" bIns="45710" rtlCol="0">
            <a:spAutoFit/>
          </a:bodyPr>
          <a:lstStyle/>
          <a:p>
            <a:pPr defTabSz="914214"/>
            <a:r>
              <a:rPr lang="en-US" b="1" kern="1200" dirty="0">
                <a:solidFill>
                  <a:prstClr val="black"/>
                </a:solidFill>
                <a:latin typeface="Calibri"/>
                <a:ea typeface="+mn-ea"/>
                <a:cs typeface="+mn-cs"/>
              </a:rPr>
              <a:t>Staff Interface</a:t>
            </a:r>
          </a:p>
          <a:p>
            <a:pPr marL="342831" indent="-342831" defTabSz="914214">
              <a:buFont typeface="Arial" pitchFamily="34" charset="0"/>
              <a:buChar char="•"/>
            </a:pPr>
            <a:r>
              <a:rPr lang="en-US" kern="1200" dirty="0">
                <a:solidFill>
                  <a:prstClr val="black"/>
                </a:solidFill>
                <a:latin typeface="Calibri"/>
                <a:ea typeface="+mn-ea"/>
                <a:cs typeface="+mn-cs"/>
              </a:rPr>
              <a:t>ILLiad </a:t>
            </a:r>
            <a:r>
              <a:rPr lang="en-US" kern="1200" dirty="0" smtClean="0">
                <a:solidFill>
                  <a:prstClr val="black"/>
                </a:solidFill>
                <a:latin typeface="Calibri"/>
                <a:ea typeface="+mn-ea"/>
                <a:cs typeface="+mn-cs"/>
              </a:rPr>
              <a:t>8+ customizable </a:t>
            </a:r>
            <a:r>
              <a:rPr lang="en-US" kern="1200" dirty="0">
                <a:solidFill>
                  <a:prstClr val="black"/>
                </a:solidFill>
                <a:latin typeface="Calibri"/>
                <a:ea typeface="+mn-ea"/>
                <a:cs typeface="+mn-cs"/>
              </a:rPr>
              <a:t>field names.</a:t>
            </a:r>
          </a:p>
          <a:p>
            <a:pPr marL="342831" indent="-342831" defTabSz="914214">
              <a:buFont typeface="Arial" pitchFamily="34" charset="0"/>
              <a:buChar char="•"/>
            </a:pPr>
            <a:r>
              <a:rPr lang="en-US" kern="1200" dirty="0">
                <a:solidFill>
                  <a:prstClr val="black"/>
                </a:solidFill>
                <a:latin typeface="Calibri"/>
                <a:ea typeface="+mn-ea"/>
                <a:cs typeface="+mn-cs"/>
              </a:rPr>
              <a:t>You can configure data the way you want staff to see </a:t>
            </a:r>
            <a:r>
              <a:rPr lang="en-US" kern="1200" dirty="0" smtClean="0">
                <a:solidFill>
                  <a:prstClr val="black"/>
                </a:solidFill>
                <a:latin typeface="Calibri"/>
                <a:ea typeface="+mn-ea"/>
                <a:cs typeface="+mn-cs"/>
              </a:rPr>
              <a:t>data </a:t>
            </a:r>
            <a:r>
              <a:rPr lang="en-US" kern="1200" dirty="0">
                <a:solidFill>
                  <a:prstClr val="black"/>
                </a:solidFill>
                <a:latin typeface="Calibri"/>
                <a:ea typeface="+mn-ea"/>
                <a:cs typeface="+mn-cs"/>
              </a:rPr>
              <a:t>from user interface side, and run routing rules based on the values; i.e. available full text, purchase request suggested, </a:t>
            </a:r>
            <a:r>
              <a:rPr lang="en-US" kern="1200" dirty="0" smtClean="0">
                <a:solidFill>
                  <a:prstClr val="black"/>
                </a:solidFill>
                <a:latin typeface="Calibri"/>
                <a:ea typeface="+mn-ea"/>
                <a:cs typeface="+mn-cs"/>
              </a:rPr>
              <a:t>holdings, etc</a:t>
            </a:r>
            <a:r>
              <a:rPr lang="en-US" kern="1200" dirty="0">
                <a:solidFill>
                  <a:prstClr val="black"/>
                </a:solidFill>
                <a:latin typeface="Calibri"/>
                <a:ea typeface="+mn-ea"/>
                <a:cs typeface="+mn-cs"/>
              </a:rPr>
              <a:t>.</a:t>
            </a:r>
          </a:p>
          <a:p>
            <a:pPr marL="342831" indent="-342831" defTabSz="914214">
              <a:buFont typeface="Arial" pitchFamily="34" charset="0"/>
              <a:buChar char="•"/>
            </a:pPr>
            <a:r>
              <a:rPr lang="en-US" kern="1200" dirty="0">
                <a:solidFill>
                  <a:prstClr val="black"/>
                </a:solidFill>
                <a:latin typeface="Calibri"/>
                <a:ea typeface="+mn-ea"/>
                <a:cs typeface="+mn-cs"/>
              </a:rPr>
              <a:t>And more…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20642</TotalTime>
  <Words>3796</Words>
  <Application>Microsoft Office PowerPoint</Application>
  <PresentationFormat>On-screen Show (4:3)</PresentationFormat>
  <Paragraphs>357</Paragraphs>
  <Slides>36</Slides>
  <Notes>26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Solstice</vt:lpstr>
      <vt:lpstr>Getting It System Toolkit:   GIST for Web Installation</vt:lpstr>
      <vt:lpstr>What is GIST?</vt:lpstr>
      <vt:lpstr>Service Request – what context?</vt:lpstr>
      <vt:lpstr>We need a strategy that leverages strengths</vt:lpstr>
      <vt:lpstr>Monograph Spending  &amp; ILL</vt:lpstr>
      <vt:lpstr>It’s the Economy… April 6, 2008 a day in the life of ILL…</vt:lpstr>
      <vt:lpstr>Strategies – Cost, Uniqueness, Use</vt:lpstr>
      <vt:lpstr>User Interface for GIST at Geneseo</vt:lpstr>
      <vt:lpstr>Customizable GIST Request Form</vt:lpstr>
      <vt:lpstr>Slide 10</vt:lpstr>
      <vt:lpstr>GIST 1.13 Update includes Hathi Trust &amp; Tinyurl.com   Geneseo data from Feb. 9 – March 8, 2010</vt:lpstr>
      <vt:lpstr>Slide 12</vt:lpstr>
      <vt:lpstr>Adapt GIST to your setting</vt:lpstr>
      <vt:lpstr>ILL &amp; ACQ Workflow</vt:lpstr>
      <vt:lpstr>Slide 15</vt:lpstr>
      <vt:lpstr>Slide 16</vt:lpstr>
      <vt:lpstr>Slide 17</vt:lpstr>
      <vt:lpstr>Slide 18</vt:lpstr>
      <vt:lpstr>Slide 19</vt:lpstr>
      <vt:lpstr>Slide 20</vt:lpstr>
      <vt:lpstr>Connect any web service to your workflow: Amazon, GIST, GOBI, OCLC Connexion, RCL Web…</vt:lpstr>
      <vt:lpstr>Statistical Tool</vt:lpstr>
      <vt:lpstr>Outcome: Collection Diversity Achieved Recommended titles not purchased because too widely held</vt:lpstr>
      <vt:lpstr>Slide 24</vt:lpstr>
      <vt:lpstr>GIST Documentation</vt:lpstr>
      <vt:lpstr>GIST Requirements</vt:lpstr>
      <vt:lpstr>Installing the GIST Programs</vt:lpstr>
      <vt:lpstr>Installing the GIST Programs</vt:lpstr>
      <vt:lpstr>Easy Installation</vt:lpstr>
      <vt:lpstr>Configuring GIST</vt:lpstr>
      <vt:lpstr>GIST.config</vt:lpstr>
      <vt:lpstr>GIST.config</vt:lpstr>
      <vt:lpstr>GIST.config</vt:lpstr>
      <vt:lpstr>We guide you through…</vt:lpstr>
      <vt:lpstr>Questions</vt:lpstr>
      <vt:lpstr>Slide 36</vt:lpstr>
    </vt:vector>
  </TitlesOfParts>
  <Company>SUNY Geneseo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It System Toolkit</dc:title>
  <dc:creator>Mark Sullivan</dc:creator>
  <cp:lastModifiedBy>kerwick</cp:lastModifiedBy>
  <cp:revision>303</cp:revision>
  <dcterms:created xsi:type="dcterms:W3CDTF">2010-08-03T03:10:27Z</dcterms:created>
  <dcterms:modified xsi:type="dcterms:W3CDTF">2010-08-03T12:14:08Z</dcterms:modified>
</cp:coreProperties>
</file>