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charts/chart1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137" r:id="rId1"/>
  </p:sldMasterIdLst>
  <p:notesMasterIdLst>
    <p:notesMasterId r:id="rId24"/>
  </p:notesMasterIdLst>
  <p:handoutMasterIdLst>
    <p:handoutMasterId r:id="rId25"/>
  </p:handoutMasterIdLst>
  <p:sldIdLst>
    <p:sldId id="256" r:id="rId2"/>
    <p:sldId id="262" r:id="rId3"/>
    <p:sldId id="486" r:id="rId4"/>
    <p:sldId id="490" r:id="rId5"/>
    <p:sldId id="469" r:id="rId6"/>
    <p:sldId id="488" r:id="rId7"/>
    <p:sldId id="470" r:id="rId8"/>
    <p:sldId id="471" r:id="rId9"/>
    <p:sldId id="472" r:id="rId10"/>
    <p:sldId id="473" r:id="rId11"/>
    <p:sldId id="474" r:id="rId12"/>
    <p:sldId id="475" r:id="rId13"/>
    <p:sldId id="479" r:id="rId14"/>
    <p:sldId id="431" r:id="rId15"/>
    <p:sldId id="432" r:id="rId16"/>
    <p:sldId id="482" r:id="rId17"/>
    <p:sldId id="477" r:id="rId18"/>
    <p:sldId id="489" r:id="rId19"/>
    <p:sldId id="484" r:id="rId20"/>
    <p:sldId id="467" r:id="rId21"/>
    <p:sldId id="465" r:id="rId22"/>
    <p:sldId id="458" r:id="rId23"/>
  </p:sldIdLst>
  <p:sldSz cx="9144000" cy="6858000" type="screen4x3"/>
  <p:notesSz cx="6858000" cy="9312275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xmlns:mc="http://schemas.openxmlformats.org/markup-compatibility/2006" xmlns:a14="http://schemas.microsoft.com/office/drawing/2010/main" val="FFFF66" mc:Ignorable=""/>
    <a:srgbClr xmlns:mc="http://schemas.openxmlformats.org/markup-compatibility/2006" xmlns:a14="http://schemas.microsoft.com/office/drawing/2010/main" val="003300" mc:Ignorable=""/>
    <a:srgbClr xmlns:mc="http://schemas.openxmlformats.org/markup-compatibility/2006" xmlns:a14="http://schemas.microsoft.com/office/drawing/2010/main" val="504977" mc:Ignorable=""/>
    <a:srgbClr xmlns:mc="http://schemas.openxmlformats.org/markup-compatibility/2006" xmlns:a14="http://schemas.microsoft.com/office/drawing/2010/main" val="33CCCC" mc:Ignorable=""/>
    <a:srgbClr xmlns:mc="http://schemas.openxmlformats.org/markup-compatibility/2006" xmlns:a14="http://schemas.microsoft.com/office/drawing/2010/main" val="009900" mc:Ignorable=""/>
    <a:srgbClr xmlns:mc="http://schemas.openxmlformats.org/markup-compatibility/2006" xmlns:a14="http://schemas.microsoft.com/office/drawing/2010/main" val="33CC33" mc:Ignorable="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417" autoAdjust="0"/>
    <p:restoredTop sz="71930" autoAdjust="0"/>
  </p:normalViewPr>
  <p:slideViewPr>
    <p:cSldViewPr>
      <p:cViewPr>
        <p:scale>
          <a:sx n="70" d="100"/>
          <a:sy n="70" d="100"/>
        </p:scale>
        <p:origin x="-582" y="-25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59" d="100"/>
          <a:sy n="59" d="100"/>
        </p:scale>
        <p:origin x="-2484" y="-84"/>
      </p:cViewPr>
      <p:guideLst>
        <p:guide orient="horz" pos="2933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NULL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 dirty="0" smtClean="0"/>
              <a:t>SUNY</a:t>
            </a:r>
            <a:r>
              <a:rPr lang="en-US" baseline="0" dirty="0" smtClean="0"/>
              <a:t> Geneseo w</a:t>
            </a:r>
            <a:r>
              <a:rPr lang="en-US" dirty="0" smtClean="0"/>
              <a:t>eeding </a:t>
            </a:r>
            <a:r>
              <a:rPr lang="en-US" dirty="0"/>
              <a:t>project</a:t>
            </a:r>
          </a:p>
        </c:rich>
      </c:tx>
      <c:layout>
        <c:manualLayout>
          <c:xMode val="edge"/>
          <c:yMode val="edge"/>
          <c:x val="0.22443225065616823"/>
          <c:y val="3.1250000000000028E-2"/>
        </c:manualLayout>
      </c:layout>
      <c:overlay val="0"/>
    </c:title>
    <c:autoTitleDeleted val="0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Holcomb weeding project</c:v>
                </c:pt>
              </c:strCache>
            </c:strRef>
          </c:tx>
          <c:explosion val="8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1"/>
          </c:dLbls>
          <c:cat>
            <c:strRef>
              <c:f>Sheet1!$A$2:$A$3</c:f>
              <c:strCache>
                <c:ptCount val="2"/>
                <c:pt idx="0">
                  <c:v>Total titles</c:v>
                </c:pt>
                <c:pt idx="1">
                  <c:v>Hathi Trust</c:v>
                </c:pt>
              </c:strCache>
            </c:strRef>
          </c:cat>
          <c:val>
            <c:numRef>
              <c:f>Sheet1!$B$2:$B$3</c:f>
              <c:numCache>
                <c:formatCode>#,##0</c:formatCode>
                <c:ptCount val="2"/>
                <c:pt idx="0">
                  <c:v>31436</c:v>
                </c:pt>
                <c:pt idx="1">
                  <c:v>4136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legend>
      <c:legendPos val="r"/>
      <c:layout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1"/>
  </c:externalData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72421" cy="4659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027" y="0"/>
            <a:ext cx="2972421" cy="4659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C76B901-F8E2-47F4-A834-E1FF9F3C1FA7}" type="datetimeFigureOut">
              <a:rPr lang="en-US" smtClean="0"/>
              <a:pPr/>
              <a:t>8/2/2010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1" y="8844753"/>
            <a:ext cx="2972421" cy="4659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027" y="8844753"/>
            <a:ext cx="2972421" cy="4659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F8705F2-F161-40CB-A886-29FD0CDC37B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804749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6561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6561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1E48D6ED-E71C-43F4-89EE-730068051707}" type="datetimeFigureOut">
              <a:rPr lang="en-US"/>
              <a:pPr>
                <a:defRPr/>
              </a:pPr>
              <a:t>8/2/2010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01725" y="698500"/>
            <a:ext cx="4654550" cy="34909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23331"/>
            <a:ext cx="5486400" cy="4190524"/>
          </a:xfrm>
          <a:prstGeom prst="rect">
            <a:avLst/>
          </a:prstGeom>
        </p:spPr>
        <p:txBody>
          <a:bodyPr vert="horz" lIns="93177" tIns="46589" rIns="93177" bIns="46589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45045"/>
            <a:ext cx="2971800" cy="465614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845045"/>
            <a:ext cx="2971800" cy="465614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0F637FD8-59C5-4CE0-BA0E-73AD3161636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048418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xmlns:mc="http://schemas.openxmlformats.org/markup-compatibility/2006" xmlns:a14="http://schemas.microsoft.com/office/drawing/2010/main" val="000000" mc:Ignorable=""/>
            </a:solidFill>
            <a:miter lim="800000"/>
            <a:headEnd/>
            <a:tailEnd/>
          </a:ln>
        </p:spPr>
      </p:sp>
      <p:sp>
        <p:nvSpPr>
          <p:cNvPr id="3379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dirty="0" smtClean="0"/>
              <a:t>Cyril</a:t>
            </a:r>
          </a:p>
        </p:txBody>
      </p:sp>
      <p:sp>
        <p:nvSpPr>
          <p:cNvPr id="31748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41EED583-0787-4CB2-B03E-2A65BA2735DB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</a:t>
            </a:fld>
            <a:endParaRPr lang="en-US" dirty="0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138238" y="381000"/>
            <a:ext cx="4656137" cy="3492500"/>
          </a:xfrm>
          <a:noFill/>
          <a:ln>
            <a:solidFill>
              <a:srgbClr xmlns:mc="http://schemas.openxmlformats.org/markup-compatibility/2006" xmlns:a14="http://schemas.microsoft.com/office/drawing/2010/main" val="000000" mc:Ignorable=""/>
            </a:solidFill>
            <a:miter lim="800000"/>
            <a:headEnd/>
            <a:tailEnd/>
          </a:ln>
        </p:spPr>
      </p:sp>
      <p:sp>
        <p:nvSpPr>
          <p:cNvPr id="35843" name="Notes Placeholder 2"/>
          <p:cNvSpPr>
            <a:spLocks noGrp="1"/>
          </p:cNvSpPr>
          <p:nvPr>
            <p:ph type="body" idx="1"/>
          </p:nvPr>
        </p:nvSpPr>
        <p:spPr bwMode="auto">
          <a:xfrm>
            <a:off x="447261" y="4198157"/>
            <a:ext cx="5724939" cy="4415698"/>
          </a:xfrm>
          <a:noFill/>
        </p:spPr>
        <p:txBody>
          <a:bodyPr wrap="square" numCol="1" anchor="t" anchorCtr="0" compatLnSpc="1">
            <a:prstTxWarp prst="textNoShape">
              <a:avLst/>
            </a:prstTxWarp>
            <a:noAutofit/>
          </a:bodyPr>
          <a:lstStyle/>
          <a:p>
            <a:pPr eaLnBrk="1" hangingPunct="1">
              <a:spcBef>
                <a:spcPct val="0"/>
              </a:spcBef>
            </a:pPr>
            <a:r>
              <a:rPr lang="en-US" sz="2000" dirty="0" smtClean="0"/>
              <a:t>So what is GIST</a:t>
            </a:r>
            <a:r>
              <a:rPr lang="en-US" sz="2000" dirty="0" smtClean="0"/>
              <a:t>?</a:t>
            </a:r>
            <a:endParaRPr lang="en-US" sz="2000" dirty="0" smtClean="0"/>
          </a:p>
        </p:txBody>
      </p:sp>
      <p:sp>
        <p:nvSpPr>
          <p:cNvPr id="33796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1E41CBBD-49C0-4103-B603-6030D56093C1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</a:t>
            </a:fld>
            <a:endParaRPr lang="en-US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First time you log in, you will be brought</a:t>
            </a:r>
            <a:r>
              <a:rPr lang="en-US" baseline="0" dirty="0" smtClean="0"/>
              <a:t> to the configuration screen.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F637FD8-59C5-4CE0-BA0E-73AD31616364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New screenshot of strategic </a:t>
            </a:r>
            <a:r>
              <a:rPr lang="en-US" dirty="0" err="1" smtClean="0"/>
              <a:t>rennaissance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F637FD8-59C5-4CE0-BA0E-73AD31616364}" type="slidenum">
              <a:rPr lang="en-US" smtClean="0"/>
              <a:pPr>
                <a:defRPr/>
              </a:pPr>
              <a:t>14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Need shot with keeper Strategic</a:t>
            </a:r>
            <a:r>
              <a:rPr lang="en-US" baseline="0" dirty="0" smtClean="0"/>
              <a:t> renaissance…  </a:t>
            </a:r>
            <a:r>
              <a:rPr lang="en-US" baseline="0" dirty="0" err="1" smtClean="0"/>
              <a:t>oclc</a:t>
            </a:r>
            <a:r>
              <a:rPr lang="en-US" baseline="0" dirty="0" smtClean="0"/>
              <a:t> 31970484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F637FD8-59C5-4CE0-BA0E-73AD31616364}" type="slidenum">
              <a:rPr lang="en-US" smtClean="0"/>
              <a:pPr>
                <a:defRPr/>
              </a:pPr>
              <a:t>15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0316116955</a:t>
            </a:r>
          </a:p>
          <a:p>
            <a:r>
              <a:rPr lang="en-US" dirty="0" smtClean="0"/>
              <a:t>Conspectus: www.</a:t>
            </a:r>
            <a:r>
              <a:rPr lang="en-US" b="1" dirty="0" smtClean="0"/>
              <a:t>oclc</a:t>
            </a:r>
            <a:r>
              <a:rPr lang="en-US" dirty="0" smtClean="0"/>
              <a:t>.org/collectionanalysis/support/</a:t>
            </a:r>
            <a:r>
              <a:rPr lang="en-US" b="1" dirty="0" smtClean="0"/>
              <a:t>conspectus</a:t>
            </a:r>
            <a:r>
              <a:rPr lang="en-US" dirty="0" smtClean="0"/>
              <a:t>.xls </a:t>
            </a:r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E6D689-BBBE-4F69-89FF-77A5EAA5EA89}" type="slidenum">
              <a:rPr lang="en-US" smtClean="0"/>
              <a:pPr/>
              <a:t>17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Kate</a:t>
            </a:r>
          </a:p>
          <a:p>
            <a:endParaRPr lang="en-US" dirty="0" smtClean="0"/>
          </a:p>
          <a:p>
            <a:r>
              <a:rPr lang="en-US" dirty="0" smtClean="0"/>
              <a:t>Hathi trust holdings over 10%  Google Books API also available</a:t>
            </a:r>
          </a:p>
          <a:p>
            <a:r>
              <a:rPr lang="en-US" baseline="0" dirty="0" smtClean="0"/>
              <a:t>31,436 total </a:t>
            </a:r>
            <a:endParaRPr lang="en-US" dirty="0" smtClean="0"/>
          </a:p>
          <a:p>
            <a:r>
              <a:rPr lang="en-US" dirty="0" smtClean="0"/>
              <a:t>2 titles</a:t>
            </a:r>
            <a:r>
              <a:rPr lang="en-US" baseline="0" dirty="0" smtClean="0"/>
              <a:t> </a:t>
            </a:r>
            <a:r>
              <a:rPr lang="en-US" b="0" baseline="0" dirty="0" smtClean="0"/>
              <a:t>= 0 holdings in IDS project libraries</a:t>
            </a:r>
          </a:p>
          <a:p>
            <a:endParaRPr lang="en-US" b="0" baseline="0" dirty="0" smtClean="0"/>
          </a:p>
          <a:p>
            <a:r>
              <a:rPr lang="en-US" b="0" baseline="0" dirty="0" smtClean="0"/>
              <a:t>Using data from GIST, only 2596 titles were kept in the collection; the remainder are being weeded</a:t>
            </a:r>
          </a:p>
          <a:p>
            <a:endParaRPr lang="en-US" b="0" dirty="0" smtClean="0"/>
          </a:p>
          <a:p>
            <a:r>
              <a:rPr lang="en-US" b="0" dirty="0" smtClean="0"/>
              <a:t>Selecting donations</a:t>
            </a:r>
            <a:endParaRPr lang="en-US" b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F637FD8-59C5-4CE0-BA0E-73AD31616364}" type="slidenum">
              <a:rPr lang="en-US" smtClean="0"/>
              <a:pPr>
                <a:defRPr/>
              </a:pPr>
              <a:t>20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2" name="Subtitle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en-US" sz="1300" kern="1200" dirty="0">
              <a:solidFill>
                <a:srgbClr xmlns:mc="http://schemas.openxmlformats.org/markup-compatibility/2006" xmlns:a14="http://schemas.microsoft.com/office/drawing/2010/main" val="000000" mc:Ignorable=""/>
              </a:solidFill>
              <a:latin typeface="Arial"/>
              <a:ea typeface="+mn-ea"/>
              <a:cs typeface="Arial"/>
            </a:endParaRPr>
          </a:p>
        </p:txBody>
      </p:sp>
      <p:sp>
        <p:nvSpPr>
          <p:cNvPr id="20" name="Footer Placeholder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en-US" sz="1300" kern="1200" dirty="0">
              <a:solidFill>
                <a:srgbClr xmlns:mc="http://schemas.openxmlformats.org/markup-compatibility/2006" xmlns:a14="http://schemas.microsoft.com/office/drawing/2010/main" val="000000" mc:Ignorable=""/>
              </a:solidFill>
              <a:latin typeface="Arial"/>
              <a:ea typeface="+mn-ea"/>
              <a:cs typeface="Arial"/>
            </a:endParaRP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E9A0B6CE-1FD1-47F1-BC9C-9A5B7C2EDAA9}" type="slidenum">
              <a:rPr lang="en-US" sz="1300" kern="1200" smtClean="0">
                <a:solidFill>
                  <a:srgbClr xmlns:mc="http://schemas.openxmlformats.org/markup-compatibility/2006" xmlns:a14="http://schemas.microsoft.com/office/drawing/2010/main" val="000000" mc:Ignorable=""/>
                </a:solidFill>
                <a:latin typeface="Arial"/>
                <a:ea typeface="+mn-ea"/>
                <a:cs typeface="Arial"/>
              </a:rPr>
              <a:pPr>
                <a:defRPr/>
              </a:pPr>
              <a:t>‹#›</a:t>
            </a:fld>
            <a:endParaRPr lang="en-US" sz="1300" kern="1200" dirty="0">
              <a:solidFill>
                <a:srgbClr xmlns:mc="http://schemas.openxmlformats.org/markup-compatibility/2006" xmlns:a14="http://schemas.microsoft.com/office/drawing/2010/main" val="000000" mc:Ignorable=""/>
              </a:solidFill>
              <a:latin typeface="Arial"/>
              <a:ea typeface="+mn-ea"/>
              <a:cs typeface="Arial"/>
            </a:endParaRPr>
          </a:p>
        </p:txBody>
      </p:sp>
      <p:sp>
        <p:nvSpPr>
          <p:cNvPr id="8" name="Oval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Oval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en-US" sz="1300" kern="1200" dirty="0">
              <a:solidFill>
                <a:srgbClr xmlns:mc="http://schemas.openxmlformats.org/markup-compatibility/2006" xmlns:a14="http://schemas.microsoft.com/office/drawing/2010/main" val="000000" mc:Ignorable=""/>
              </a:solidFill>
              <a:latin typeface="Arial"/>
              <a:ea typeface="+mn-ea"/>
              <a:cs typeface="Arial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en-US" sz="1300" kern="1200" dirty="0">
              <a:solidFill>
                <a:srgbClr xmlns:mc="http://schemas.openxmlformats.org/markup-compatibility/2006" xmlns:a14="http://schemas.microsoft.com/office/drawing/2010/main" val="000000" mc:Ignorable=""/>
              </a:solidFill>
              <a:latin typeface="Arial"/>
              <a:ea typeface="+mn-ea"/>
              <a:cs typeface="Arial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AD9C7F3E-13C9-4B42-9C45-FA24B6E2CC62}" type="slidenum">
              <a:rPr lang="en-US" sz="1300" kern="1200" smtClean="0">
                <a:solidFill>
                  <a:srgbClr xmlns:mc="http://schemas.openxmlformats.org/markup-compatibility/2006" xmlns:a14="http://schemas.microsoft.com/office/drawing/2010/main" val="000000" mc:Ignorable=""/>
                </a:solidFill>
                <a:latin typeface="Arial"/>
                <a:ea typeface="+mn-ea"/>
                <a:cs typeface="Arial"/>
              </a:rPr>
              <a:pPr>
                <a:defRPr/>
              </a:pPr>
              <a:t>‹#›</a:t>
            </a:fld>
            <a:endParaRPr lang="en-US" sz="1300" kern="1200" dirty="0">
              <a:solidFill>
                <a:srgbClr xmlns:mc="http://schemas.openxmlformats.org/markup-compatibility/2006" xmlns:a14="http://schemas.microsoft.com/office/drawing/2010/main" val="000000" mc:Ignorable=""/>
              </a:solidFill>
              <a:latin typeface="Arial"/>
              <a:ea typeface="+mn-ea"/>
              <a:cs typeface="Arial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en-US" sz="1300" kern="1200" dirty="0">
              <a:solidFill>
                <a:srgbClr xmlns:mc="http://schemas.openxmlformats.org/markup-compatibility/2006" xmlns:a14="http://schemas.microsoft.com/office/drawing/2010/main" val="000000" mc:Ignorable=""/>
              </a:solidFill>
              <a:latin typeface="Arial"/>
              <a:ea typeface="+mn-ea"/>
              <a:cs typeface="Arial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en-US" sz="1300" kern="1200" dirty="0">
              <a:solidFill>
                <a:srgbClr xmlns:mc="http://schemas.openxmlformats.org/markup-compatibility/2006" xmlns:a14="http://schemas.microsoft.com/office/drawing/2010/main" val="000000" mc:Ignorable=""/>
              </a:solidFill>
              <a:latin typeface="Arial"/>
              <a:ea typeface="+mn-ea"/>
              <a:cs typeface="Arial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FCC3F027-47FB-4D66-90BD-9660EC960A4E}" type="slidenum">
              <a:rPr lang="en-US" sz="1300" kern="1200" smtClean="0">
                <a:solidFill>
                  <a:srgbClr xmlns:mc="http://schemas.openxmlformats.org/markup-compatibility/2006" xmlns:a14="http://schemas.microsoft.com/office/drawing/2010/main" val="000000" mc:Ignorable=""/>
                </a:solidFill>
                <a:latin typeface="Arial"/>
                <a:ea typeface="+mn-ea"/>
                <a:cs typeface="Arial"/>
              </a:rPr>
              <a:pPr>
                <a:defRPr/>
              </a:pPr>
              <a:t>‹#›</a:t>
            </a:fld>
            <a:endParaRPr lang="en-US" sz="1300" kern="1200" dirty="0">
              <a:solidFill>
                <a:srgbClr xmlns:mc="http://schemas.openxmlformats.org/markup-compatibility/2006" xmlns:a14="http://schemas.microsoft.com/office/drawing/2010/main" val="000000" mc:Ignorable=""/>
              </a:solidFill>
              <a:latin typeface="Arial"/>
              <a:ea typeface="+mn-ea"/>
              <a:cs typeface="Arial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5429" y="264063"/>
            <a:ext cx="7837714" cy="1098989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  <p:transition xmlns:p14="http://schemas.microsoft.com/office/powerpoint/2010/main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xmlns:p14="http://schemas.microsoft.com/office/powerpoint/2010/main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r>
              <a:rPr lang="en-US" kern="1200" smtClean="0">
                <a:solidFill>
                  <a:srgbClr xmlns:mc="http://schemas.openxmlformats.org/markup-compatibility/2006" xmlns:a14="http://schemas.microsoft.com/office/drawing/2010/main" val="000000" mc:Ignorable=""/>
                </a:solidFill>
                <a:latin typeface="Arial"/>
                <a:ea typeface="+mn-ea"/>
                <a:cs typeface="Arial"/>
              </a:rPr>
              <a:t>2009</a:t>
            </a:r>
            <a:endParaRPr lang="en-US" kern="1200" dirty="0">
              <a:solidFill>
                <a:srgbClr xmlns:mc="http://schemas.openxmlformats.org/markup-compatibility/2006" xmlns:a14="http://schemas.microsoft.com/office/drawing/2010/main" val="000000" mc:Ignorable=""/>
              </a:solidFill>
              <a:latin typeface="Arial"/>
              <a:ea typeface="+mn-ea"/>
              <a:cs typeface="Arial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en-US" sz="1300" kern="1200" dirty="0">
              <a:solidFill>
                <a:srgbClr xmlns:mc="http://schemas.openxmlformats.org/markup-compatibility/2006" xmlns:a14="http://schemas.microsoft.com/office/drawing/2010/main" val="000000" mc:Ignorable=""/>
              </a:solidFill>
              <a:latin typeface="Arial"/>
              <a:ea typeface="+mn-ea"/>
              <a:cs typeface="Arial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E3FA3989-3093-47BA-9CD5-9CB0DCB6FC16}" type="slidenum">
              <a:rPr lang="en-US" sz="1300" kern="1200" smtClean="0">
                <a:solidFill>
                  <a:srgbClr xmlns:mc="http://schemas.openxmlformats.org/markup-compatibility/2006" xmlns:a14="http://schemas.microsoft.com/office/drawing/2010/main" val="000000" mc:Ignorable=""/>
                </a:solidFill>
                <a:ea typeface="+mn-ea"/>
                <a:cs typeface="Arial"/>
              </a:rPr>
              <a:pPr>
                <a:defRPr/>
              </a:pPr>
              <a:t>‹#›</a:t>
            </a:fld>
            <a:endParaRPr lang="en-US" sz="1300" kern="1200" dirty="0">
              <a:solidFill>
                <a:srgbClr xmlns:mc="http://schemas.openxmlformats.org/markup-compatibility/2006" xmlns:a14="http://schemas.microsoft.com/office/drawing/2010/main" val="000000" mc:Ignorable=""/>
              </a:solidFill>
              <a:ea typeface="+mn-ea"/>
              <a:cs typeface="Arial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en-US" sz="1300" kern="1200" dirty="0">
              <a:solidFill>
                <a:srgbClr xmlns:mc="http://schemas.openxmlformats.org/markup-compatibility/2006" xmlns:a14="http://schemas.microsoft.com/office/drawing/2010/main" val="000000" mc:Ignorable=""/>
              </a:solidFill>
              <a:latin typeface="Arial"/>
              <a:ea typeface="+mn-ea"/>
              <a:cs typeface="Arial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en-US" sz="1300" kern="1200" dirty="0">
              <a:solidFill>
                <a:srgbClr xmlns:mc="http://schemas.openxmlformats.org/markup-compatibility/2006" xmlns:a14="http://schemas.microsoft.com/office/drawing/2010/main" val="000000" mc:Ignorable=""/>
              </a:solidFill>
              <a:latin typeface="Arial"/>
              <a:ea typeface="+mn-ea"/>
              <a:cs typeface="Arial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2A109B58-1D0B-4603-9F13-321071689E8A}" type="slidenum">
              <a:rPr lang="en-US" sz="1300" kern="1200" smtClean="0">
                <a:solidFill>
                  <a:srgbClr xmlns:mc="http://schemas.openxmlformats.org/markup-compatibility/2006" xmlns:a14="http://schemas.microsoft.com/office/drawing/2010/main" val="000000" mc:Ignorable=""/>
                </a:solidFill>
                <a:latin typeface="Arial"/>
                <a:ea typeface="+mn-ea"/>
                <a:cs typeface="Arial"/>
              </a:rPr>
              <a:pPr>
                <a:defRPr/>
              </a:pPr>
              <a:t>‹#›</a:t>
            </a:fld>
            <a:endParaRPr lang="en-US" sz="1300" kern="1200" dirty="0">
              <a:solidFill>
                <a:srgbClr xmlns:mc="http://schemas.openxmlformats.org/markup-compatibility/2006" xmlns:a14="http://schemas.microsoft.com/office/drawing/2010/main" val="000000" mc:Ignorable=""/>
              </a:solidFill>
              <a:latin typeface="Arial"/>
              <a:ea typeface="+mn-ea"/>
              <a:cs typeface="Arial"/>
            </a:endParaRPr>
          </a:p>
        </p:txBody>
      </p:sp>
      <p:sp>
        <p:nvSpPr>
          <p:cNvPr id="10" name="Rectangle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Oval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Oval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en-US" sz="1300" kern="1200" dirty="0">
              <a:solidFill>
                <a:srgbClr xmlns:mc="http://schemas.openxmlformats.org/markup-compatibility/2006" xmlns:a14="http://schemas.microsoft.com/office/drawing/2010/main" val="000000" mc:Ignorable=""/>
              </a:solidFill>
              <a:latin typeface="Arial"/>
              <a:ea typeface="+mn-ea"/>
              <a:cs typeface="Arial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en-US" sz="1300" kern="1200" dirty="0">
              <a:solidFill>
                <a:srgbClr xmlns:mc="http://schemas.openxmlformats.org/markup-compatibility/2006" xmlns:a14="http://schemas.microsoft.com/office/drawing/2010/main" val="000000" mc:Ignorable=""/>
              </a:solidFill>
              <a:latin typeface="Arial"/>
              <a:ea typeface="+mn-ea"/>
              <a:cs typeface="Arial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6B977910-1DDB-49CE-8E5F-D8381D8782C4}" type="slidenum">
              <a:rPr lang="en-US" sz="1300" kern="1200" smtClean="0">
                <a:solidFill>
                  <a:srgbClr xmlns:mc="http://schemas.openxmlformats.org/markup-compatibility/2006" xmlns:a14="http://schemas.microsoft.com/office/drawing/2010/main" val="000000" mc:Ignorable=""/>
                </a:solidFill>
                <a:latin typeface="Arial"/>
                <a:ea typeface="+mn-ea"/>
                <a:cs typeface="Arial"/>
              </a:rPr>
              <a:pPr>
                <a:defRPr/>
              </a:pPr>
              <a:t>‹#›</a:t>
            </a:fld>
            <a:endParaRPr lang="en-US" sz="1300" kern="1200" dirty="0">
              <a:solidFill>
                <a:srgbClr xmlns:mc="http://schemas.openxmlformats.org/markup-compatibility/2006" xmlns:a14="http://schemas.microsoft.com/office/drawing/2010/main" val="000000" mc:Ignorable=""/>
              </a:solidFill>
              <a:latin typeface="Arial"/>
              <a:ea typeface="+mn-ea"/>
              <a:cs typeface="Arial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en-US" sz="1300" kern="1200" dirty="0">
              <a:solidFill>
                <a:srgbClr xmlns:mc="http://schemas.openxmlformats.org/markup-compatibility/2006" xmlns:a14="http://schemas.microsoft.com/office/drawing/2010/main" val="000000" mc:Ignorable=""/>
              </a:solidFill>
              <a:latin typeface="Arial"/>
              <a:ea typeface="+mn-ea"/>
              <a:cs typeface="Arial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en-US" sz="1300" kern="1200" dirty="0">
              <a:solidFill>
                <a:srgbClr xmlns:mc="http://schemas.openxmlformats.org/markup-compatibility/2006" xmlns:a14="http://schemas.microsoft.com/office/drawing/2010/main" val="000000" mc:Ignorable=""/>
              </a:solidFill>
              <a:latin typeface="Arial"/>
              <a:ea typeface="+mn-ea"/>
              <a:cs typeface="Arial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767F072C-84EF-40F6-9A62-6E4D979361C1}" type="slidenum">
              <a:rPr lang="en-US" sz="1300" kern="1200" smtClean="0">
                <a:solidFill>
                  <a:srgbClr xmlns:mc="http://schemas.openxmlformats.org/markup-compatibility/2006" xmlns:a14="http://schemas.microsoft.com/office/drawing/2010/main" val="000000" mc:Ignorable=""/>
                </a:solidFill>
                <a:latin typeface="Arial"/>
                <a:ea typeface="+mn-ea"/>
                <a:cs typeface="Arial"/>
              </a:rPr>
              <a:pPr>
                <a:defRPr/>
              </a:pPr>
              <a:t>‹#›</a:t>
            </a:fld>
            <a:endParaRPr lang="en-US" sz="1300" kern="1200" dirty="0">
              <a:solidFill>
                <a:srgbClr xmlns:mc="http://schemas.openxmlformats.org/markup-compatibility/2006" xmlns:a14="http://schemas.microsoft.com/office/drawing/2010/main" val="000000" mc:Ignorable=""/>
              </a:solidFill>
              <a:latin typeface="Arial"/>
              <a:ea typeface="+mn-ea"/>
              <a:cs typeface="Arial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en-US" sz="1300" kern="1200" dirty="0">
              <a:solidFill>
                <a:srgbClr xmlns:mc="http://schemas.openxmlformats.org/markup-compatibility/2006" xmlns:a14="http://schemas.microsoft.com/office/drawing/2010/main" val="000000" mc:Ignorable=""/>
              </a:solidFill>
              <a:latin typeface="Arial"/>
              <a:ea typeface="+mn-ea"/>
              <a:cs typeface="Arial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en-US" sz="1300" kern="1200" dirty="0">
              <a:solidFill>
                <a:srgbClr xmlns:mc="http://schemas.openxmlformats.org/markup-compatibility/2006" xmlns:a14="http://schemas.microsoft.com/office/drawing/2010/main" val="000000" mc:Ignorable=""/>
              </a:solidFill>
              <a:latin typeface="Arial"/>
              <a:ea typeface="+mn-ea"/>
              <a:cs typeface="Arial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46595C16-B71B-4E93-BE2E-0BC072D3E048}" type="slidenum">
              <a:rPr lang="en-US" sz="1300" kern="1200" smtClean="0">
                <a:solidFill>
                  <a:srgbClr xmlns:mc="http://schemas.openxmlformats.org/markup-compatibility/2006" xmlns:a14="http://schemas.microsoft.com/office/drawing/2010/main" val="000000" mc:Ignorable=""/>
                </a:solidFill>
                <a:latin typeface="Arial"/>
                <a:ea typeface="+mn-ea"/>
                <a:cs typeface="Arial"/>
              </a:rPr>
              <a:pPr>
                <a:defRPr/>
              </a:pPr>
              <a:t>‹#›</a:t>
            </a:fld>
            <a:endParaRPr lang="en-US" sz="1300" kern="1200" dirty="0">
              <a:solidFill>
                <a:srgbClr xmlns:mc="http://schemas.openxmlformats.org/markup-compatibility/2006" xmlns:a14="http://schemas.microsoft.com/office/drawing/2010/main" val="000000" mc:Ignorable=""/>
              </a:solidFill>
              <a:latin typeface="Arial"/>
              <a:ea typeface="+mn-ea"/>
              <a:cs typeface="Arial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en-US" sz="1300" kern="1200" dirty="0">
              <a:solidFill>
                <a:srgbClr xmlns:mc="http://schemas.openxmlformats.org/markup-compatibility/2006" xmlns:a14="http://schemas.microsoft.com/office/drawing/2010/main" val="000000" mc:Ignorable=""/>
              </a:solidFill>
              <a:latin typeface="Arial"/>
              <a:ea typeface="+mn-ea"/>
              <a:cs typeface="Arial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en-US" sz="1300" kern="1200" dirty="0">
              <a:solidFill>
                <a:srgbClr xmlns:mc="http://schemas.openxmlformats.org/markup-compatibility/2006" xmlns:a14="http://schemas.microsoft.com/office/drawing/2010/main" val="000000" mc:Ignorable=""/>
              </a:solidFill>
              <a:latin typeface="Arial"/>
              <a:ea typeface="+mn-ea"/>
              <a:cs typeface="Arial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622C5E51-3621-41D2-8FA4-9142A115DC6B}" type="slidenum">
              <a:rPr lang="en-US" sz="1300" kern="1200" smtClean="0">
                <a:solidFill>
                  <a:srgbClr xmlns:mc="http://schemas.openxmlformats.org/markup-compatibility/2006" xmlns:a14="http://schemas.microsoft.com/office/drawing/2010/main" val="000000" mc:Ignorable=""/>
                </a:solidFill>
                <a:latin typeface="Arial"/>
                <a:ea typeface="+mn-ea"/>
                <a:cs typeface="Arial"/>
              </a:rPr>
              <a:pPr>
                <a:defRPr/>
              </a:pPr>
              <a:t>‹#›</a:t>
            </a:fld>
            <a:endParaRPr lang="en-US" sz="1300" kern="1200" dirty="0">
              <a:solidFill>
                <a:srgbClr xmlns:mc="http://schemas.openxmlformats.org/markup-compatibility/2006" xmlns:a14="http://schemas.microsoft.com/office/drawing/2010/main" val="000000" mc:Ignorable=""/>
              </a:solidFill>
              <a:latin typeface="Arial"/>
              <a:ea typeface="+mn-ea"/>
              <a:cs typeface="Arial"/>
            </a:endParaRPr>
          </a:p>
        </p:txBody>
      </p:sp>
      <p:sp>
        <p:nvSpPr>
          <p:cNvPr id="6" name="Rectangle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en-US" sz="1300" kern="1200" dirty="0">
              <a:solidFill>
                <a:srgbClr xmlns:mc="http://schemas.openxmlformats.org/markup-compatibility/2006" xmlns:a14="http://schemas.microsoft.com/office/drawing/2010/main" val="000000" mc:Ignorable=""/>
              </a:solidFill>
              <a:latin typeface="Arial"/>
              <a:ea typeface="+mn-ea"/>
              <a:cs typeface="Arial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en-US" sz="1300" kern="1200" dirty="0">
              <a:solidFill>
                <a:srgbClr xmlns:mc="http://schemas.openxmlformats.org/markup-compatibility/2006" xmlns:a14="http://schemas.microsoft.com/office/drawing/2010/main" val="000000" mc:Ignorable=""/>
              </a:solidFill>
              <a:latin typeface="Arial"/>
              <a:ea typeface="+mn-ea"/>
              <a:cs typeface="Arial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0C7C6C89-E123-4B6A-8981-78F08F060C30}" type="slidenum">
              <a:rPr lang="en-US" sz="1300" kern="1200" smtClean="0">
                <a:solidFill>
                  <a:srgbClr xmlns:mc="http://schemas.openxmlformats.org/markup-compatibility/2006" xmlns:a14="http://schemas.microsoft.com/office/drawing/2010/main" val="000000" mc:Ignorable=""/>
                </a:solidFill>
                <a:latin typeface="Arial"/>
                <a:ea typeface="+mn-ea"/>
                <a:cs typeface="Arial"/>
              </a:rPr>
              <a:pPr>
                <a:defRPr/>
              </a:pPr>
              <a:t>‹#›</a:t>
            </a:fld>
            <a:endParaRPr lang="en-US" sz="1300" kern="1200" dirty="0">
              <a:solidFill>
                <a:srgbClr xmlns:mc="http://schemas.openxmlformats.org/markup-compatibility/2006" xmlns:a14="http://schemas.microsoft.com/office/drawing/2010/main" val="000000" mc:Ignorable=""/>
              </a:solidFill>
              <a:latin typeface="Arial"/>
              <a:ea typeface="+mn-ea"/>
              <a:cs typeface="Arial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en-US" sz="1300" kern="1200" dirty="0">
              <a:solidFill>
                <a:srgbClr xmlns:mc="http://schemas.openxmlformats.org/markup-compatibility/2006" xmlns:a14="http://schemas.microsoft.com/office/drawing/2010/main" val="000000" mc:Ignorable=""/>
              </a:solidFill>
              <a:latin typeface="Arial"/>
              <a:ea typeface="+mn-ea"/>
              <a:cs typeface="Arial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en-US" sz="1300" kern="1200" dirty="0">
              <a:solidFill>
                <a:srgbClr xmlns:mc="http://schemas.openxmlformats.org/markup-compatibility/2006" xmlns:a14="http://schemas.microsoft.com/office/drawing/2010/main" val="000000" mc:Ignorable=""/>
              </a:solidFill>
              <a:latin typeface="Arial"/>
              <a:ea typeface="+mn-ea"/>
              <a:cs typeface="Arial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7F711C41-692C-471E-A679-48AFD213E7DE}" type="slidenum">
              <a:rPr lang="en-US" sz="1300" kern="1200" smtClean="0">
                <a:solidFill>
                  <a:srgbClr xmlns:mc="http://schemas.openxmlformats.org/markup-compatibility/2006" xmlns:a14="http://schemas.microsoft.com/office/drawing/2010/main" val="000000" mc:Ignorable=""/>
                </a:solidFill>
                <a:latin typeface="Arial"/>
                <a:ea typeface="+mn-ea"/>
                <a:cs typeface="Arial"/>
              </a:rPr>
              <a:pPr>
                <a:defRPr/>
              </a:pPr>
              <a:t>‹#›</a:t>
            </a:fld>
            <a:endParaRPr lang="en-US" sz="1300" kern="1200" dirty="0">
              <a:solidFill>
                <a:srgbClr xmlns:mc="http://schemas.openxmlformats.org/markup-compatibility/2006" xmlns:a14="http://schemas.microsoft.com/office/drawing/2010/main" val="000000" mc:Ignorable=""/>
              </a:solidFill>
              <a:latin typeface="Arial"/>
              <a:ea typeface="+mn-ea"/>
              <a:cs typeface="Arial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xmlns:mc="http://schemas.openxmlformats.org/markup-compatibility/2006" xmlns:a14="http://schemas.microsoft.com/office/drawing/2010/main" val="FFFFFF" mc:Ignorable=""/>
          </a:solidFill>
          <a:ln w="88900" cap="sq">
            <a:solidFill>
              <a:srgbClr xmlns:mc="http://schemas.openxmlformats.org/markup-compatibility/2006" xmlns:a14="http://schemas.microsoft.com/office/drawing/2010/main" val="FFFFFF" mc:Ignorable=""/>
            </a:solidFill>
            <a:miter lim="800000"/>
          </a:ln>
          <a:effectLst>
            <a:outerShdw blurRad="55500" dist="18500" dir="5400000" algn="tl" rotWithShape="0">
              <a:srgbClr xmlns:mc="http://schemas.openxmlformats.org/markup-compatibility/2006" xmlns:a14="http://schemas.microsoft.com/office/drawing/2010/main" val="000000" mc:Ignorable="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xmlns:mc="http://schemas.openxmlformats.org/markup-compatibility/2006" xmlns:a14="http://schemas.microsoft.com/office/drawing/2010/main" val="969696" mc:Ignorable="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9" name="Flowchart: Process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xmlns:mc="http://schemas.openxmlformats.org/markup-compatibility/2006" xmlns:a14="http://schemas.microsoft.com/office/drawing/2010/main" val="FBFBFB" mc:Ignorable="">
              <a:alpha val="45098"/>
            </a:srgbClr>
          </a:solidFill>
          <a:ln w="6350" cap="rnd" cmpd="sng" algn="ctr">
            <a:solidFill>
              <a:srgbClr xmlns:mc="http://schemas.openxmlformats.org/markup-compatibility/2006" xmlns:a14="http://schemas.microsoft.com/office/drawing/2010/main" val="FFFFFF" mc:Ignorable="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Flowchart: Process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xmlns:mc="http://schemas.openxmlformats.org/markup-compatibility/2006" xmlns:a14="http://schemas.microsoft.com/office/drawing/2010/main" val="FBFBFB" mc:Ignorable="">
              <a:alpha val="45098"/>
            </a:srgbClr>
          </a:solidFill>
          <a:ln w="6350" cap="rnd" cmpd="sng" algn="ctr">
            <a:solidFill>
              <a:srgbClr xmlns:mc="http://schemas.openxmlformats.org/markup-compatibility/2006" xmlns:a14="http://schemas.microsoft.com/office/drawing/2010/main" val="FFFFFF" mc:Ignorable="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xmlns:mc="http://schemas.openxmlformats.org/markup-compatibility/2006" xmlns:a14="http://schemas.microsoft.com/office/drawing/2010/main" val="777777" mc:Ignorable="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e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Oval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Donut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Title Placeholder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Text Placeholder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24" name="Date Placeholder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pPr>
              <a:defRPr/>
            </a:pPr>
            <a:r>
              <a:rPr lang="en-US" kern="1200" smtClean="0">
                <a:solidFill>
                  <a:srgbClr xmlns:mc="http://schemas.openxmlformats.org/markup-compatibility/2006" xmlns:a14="http://schemas.microsoft.com/office/drawing/2010/main" val="000000" mc:Ignorable=""/>
                </a:solidFill>
                <a:latin typeface="Arial"/>
                <a:ea typeface="+mn-ea"/>
                <a:cs typeface="Arial"/>
              </a:rPr>
              <a:t>2009</a:t>
            </a:r>
            <a:endParaRPr lang="en-US" kern="1200" dirty="0">
              <a:solidFill>
                <a:srgbClr xmlns:mc="http://schemas.openxmlformats.org/markup-compatibility/2006" xmlns:a14="http://schemas.microsoft.com/office/drawing/2010/main" val="000000" mc:Ignorable=""/>
              </a:solidFill>
              <a:latin typeface="Arial"/>
              <a:ea typeface="+mn-ea"/>
              <a:cs typeface="Arial"/>
            </a:endParaRPr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pPr>
              <a:defRPr/>
            </a:pPr>
            <a:endParaRPr lang="en-US" kern="1200" dirty="0">
              <a:solidFill>
                <a:srgbClr xmlns:mc="http://schemas.openxmlformats.org/markup-compatibility/2006" xmlns:a14="http://schemas.microsoft.com/office/drawing/2010/main" val="000000" mc:Ignorable=""/>
              </a:solidFill>
              <a:latin typeface="Arial"/>
              <a:ea typeface="+mn-ea"/>
              <a:cs typeface="Arial"/>
            </a:endParaRPr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pPr>
              <a:defRPr/>
            </a:pPr>
            <a:fld id="{4F01DD6B-73D7-494F-8EA5-082FD70DD5C4}" type="slidenum">
              <a:rPr lang="en-US" kern="1200" smtClean="0">
                <a:solidFill>
                  <a:srgbClr xmlns:mc="http://schemas.openxmlformats.org/markup-compatibility/2006" xmlns:a14="http://schemas.microsoft.com/office/drawing/2010/main" val="000000" mc:Ignorable=""/>
                </a:solidFill>
                <a:latin typeface="Arial"/>
                <a:ea typeface="+mn-ea"/>
                <a:cs typeface="Arial"/>
              </a:rPr>
              <a:pPr>
                <a:defRPr/>
              </a:pPr>
              <a:t>‹#›</a:t>
            </a:fld>
            <a:endParaRPr lang="en-US" kern="1200" dirty="0">
              <a:solidFill>
                <a:srgbClr xmlns:mc="http://schemas.openxmlformats.org/markup-compatibility/2006" xmlns:a14="http://schemas.microsoft.com/office/drawing/2010/main" val="000000" mc:Ignorable=""/>
              </a:solidFill>
              <a:latin typeface="Arial"/>
              <a:ea typeface="+mn-ea"/>
              <a:cs typeface="Arial"/>
            </a:endParaRPr>
          </a:p>
        </p:txBody>
      </p:sp>
      <p:sp>
        <p:nvSpPr>
          <p:cNvPr id="15" name="Rectangle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38" r:id="rId1"/>
    <p:sldLayoutId id="2147484139" r:id="rId2"/>
    <p:sldLayoutId id="2147484140" r:id="rId3"/>
    <p:sldLayoutId id="2147484141" r:id="rId4"/>
    <p:sldLayoutId id="2147484142" r:id="rId5"/>
    <p:sldLayoutId id="2147484143" r:id="rId6"/>
    <p:sldLayoutId id="2147484144" r:id="rId7"/>
    <p:sldLayoutId id="2147484145" r:id="rId8"/>
    <p:sldLayoutId id="2147484146" r:id="rId9"/>
    <p:sldLayoutId id="2147484147" r:id="rId10"/>
    <p:sldLayoutId id="2147484148" r:id="rId11"/>
    <p:sldLayoutId id="2147484099" r:id="rId12"/>
    <p:sldLayoutId id="2147484100" r:id="rId13"/>
  </p:sldLayoutIdLst>
  <p:hf hdr="0" ftr="0" dt="0"/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xmlns:mc="http://schemas.openxmlformats.org/markup-compatibility/2006" xmlns:a14="http://schemas.microsoft.com/office/drawing/2010/main" val="000000" mc:Ignorable="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mailto:cyril@geneseo.edu" TargetMode="External"/><Relationship Id="rId2" Type="http://schemas.openxmlformats.org/officeDocument/2006/relationships/hyperlink" Target="mailto:bowersox@geneseo.edu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mailto:sullivm@geneseo.edu" TargetMode="External"/><Relationship Id="rId4" Type="http://schemas.openxmlformats.org/officeDocument/2006/relationships/hyperlink" Target="mailto:pitcher@geneseo.edu" TargetMode="Externa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Title 1"/>
          <p:cNvSpPr>
            <a:spLocks noGrp="1"/>
          </p:cNvSpPr>
          <p:nvPr>
            <p:ph type="ctrTitle"/>
          </p:nvPr>
        </p:nvSpPr>
        <p:spPr>
          <a:xfrm>
            <a:off x="152400" y="685800"/>
            <a:ext cx="8839200" cy="1828801"/>
          </a:xfrm>
        </p:spPr>
        <p:txBody>
          <a:bodyPr>
            <a:normAutofit fontScale="90000"/>
          </a:bodyPr>
          <a:lstStyle/>
          <a:p>
            <a:r>
              <a:rPr lang="en-US" b="1" dirty="0" smtClean="0">
                <a:effectLst/>
              </a:rPr>
              <a:t>Getting It System Toolkit:  </a:t>
            </a:r>
            <a:br>
              <a:rPr lang="en-US" b="1" dirty="0" smtClean="0">
                <a:effectLst/>
              </a:rPr>
            </a:br>
            <a:r>
              <a:rPr lang="en-US" sz="3200" dirty="0" smtClean="0"/>
              <a:t/>
            </a:r>
            <a:br>
              <a:rPr lang="en-US" sz="3200" dirty="0" smtClean="0"/>
            </a:br>
            <a:r>
              <a:rPr lang="en-US" sz="3200" b="1" dirty="0" smtClean="0"/>
              <a:t>GIST Gift and Deselection Manager </a:t>
            </a:r>
            <a:br>
              <a:rPr lang="en-US" sz="3200" b="1" dirty="0" smtClean="0"/>
            </a:br>
            <a:r>
              <a:rPr lang="en-US" sz="3200" b="1" dirty="0" smtClean="0"/>
              <a:t>Demo &amp; Discussion 	</a:t>
            </a:r>
            <a:br>
              <a:rPr lang="en-US" sz="3200" b="1" dirty="0" smtClean="0"/>
            </a:br>
            <a:endParaRPr sz="3200" dirty="0" smtClean="0">
              <a:solidFill>
                <a:schemeClr val="tx1"/>
              </a:solidFill>
              <a:effectLst/>
            </a:endParaRPr>
          </a:p>
        </p:txBody>
      </p:sp>
      <p:sp>
        <p:nvSpPr>
          <p:cNvPr id="6146" name="Subtitle 2"/>
          <p:cNvSpPr>
            <a:spLocks noGrp="1"/>
          </p:cNvSpPr>
          <p:nvPr>
            <p:ph type="subTitle" idx="1"/>
          </p:nvPr>
        </p:nvSpPr>
        <p:spPr>
          <a:xfrm>
            <a:off x="228600" y="2895600"/>
            <a:ext cx="8686800" cy="1725613"/>
          </a:xfrm>
        </p:spPr>
        <p:txBody>
          <a:bodyPr>
            <a:normAutofit/>
          </a:bodyPr>
          <a:lstStyle/>
          <a:p>
            <a:pPr algn="r" eaLnBrk="1" hangingPunct="1"/>
            <a:endParaRPr lang="en-US" sz="1600" b="1" dirty="0" smtClean="0"/>
          </a:p>
          <a:p>
            <a:pPr algn="r" eaLnBrk="1" hangingPunct="1"/>
            <a:endParaRPr lang="en-US" sz="1600" dirty="0" smtClean="0"/>
          </a:p>
          <a:p>
            <a:pPr algn="r" eaLnBrk="1" hangingPunct="1"/>
            <a:r>
              <a:rPr lang="en-US" sz="1600" dirty="0" smtClean="0"/>
              <a:t>Tim Bowersox, Cyril Oberlander, Kate Pitcher, Mark Sullivan</a:t>
            </a:r>
          </a:p>
          <a:p>
            <a:pPr algn="r" eaLnBrk="1" hangingPunct="1"/>
            <a:r>
              <a:rPr lang="en-US" sz="1600" b="1" dirty="0" smtClean="0"/>
              <a:t>State University of New York, Geneseo College</a:t>
            </a:r>
          </a:p>
        </p:txBody>
      </p:sp>
      <p:sp>
        <p:nvSpPr>
          <p:cNvPr id="6148" name="TextBox 3"/>
          <p:cNvSpPr txBox="1">
            <a:spLocks noChangeArrowheads="1"/>
          </p:cNvSpPr>
          <p:nvPr/>
        </p:nvSpPr>
        <p:spPr bwMode="auto">
          <a:xfrm>
            <a:off x="4572000" y="6019800"/>
            <a:ext cx="43434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r"/>
            <a:r>
              <a:rPr lang="en-US" sz="1400" dirty="0" smtClean="0">
                <a:latin typeface="Perpetua" pitchFamily="18" charset="0"/>
              </a:rPr>
              <a:t>IDS Conference </a:t>
            </a:r>
          </a:p>
          <a:p>
            <a:pPr algn="r"/>
            <a:r>
              <a:rPr lang="en-US" sz="1400" dirty="0" smtClean="0">
                <a:latin typeface="Perpetua" pitchFamily="18" charset="0"/>
              </a:rPr>
              <a:t>August 3rd and 4th, 2010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0600" y="0"/>
            <a:ext cx="7696200" cy="63976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Donor</a:t>
            </a:r>
            <a:endParaRPr lang="en-US" dirty="0"/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5800" y="914400"/>
            <a:ext cx="8023225" cy="53507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0600" y="0"/>
            <a:ext cx="7696200" cy="71596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Reviewer</a:t>
            </a:r>
            <a:endParaRPr lang="en-US" dirty="0"/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0" y="914400"/>
            <a:ext cx="8145604" cy="541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0600" y="0"/>
            <a:ext cx="7696200" cy="6858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Reviewer Queue</a:t>
            </a:r>
            <a:endParaRPr lang="en-US" dirty="0"/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" y="914400"/>
            <a:ext cx="8364085" cy="5561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0600" y="0"/>
            <a:ext cx="7696200" cy="6858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Title Search</a:t>
            </a:r>
            <a:endParaRPr lang="en-US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762000"/>
            <a:ext cx="8610600" cy="57424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" y="685800"/>
            <a:ext cx="9067800" cy="6058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itle 1"/>
          <p:cNvSpPr txBox="1">
            <a:spLocks/>
          </p:cNvSpPr>
          <p:nvPr/>
        </p:nvSpPr>
        <p:spPr>
          <a:xfrm>
            <a:off x="990600" y="0"/>
            <a:ext cx="7467600" cy="685800"/>
          </a:xfrm>
          <a:prstGeom prst="rect">
            <a:avLst/>
          </a:prstGeom>
        </p:spPr>
        <p:txBody>
          <a:bodyPr anchor="b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9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satMod val="130000"/>
                  </a:schemeClr>
                </a:solidFill>
                <a:effectLst>
                  <a:outerShdw blurRad="50000" dist="30000" dir="5400000" algn="tl" rotWithShape="0">
                    <a:srgbClr xmlns:mc="http://schemas.openxmlformats.org/markup-compatibility/2006" xmlns:a14="http://schemas.microsoft.com/office/drawing/2010/main" val="000000" mc:Ignorable="">
                      <a:alpha val="3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OCLC </a:t>
            </a:r>
            <a:r>
              <a:rPr kumimoji="0" lang="en-US" sz="39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2">
                    <a:satMod val="130000"/>
                  </a:schemeClr>
                </a:solidFill>
                <a:effectLst>
                  <a:outerShdw blurRad="50000" dist="30000" dir="5400000" algn="tl" rotWithShape="0">
                    <a:srgbClr xmlns:mc="http://schemas.openxmlformats.org/markup-compatibility/2006" xmlns:a14="http://schemas.microsoft.com/office/drawing/2010/main" val="000000" mc:Ignorable="">
                      <a:alpha val="3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Connexion</a:t>
            </a:r>
            <a:endParaRPr kumimoji="0" lang="en-US" sz="3900" b="0" i="0" u="none" strike="noStrike" kern="1200" cap="none" spc="0" normalizeH="0" baseline="0" noProof="0" dirty="0">
              <a:ln>
                <a:noFill/>
              </a:ln>
              <a:solidFill>
                <a:schemeClr val="tx2">
                  <a:satMod val="130000"/>
                </a:schemeClr>
              </a:solidFill>
              <a:effectLst>
                <a:outerShdw blurRad="50000" dist="30000" dir="5400000" algn="tl" rotWithShape="0">
                  <a:srgbClr xmlns:mc="http://schemas.openxmlformats.org/markup-compatibility/2006" xmlns:a14="http://schemas.microsoft.com/office/drawing/2010/main" val="000000" mc:Ignorable="">
                    <a:alpha val="30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306" y="761602"/>
            <a:ext cx="9018494" cy="60201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itle 1"/>
          <p:cNvSpPr txBox="1">
            <a:spLocks/>
          </p:cNvSpPr>
          <p:nvPr/>
        </p:nvSpPr>
        <p:spPr>
          <a:xfrm>
            <a:off x="990600" y="0"/>
            <a:ext cx="7467600" cy="685800"/>
          </a:xfrm>
          <a:prstGeom prst="rect">
            <a:avLst/>
          </a:prstGeom>
        </p:spPr>
        <p:txBody>
          <a:bodyPr anchor="b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9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satMod val="130000"/>
                  </a:schemeClr>
                </a:solidFill>
                <a:effectLst>
                  <a:outerShdw blurRad="50000" dist="30000" dir="5400000" algn="tl" rotWithShape="0">
                    <a:srgbClr xmlns:mc="http://schemas.openxmlformats.org/markup-compatibility/2006" xmlns:a14="http://schemas.microsoft.com/office/drawing/2010/main" val="000000" mc:Ignorable="">
                      <a:alpha val="3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OCLC </a:t>
            </a:r>
            <a:r>
              <a:rPr kumimoji="0" lang="en-US" sz="39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2">
                    <a:satMod val="130000"/>
                  </a:schemeClr>
                </a:solidFill>
                <a:effectLst>
                  <a:outerShdw blurRad="50000" dist="30000" dir="5400000" algn="tl" rotWithShape="0">
                    <a:srgbClr xmlns:mc="http://schemas.openxmlformats.org/markup-compatibility/2006" xmlns:a14="http://schemas.microsoft.com/office/drawing/2010/main" val="000000" mc:Ignorable="">
                      <a:alpha val="3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Connexion</a:t>
            </a:r>
            <a:endParaRPr kumimoji="0" lang="en-US" sz="3900" b="0" i="0" u="none" strike="noStrike" kern="1200" cap="none" spc="0" normalizeH="0" baseline="0" noProof="0" dirty="0">
              <a:ln>
                <a:noFill/>
              </a:ln>
              <a:solidFill>
                <a:schemeClr val="tx2">
                  <a:satMod val="130000"/>
                </a:schemeClr>
              </a:solidFill>
              <a:effectLst>
                <a:outerShdw blurRad="50000" dist="30000" dir="5400000" algn="tl" rotWithShape="0">
                  <a:srgbClr xmlns:mc="http://schemas.openxmlformats.org/markup-compatibility/2006" xmlns:a14="http://schemas.microsoft.com/office/drawing/2010/main" val="000000" mc:Ignorable="">
                    <a:alpha val="30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685042"/>
            <a:ext cx="9067800" cy="605271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xmlns:mc="http://schemas.openxmlformats.org/markup-compatibility/2006" xmlns:a14="http://schemas.microsoft.com/office/drawing/2010/main" val="333333" mc:Ignorable="">
                <a:alpha val="65000"/>
              </a:srgbClr>
            </a:outerShdw>
          </a:effectLst>
        </p:spPr>
      </p:pic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990600" y="0"/>
            <a:ext cx="7467600" cy="685800"/>
          </a:xfrm>
        </p:spPr>
        <p:txBody>
          <a:bodyPr>
            <a:normAutofit/>
          </a:bodyPr>
          <a:lstStyle/>
          <a:p>
            <a:r>
              <a:rPr lang="en-US" sz="3900" dirty="0" smtClean="0"/>
              <a:t>Thank You Letter</a:t>
            </a:r>
            <a:endParaRPr lang="en-US" sz="3900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00200" y="685801"/>
            <a:ext cx="6245036" cy="38757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Line Callout 1 3"/>
          <p:cNvSpPr/>
          <p:nvPr/>
        </p:nvSpPr>
        <p:spPr>
          <a:xfrm flipH="1">
            <a:off x="152400" y="609600"/>
            <a:ext cx="1295400" cy="570271"/>
          </a:xfrm>
          <a:prstGeom prst="borderCallout1">
            <a:avLst>
              <a:gd name="adj1" fmla="val 22600"/>
              <a:gd name="adj2" fmla="val -1745"/>
              <a:gd name="adj3" fmla="val 66658"/>
              <a:gd name="adj4" fmla="val -17970"/>
            </a:avLst>
          </a:prstGeom>
          <a:ln>
            <a:solidFill>
              <a:schemeClr val="accent6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1200" dirty="0" smtClean="0"/>
              <a:t>Select Donor</a:t>
            </a:r>
            <a:endParaRPr lang="en-US" sz="1200" dirty="0"/>
          </a:p>
        </p:txBody>
      </p:sp>
      <p:sp>
        <p:nvSpPr>
          <p:cNvPr id="5" name="Line Callout 1 4"/>
          <p:cNvSpPr/>
          <p:nvPr/>
        </p:nvSpPr>
        <p:spPr>
          <a:xfrm flipH="1">
            <a:off x="152400" y="1295400"/>
            <a:ext cx="1295400" cy="712839"/>
          </a:xfrm>
          <a:prstGeom prst="borderCallout1">
            <a:avLst>
              <a:gd name="adj1" fmla="val 22600"/>
              <a:gd name="adj2" fmla="val -1745"/>
              <a:gd name="adj3" fmla="val 13309"/>
              <a:gd name="adj4" fmla="val -19712"/>
            </a:avLst>
          </a:prstGeom>
          <a:ln>
            <a:solidFill>
              <a:schemeClr val="accent6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1200" dirty="0" smtClean="0"/>
              <a:t>Wand in ISBN, or OCLC#, or do a Title Search  for donation</a:t>
            </a:r>
            <a:endParaRPr lang="en-US" sz="1200" dirty="0"/>
          </a:p>
        </p:txBody>
      </p:sp>
      <p:sp>
        <p:nvSpPr>
          <p:cNvPr id="6" name="Line Callout 1 5"/>
          <p:cNvSpPr/>
          <p:nvPr/>
        </p:nvSpPr>
        <p:spPr>
          <a:xfrm flipH="1">
            <a:off x="152400" y="2133600"/>
            <a:ext cx="1371600" cy="926690"/>
          </a:xfrm>
          <a:prstGeom prst="borderCallout1">
            <a:avLst>
              <a:gd name="adj1" fmla="val 22600"/>
              <a:gd name="adj2" fmla="val -1745"/>
              <a:gd name="adj3" fmla="val 6761"/>
              <a:gd name="adj4" fmla="val -14477"/>
            </a:avLst>
          </a:prstGeom>
          <a:ln>
            <a:solidFill>
              <a:srgbClr xmlns:mc="http://schemas.openxmlformats.org/markup-compatibility/2006" xmlns:a14="http://schemas.microsoft.com/office/drawing/2010/main" val="FF0000" mc:Ignorable="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1200" dirty="0" smtClean="0"/>
              <a:t>Item Information:</a:t>
            </a:r>
          </a:p>
          <a:p>
            <a:r>
              <a:rPr lang="en-US" sz="1200" dirty="0" smtClean="0"/>
              <a:t>Author, title, series title, imprint, LC Call no. &amp; Dewey</a:t>
            </a:r>
            <a:endParaRPr lang="en-US" sz="1200" dirty="0"/>
          </a:p>
        </p:txBody>
      </p:sp>
      <p:sp>
        <p:nvSpPr>
          <p:cNvPr id="7" name="Line Callout 1 6"/>
          <p:cNvSpPr/>
          <p:nvPr/>
        </p:nvSpPr>
        <p:spPr>
          <a:xfrm flipH="1">
            <a:off x="152400" y="3200400"/>
            <a:ext cx="1371600" cy="1283110"/>
          </a:xfrm>
          <a:prstGeom prst="borderCallout1">
            <a:avLst>
              <a:gd name="adj1" fmla="val 22600"/>
              <a:gd name="adj2" fmla="val -1745"/>
              <a:gd name="adj3" fmla="val -30393"/>
              <a:gd name="adj4" fmla="val -12607"/>
            </a:avLst>
          </a:prstGeom>
          <a:ln>
            <a:solidFill>
              <a:srgbClr xmlns:mc="http://schemas.openxmlformats.org/markup-compatibility/2006" xmlns:a14="http://schemas.microsoft.com/office/drawing/2010/main" val="FF0000" mc:Ignorable="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1200" dirty="0" smtClean="0"/>
              <a:t>Item Information:</a:t>
            </a:r>
          </a:p>
          <a:p>
            <a:r>
              <a:rPr lang="en-US" sz="1200" dirty="0" smtClean="0"/>
              <a:t>Amazon Price;</a:t>
            </a:r>
          </a:p>
          <a:p>
            <a:r>
              <a:rPr lang="en-US" sz="1200" dirty="0" smtClean="0"/>
              <a:t>Full-text: Google &amp; </a:t>
            </a:r>
            <a:r>
              <a:rPr lang="en-US" sz="1200" dirty="0" err="1" smtClean="0"/>
              <a:t>Hathi</a:t>
            </a:r>
            <a:r>
              <a:rPr lang="en-US" sz="1200" dirty="0" smtClean="0"/>
              <a:t> Trust;</a:t>
            </a:r>
          </a:p>
          <a:p>
            <a:r>
              <a:rPr lang="en-US" sz="1200" dirty="0" smtClean="0"/>
              <a:t>Better World Books acceptance of Library discard</a:t>
            </a:r>
            <a:endParaRPr lang="en-US" sz="1200" dirty="0"/>
          </a:p>
        </p:txBody>
      </p:sp>
      <p:sp>
        <p:nvSpPr>
          <p:cNvPr id="8" name="Line Callout 1 7"/>
          <p:cNvSpPr/>
          <p:nvPr/>
        </p:nvSpPr>
        <p:spPr>
          <a:xfrm flipH="1">
            <a:off x="152400" y="4572000"/>
            <a:ext cx="2895600" cy="2209800"/>
          </a:xfrm>
          <a:prstGeom prst="borderCallout1">
            <a:avLst>
              <a:gd name="adj1" fmla="val -773"/>
              <a:gd name="adj2" fmla="val 50497"/>
              <a:gd name="adj3" fmla="val -47247"/>
              <a:gd name="adj4" fmla="val 44266"/>
            </a:avLst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1200" dirty="0" smtClean="0"/>
              <a:t>Holdings Information:</a:t>
            </a:r>
          </a:p>
          <a:p>
            <a:pPr marL="228600" indent="-228600">
              <a:buFont typeface="Arial" pitchFamily="34" charset="0"/>
              <a:buChar char="•"/>
            </a:pPr>
            <a:r>
              <a:rPr lang="en-US" sz="1200" dirty="0" smtClean="0"/>
              <a:t>Held Locally – do you hold work (FRBR-</a:t>
            </a:r>
            <a:r>
              <a:rPr lang="en-US" sz="1200" dirty="0" err="1" smtClean="0"/>
              <a:t>ized</a:t>
            </a:r>
            <a:r>
              <a:rPr lang="en-US" sz="1200" dirty="0" smtClean="0"/>
              <a:t>)</a:t>
            </a:r>
          </a:p>
          <a:p>
            <a:pPr marL="228600" indent="-228600">
              <a:buFont typeface="Arial" pitchFamily="34" charset="0"/>
              <a:buChar char="•"/>
            </a:pPr>
            <a:r>
              <a:rPr lang="en-US" sz="1200" dirty="0" smtClean="0"/>
              <a:t>“IDS” or Group 2 is a configurable set of OCLC symbols like consortia or local area. (not FRBR-</a:t>
            </a:r>
            <a:r>
              <a:rPr lang="en-US" sz="1200" dirty="0" err="1" smtClean="0"/>
              <a:t>ized</a:t>
            </a:r>
            <a:r>
              <a:rPr lang="en-US" sz="1200" dirty="0" smtClean="0"/>
              <a:t>)</a:t>
            </a:r>
          </a:p>
          <a:p>
            <a:pPr marL="228600" indent="-228600">
              <a:buFont typeface="Arial" pitchFamily="34" charset="0"/>
              <a:buChar char="•"/>
            </a:pPr>
            <a:r>
              <a:rPr lang="en-US" sz="1200" dirty="0" smtClean="0"/>
              <a:t>“NY OCLC ILL Libraries” or Group 3 is a configurable set of OCLC symbols like a state. (not FRBR-</a:t>
            </a:r>
            <a:r>
              <a:rPr lang="en-US" sz="1200" dirty="0" err="1" smtClean="0"/>
              <a:t>ized</a:t>
            </a:r>
            <a:r>
              <a:rPr lang="en-US" sz="1200" dirty="0" smtClean="0"/>
              <a:t>)</a:t>
            </a:r>
          </a:p>
          <a:p>
            <a:pPr marL="228600" indent="-228600">
              <a:buFont typeface="Arial" pitchFamily="34" charset="0"/>
              <a:buChar char="•"/>
            </a:pPr>
            <a:r>
              <a:rPr lang="en-US" sz="1200" dirty="0" smtClean="0"/>
              <a:t>Local Catalog link and imprint to compare editions of gift &amp; holdings.</a:t>
            </a:r>
          </a:p>
          <a:p>
            <a:pPr marL="228600" indent="-228600">
              <a:buFont typeface="Arial" pitchFamily="34" charset="0"/>
              <a:buChar char="•"/>
            </a:pPr>
            <a:r>
              <a:rPr lang="en-US" sz="1200" dirty="0" smtClean="0"/>
              <a:t>Worldcat Link to the right</a:t>
            </a:r>
          </a:p>
        </p:txBody>
      </p:sp>
      <p:sp>
        <p:nvSpPr>
          <p:cNvPr id="9" name="Line Callout 1 8"/>
          <p:cNvSpPr/>
          <p:nvPr/>
        </p:nvSpPr>
        <p:spPr>
          <a:xfrm flipH="1">
            <a:off x="7315200" y="2438400"/>
            <a:ext cx="1676400" cy="1828800"/>
          </a:xfrm>
          <a:prstGeom prst="borderCallout1">
            <a:avLst>
              <a:gd name="adj1" fmla="val 9266"/>
              <a:gd name="adj2" fmla="val 103722"/>
              <a:gd name="adj3" fmla="val -46515"/>
              <a:gd name="adj4" fmla="val 154575"/>
            </a:avLst>
          </a:prstGeom>
          <a:ln>
            <a:solidFill>
              <a:schemeClr val="accent4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1200" dirty="0" smtClean="0"/>
              <a:t>Item Views:</a:t>
            </a:r>
          </a:p>
          <a:p>
            <a:pPr marL="228600" indent="-228600">
              <a:buFont typeface="Arial" pitchFamily="34" charset="0"/>
              <a:buChar char="•"/>
            </a:pPr>
            <a:r>
              <a:rPr lang="en-US" sz="1200" dirty="0" smtClean="0"/>
              <a:t>Conspectus (subject analysis)</a:t>
            </a:r>
          </a:p>
          <a:p>
            <a:pPr marL="228600" indent="-228600">
              <a:buFont typeface="Arial" pitchFamily="34" charset="0"/>
              <a:buChar char="•"/>
            </a:pPr>
            <a:r>
              <a:rPr lang="en-US" sz="1200" dirty="0" smtClean="0"/>
              <a:t>Collection (donation collection)</a:t>
            </a:r>
          </a:p>
          <a:p>
            <a:pPr marL="228600" indent="-228600">
              <a:buFont typeface="Arial" pitchFamily="34" charset="0"/>
              <a:buChar char="•"/>
            </a:pPr>
            <a:r>
              <a:rPr lang="en-US" sz="1200" dirty="0" err="1" smtClean="0"/>
              <a:t>MaRC</a:t>
            </a:r>
            <a:r>
              <a:rPr lang="en-US" sz="1200" dirty="0" smtClean="0"/>
              <a:t> record</a:t>
            </a:r>
          </a:p>
          <a:p>
            <a:pPr marL="228600" indent="-228600">
              <a:buFont typeface="Arial" pitchFamily="34" charset="0"/>
              <a:buChar char="•"/>
            </a:pPr>
            <a:r>
              <a:rPr lang="en-US" sz="1200" dirty="0" smtClean="0"/>
              <a:t>Book Lists – awards &amp; custom book list alert service</a:t>
            </a:r>
            <a:endParaRPr lang="en-US" sz="1200" dirty="0"/>
          </a:p>
        </p:txBody>
      </p:sp>
      <p:sp>
        <p:nvSpPr>
          <p:cNvPr id="10" name="Line Callout 1 9"/>
          <p:cNvSpPr/>
          <p:nvPr/>
        </p:nvSpPr>
        <p:spPr>
          <a:xfrm flipH="1">
            <a:off x="3048000" y="4572000"/>
            <a:ext cx="5943600" cy="2209800"/>
          </a:xfrm>
          <a:prstGeom prst="borderCallout1">
            <a:avLst>
              <a:gd name="adj1" fmla="val -138"/>
              <a:gd name="adj2" fmla="val 74701"/>
              <a:gd name="adj3" fmla="val -75743"/>
              <a:gd name="adj4" fmla="val 62969"/>
            </a:avLst>
          </a:prstGeom>
          <a:ln>
            <a:solidFill>
              <a:schemeClr val="accent4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1200" dirty="0" smtClean="0"/>
              <a:t>Conspectus View: is your subject and configurable decision weighting tool</a:t>
            </a:r>
          </a:p>
          <a:p>
            <a:pPr marL="228600" indent="-228600">
              <a:buFont typeface="Arial" pitchFamily="34" charset="0"/>
              <a:buChar char="•"/>
            </a:pPr>
            <a:r>
              <a:rPr lang="en-US" sz="1200" dirty="0" smtClean="0"/>
              <a:t>Subject analysis matches on LC and Dewey, best matching conspectus  values utilized.</a:t>
            </a:r>
          </a:p>
          <a:p>
            <a:pPr marL="228600" indent="-228600">
              <a:buFont typeface="Arial" pitchFamily="34" charset="0"/>
              <a:buChar char="•"/>
            </a:pPr>
            <a:r>
              <a:rPr lang="en-US" sz="1200" dirty="0" smtClean="0"/>
              <a:t>Collecting level evaluates item against configurable level of interest in growing the collection in this subject area.</a:t>
            </a:r>
          </a:p>
          <a:p>
            <a:pPr marL="228600" indent="-228600">
              <a:buFont typeface="Arial" pitchFamily="34" charset="0"/>
              <a:buChar char="•"/>
            </a:pPr>
            <a:r>
              <a:rPr lang="en-US" sz="1200" dirty="0" smtClean="0"/>
              <a:t>Uniqueness evaluates item against configurable level of interest in how widely held is this item based on your group 2 and 3 holdings.</a:t>
            </a:r>
          </a:p>
          <a:p>
            <a:pPr marL="228600" indent="-228600">
              <a:buFont typeface="Arial" pitchFamily="34" charset="0"/>
              <a:buChar char="•"/>
            </a:pPr>
            <a:r>
              <a:rPr lang="en-US" sz="1200" dirty="0" smtClean="0"/>
              <a:t>“If Newer Than” limits, by a factor or strictly, by the publication dates of donated works.</a:t>
            </a:r>
          </a:p>
          <a:p>
            <a:pPr marL="228600" indent="-228600">
              <a:buFont typeface="Arial" pitchFamily="34" charset="0"/>
              <a:buChar char="•"/>
            </a:pPr>
            <a:r>
              <a:rPr lang="en-US" sz="1200" dirty="0" smtClean="0"/>
              <a:t>“If Older Than” limits, by a factor or strictly, by the publication dates of donated works.</a:t>
            </a:r>
          </a:p>
          <a:p>
            <a:pPr marL="228600" indent="-228600">
              <a:buFont typeface="Arial" pitchFamily="34" charset="0"/>
              <a:buChar char="•"/>
            </a:pPr>
            <a:r>
              <a:rPr lang="en-US" sz="1200" dirty="0" smtClean="0"/>
              <a:t>As you process gifts, you can adjust factors and re-</a:t>
            </a:r>
            <a:r>
              <a:rPr lang="en-US" sz="1200" dirty="0" err="1" smtClean="0"/>
              <a:t>caculate</a:t>
            </a:r>
            <a:r>
              <a:rPr lang="en-US" sz="1200" dirty="0" smtClean="0"/>
              <a:t> the weighting to see the effect on the recommendation.</a:t>
            </a:r>
          </a:p>
          <a:p>
            <a:pPr marL="228600" indent="-228600">
              <a:buFont typeface="Arial" pitchFamily="34" charset="0"/>
              <a:buChar char="•"/>
            </a:pPr>
            <a:r>
              <a:rPr lang="en-US" sz="1200" dirty="0" smtClean="0"/>
              <a:t>The navigation bar at the footer allows you to view multiple conspectus values, if applicable.</a:t>
            </a:r>
          </a:p>
        </p:txBody>
      </p:sp>
      <p:sp>
        <p:nvSpPr>
          <p:cNvPr id="11" name="Line Callout 1 10"/>
          <p:cNvSpPr/>
          <p:nvPr/>
        </p:nvSpPr>
        <p:spPr>
          <a:xfrm flipH="1">
            <a:off x="7315200" y="914400"/>
            <a:ext cx="1676400" cy="1447800"/>
          </a:xfrm>
          <a:prstGeom prst="borderCallout1">
            <a:avLst>
              <a:gd name="adj1" fmla="val 9266"/>
              <a:gd name="adj2" fmla="val 103722"/>
              <a:gd name="adj3" fmla="val 44667"/>
              <a:gd name="adj4" fmla="val 257024"/>
            </a:avLst>
          </a:prstGeom>
          <a:ln>
            <a:solidFill>
              <a:schemeClr val="accent6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1200" dirty="0" smtClean="0"/>
              <a:t>Recommendation based on Conspectus and Weighting</a:t>
            </a:r>
          </a:p>
          <a:p>
            <a:pPr marL="228600" indent="-228600">
              <a:buFont typeface="Arial" pitchFamily="34" charset="0"/>
              <a:buChar char="•"/>
            </a:pPr>
            <a:r>
              <a:rPr lang="en-US" sz="1200" dirty="0" smtClean="0"/>
              <a:t>Do not keep </a:t>
            </a:r>
          </a:p>
          <a:p>
            <a:pPr marL="228600" indent="-228600">
              <a:buFont typeface="Arial" pitchFamily="34" charset="0"/>
              <a:buChar char="•"/>
            </a:pPr>
            <a:r>
              <a:rPr lang="en-US" sz="1200" dirty="0" smtClean="0"/>
              <a:t>Keep</a:t>
            </a:r>
          </a:p>
          <a:p>
            <a:pPr marL="228600" indent="-228600">
              <a:buFont typeface="Arial" pitchFamily="34" charset="0"/>
              <a:buChar char="•"/>
            </a:pPr>
            <a:r>
              <a:rPr lang="en-US" sz="1200" dirty="0" smtClean="0"/>
              <a:t>Options: Override and Review </a:t>
            </a:r>
            <a:endParaRPr lang="en-US" sz="1200" dirty="0"/>
          </a:p>
        </p:txBody>
      </p:sp>
      <p:sp>
        <p:nvSpPr>
          <p:cNvPr id="13" name="Title 1"/>
          <p:cNvSpPr txBox="1">
            <a:spLocks/>
          </p:cNvSpPr>
          <p:nvPr/>
        </p:nvSpPr>
        <p:spPr>
          <a:xfrm>
            <a:off x="990600" y="0"/>
            <a:ext cx="7467600" cy="685800"/>
          </a:xfrm>
          <a:prstGeom prst="rect">
            <a:avLst/>
          </a:prstGeom>
        </p:spPr>
        <p:txBody>
          <a:bodyPr anchor="b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9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satMod val="130000"/>
                  </a:schemeClr>
                </a:solidFill>
                <a:effectLst>
                  <a:outerShdw blurRad="50000" dist="30000" dir="5400000" algn="tl" rotWithShape="0">
                    <a:srgbClr xmlns:mc="http://schemas.openxmlformats.org/markup-compatibility/2006" xmlns:a14="http://schemas.microsoft.com/office/drawing/2010/main" val="000000" mc:Ignorable="">
                      <a:alpha val="3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GIST Gift Manager</a:t>
            </a:r>
            <a:endParaRPr kumimoji="0" lang="en-US" sz="3900" b="0" i="0" u="none" strike="noStrike" kern="1200" cap="none" spc="0" normalizeH="0" baseline="0" noProof="0" dirty="0">
              <a:ln>
                <a:noFill/>
              </a:ln>
              <a:solidFill>
                <a:schemeClr val="tx2">
                  <a:satMod val="130000"/>
                </a:schemeClr>
              </a:solidFill>
              <a:effectLst>
                <a:outerShdw blurRad="50000" dist="30000" dir="5400000" algn="tl" rotWithShape="0">
                  <a:srgbClr xmlns:mc="http://schemas.openxmlformats.org/markup-compatibility/2006" xmlns:a14="http://schemas.microsoft.com/office/drawing/2010/main" val="000000" mc:Ignorable="">
                    <a:alpha val="30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2" name="Line Callout 1 11"/>
          <p:cNvSpPr/>
          <p:nvPr/>
        </p:nvSpPr>
        <p:spPr>
          <a:xfrm flipH="1">
            <a:off x="4953000" y="136001"/>
            <a:ext cx="1600200" cy="570271"/>
          </a:xfrm>
          <a:prstGeom prst="borderCallout1">
            <a:avLst>
              <a:gd name="adj1" fmla="val 53712"/>
              <a:gd name="adj2" fmla="val 98895"/>
              <a:gd name="adj3" fmla="val 143240"/>
              <a:gd name="adj4" fmla="val 131284"/>
            </a:avLst>
          </a:prstGeom>
          <a:ln>
            <a:solidFill>
              <a:schemeClr val="accent6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1200" dirty="0" smtClean="0"/>
              <a:t>Select </a:t>
            </a:r>
            <a:r>
              <a:rPr lang="en-US" sz="1200" dirty="0" smtClean="0"/>
              <a:t>Donation Date</a:t>
            </a:r>
            <a:endParaRPr lang="en-US" sz="1200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  <p:bldP spid="5" grpId="0" animBg="1"/>
      <p:bldP spid="5" grpId="1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2" grpId="1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5" name="Group 44"/>
          <p:cNvGrpSpPr/>
          <p:nvPr/>
        </p:nvGrpSpPr>
        <p:grpSpPr>
          <a:xfrm>
            <a:off x="1219200" y="685800"/>
            <a:ext cx="7848600" cy="6172200"/>
            <a:chOff x="745984" y="377200"/>
            <a:chExt cx="8398016" cy="6480800"/>
          </a:xfrm>
        </p:grpSpPr>
        <p:sp>
          <p:nvSpPr>
            <p:cNvPr id="5" name="Decision 4"/>
            <p:cNvSpPr/>
            <p:nvPr/>
          </p:nvSpPr>
          <p:spPr>
            <a:xfrm>
              <a:off x="745989" y="377200"/>
              <a:ext cx="2010040" cy="1346727"/>
            </a:xfrm>
            <a:prstGeom prst="flowChartDecision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lIns="91427" tIns="45714" rIns="91427" bIns="45714" rtlCol="0" anchor="ctr"/>
            <a:lstStyle/>
            <a:p>
              <a:pPr algn="ctr"/>
              <a:r>
                <a:rPr lang="en-US" sz="1000" dirty="0"/>
                <a:t>Is “If Newer Than” or “If Older Than” a strict value?</a:t>
              </a:r>
            </a:p>
          </p:txBody>
        </p:sp>
        <p:sp>
          <p:nvSpPr>
            <p:cNvPr id="8" name="Decision 7"/>
            <p:cNvSpPr/>
            <p:nvPr/>
          </p:nvSpPr>
          <p:spPr>
            <a:xfrm>
              <a:off x="3655566" y="377200"/>
              <a:ext cx="2010040" cy="1346727"/>
            </a:xfrm>
            <a:prstGeom prst="flowChartDecision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lIns="91427" tIns="45714" rIns="91427" bIns="45714" rtlCol="0" anchor="ctr"/>
            <a:lstStyle/>
            <a:p>
              <a:pPr algn="ctr"/>
              <a:r>
                <a:rPr lang="en-US" sz="1000" dirty="0"/>
                <a:t>Does the item fall within the strict date range?</a:t>
              </a:r>
            </a:p>
          </p:txBody>
        </p:sp>
        <p:cxnSp>
          <p:nvCxnSpPr>
            <p:cNvPr id="10" name="Elbow Connector 9"/>
            <p:cNvCxnSpPr>
              <a:stCxn id="5" idx="3"/>
              <a:endCxn id="8" idx="1"/>
            </p:cNvCxnSpPr>
            <p:nvPr/>
          </p:nvCxnSpPr>
          <p:spPr>
            <a:xfrm>
              <a:off x="2756029" y="1050564"/>
              <a:ext cx="899537" cy="1588"/>
            </a:xfrm>
            <a:prstGeom prst="bentConnector3">
              <a:avLst>
                <a:gd name="adj1" fmla="val 50000"/>
              </a:avLst>
            </a:prstGeom>
            <a:ln>
              <a:tailEnd type="arrow"/>
            </a:ln>
          </p:spPr>
          <p:style>
            <a:lnRef idx="2">
              <a:schemeClr val="accent3"/>
            </a:lnRef>
            <a:fillRef idx="0">
              <a:schemeClr val="accent3"/>
            </a:fillRef>
            <a:effectRef idx="1">
              <a:schemeClr val="accent3"/>
            </a:effectRef>
            <a:fontRef idx="minor">
              <a:schemeClr val="tx1"/>
            </a:fontRef>
          </p:style>
        </p:cxnSp>
        <p:sp>
          <p:nvSpPr>
            <p:cNvPr id="11" name="TextBox 10"/>
            <p:cNvSpPr txBox="1"/>
            <p:nvPr/>
          </p:nvSpPr>
          <p:spPr>
            <a:xfrm>
              <a:off x="3143934" y="1058992"/>
              <a:ext cx="351890" cy="246209"/>
            </a:xfrm>
            <a:prstGeom prst="rect">
              <a:avLst/>
            </a:prstGeom>
            <a:noFill/>
          </p:spPr>
          <p:txBody>
            <a:bodyPr wrap="none" lIns="91427" tIns="45714" rIns="91427" bIns="45714" rtlCol="0">
              <a:spAutoFit/>
            </a:bodyPr>
            <a:lstStyle/>
            <a:p>
              <a:r>
                <a:rPr lang="en-US" sz="1000" dirty="0" smtClean="0"/>
                <a:t>Yes</a:t>
              </a:r>
            </a:p>
          </p:txBody>
        </p:sp>
        <p:sp>
          <p:nvSpPr>
            <p:cNvPr id="12" name="Process 11"/>
            <p:cNvSpPr/>
            <p:nvPr/>
          </p:nvSpPr>
          <p:spPr>
            <a:xfrm>
              <a:off x="6746056" y="640271"/>
              <a:ext cx="1222111" cy="818814"/>
            </a:xfrm>
            <a:prstGeom prst="flowChartProcess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91427" tIns="45714" rIns="91427" bIns="45714" rtlCol="0" anchor="ctr"/>
            <a:lstStyle/>
            <a:p>
              <a:pPr algn="ctr"/>
              <a:r>
                <a:rPr lang="en-US" sz="1000" dirty="0"/>
                <a:t>Set preliminary weight to 500</a:t>
              </a:r>
            </a:p>
          </p:txBody>
        </p:sp>
        <p:cxnSp>
          <p:nvCxnSpPr>
            <p:cNvPr id="14" name="Elbow Connector 13"/>
            <p:cNvCxnSpPr>
              <a:stCxn id="8" idx="3"/>
              <a:endCxn id="12" idx="1"/>
            </p:cNvCxnSpPr>
            <p:nvPr/>
          </p:nvCxnSpPr>
          <p:spPr>
            <a:xfrm flipV="1">
              <a:off x="5665606" y="1049678"/>
              <a:ext cx="1080450" cy="886"/>
            </a:xfrm>
            <a:prstGeom prst="bentConnector3">
              <a:avLst>
                <a:gd name="adj1" fmla="val 50000"/>
              </a:avLst>
            </a:prstGeom>
            <a:ln>
              <a:tailEnd type="arrow"/>
            </a:ln>
          </p:spPr>
          <p:style>
            <a:lnRef idx="2">
              <a:schemeClr val="accent3"/>
            </a:lnRef>
            <a:fillRef idx="0">
              <a:schemeClr val="accent3"/>
            </a:fillRef>
            <a:effectRef idx="1">
              <a:schemeClr val="accent3"/>
            </a:effectRef>
            <a:fontRef idx="minor">
              <a:schemeClr val="tx1"/>
            </a:fontRef>
          </p:style>
        </p:cxnSp>
        <p:sp>
          <p:nvSpPr>
            <p:cNvPr id="15" name="TextBox 14"/>
            <p:cNvSpPr txBox="1"/>
            <p:nvPr/>
          </p:nvSpPr>
          <p:spPr>
            <a:xfrm>
              <a:off x="6260340" y="1052152"/>
              <a:ext cx="351890" cy="246209"/>
            </a:xfrm>
            <a:prstGeom prst="rect">
              <a:avLst/>
            </a:prstGeom>
            <a:noFill/>
          </p:spPr>
          <p:txBody>
            <a:bodyPr wrap="none" lIns="91427" tIns="45714" rIns="91427" bIns="45714" rtlCol="0">
              <a:spAutoFit/>
            </a:bodyPr>
            <a:lstStyle/>
            <a:p>
              <a:r>
                <a:rPr lang="en-US" sz="1000" dirty="0" smtClean="0"/>
                <a:t>Yes</a:t>
              </a:r>
              <a:endParaRPr lang="en-US" sz="1000" dirty="0"/>
            </a:p>
          </p:txBody>
        </p:sp>
        <p:sp>
          <p:nvSpPr>
            <p:cNvPr id="16" name="Process 15"/>
            <p:cNvSpPr/>
            <p:nvPr/>
          </p:nvSpPr>
          <p:spPr>
            <a:xfrm>
              <a:off x="4044898" y="2190716"/>
              <a:ext cx="1231376" cy="825021"/>
            </a:xfrm>
            <a:prstGeom prst="flowChartProcess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91427" tIns="45714" rIns="91427" bIns="45714" rtlCol="0" anchor="ctr"/>
            <a:lstStyle/>
            <a:p>
              <a:pPr algn="ctr"/>
              <a:r>
                <a:rPr lang="en-US" sz="900" dirty="0"/>
                <a:t>Set preliminary weight by age of item and “If Newer Than” and “If Older Than” preferences</a:t>
              </a:r>
            </a:p>
          </p:txBody>
        </p:sp>
        <p:cxnSp>
          <p:nvCxnSpPr>
            <p:cNvPr id="21" name="Shape 20"/>
            <p:cNvCxnSpPr>
              <a:stCxn id="5" idx="2"/>
              <a:endCxn id="16" idx="1"/>
            </p:cNvCxnSpPr>
            <p:nvPr/>
          </p:nvCxnSpPr>
          <p:spPr>
            <a:xfrm rot="16200000" flipH="1">
              <a:off x="2458303" y="1016632"/>
              <a:ext cx="879300" cy="2293889"/>
            </a:xfrm>
            <a:prstGeom prst="bentConnector2">
              <a:avLst/>
            </a:prstGeom>
            <a:ln>
              <a:tailEnd type="arrow"/>
            </a:ln>
          </p:spPr>
          <p:style>
            <a:lnRef idx="2">
              <a:schemeClr val="accent3"/>
            </a:lnRef>
            <a:fillRef idx="0">
              <a:schemeClr val="accent3"/>
            </a:fillRef>
            <a:effectRef idx="1">
              <a:schemeClr val="accent3"/>
            </a:effectRef>
            <a:fontRef idx="minor">
              <a:schemeClr val="tx1"/>
            </a:fontRef>
          </p:style>
        </p:cxnSp>
        <p:cxnSp>
          <p:nvCxnSpPr>
            <p:cNvPr id="23" name="Elbow Connector 22"/>
            <p:cNvCxnSpPr>
              <a:stCxn id="8" idx="2"/>
              <a:endCxn id="16" idx="0"/>
            </p:cNvCxnSpPr>
            <p:nvPr/>
          </p:nvCxnSpPr>
          <p:spPr>
            <a:xfrm rot="5400000">
              <a:off x="4427192" y="1957321"/>
              <a:ext cx="466789" cy="1588"/>
            </a:xfrm>
            <a:prstGeom prst="bentConnector3">
              <a:avLst>
                <a:gd name="adj1" fmla="val 50000"/>
              </a:avLst>
            </a:prstGeom>
            <a:ln>
              <a:tailEnd type="arrow"/>
            </a:ln>
          </p:spPr>
          <p:style>
            <a:lnRef idx="2">
              <a:schemeClr val="accent3"/>
            </a:lnRef>
            <a:fillRef idx="0">
              <a:schemeClr val="accent3"/>
            </a:fillRef>
            <a:effectRef idx="1">
              <a:schemeClr val="accent3"/>
            </a:effectRef>
            <a:fontRef idx="minor">
              <a:schemeClr val="tx1"/>
            </a:fontRef>
          </p:style>
        </p:cxnSp>
        <p:sp>
          <p:nvSpPr>
            <p:cNvPr id="25" name="TextBox 24"/>
            <p:cNvSpPr txBox="1"/>
            <p:nvPr/>
          </p:nvSpPr>
          <p:spPr>
            <a:xfrm>
              <a:off x="1777436" y="1737612"/>
              <a:ext cx="335046" cy="246209"/>
            </a:xfrm>
            <a:prstGeom prst="rect">
              <a:avLst/>
            </a:prstGeom>
            <a:noFill/>
          </p:spPr>
          <p:txBody>
            <a:bodyPr wrap="none" lIns="91427" tIns="45714" rIns="91427" bIns="45714" rtlCol="0">
              <a:spAutoFit/>
            </a:bodyPr>
            <a:lstStyle/>
            <a:p>
              <a:r>
                <a:rPr lang="en-US" sz="1000" dirty="0" smtClean="0"/>
                <a:t>No</a:t>
              </a:r>
              <a:endParaRPr lang="en-US" sz="1000" dirty="0"/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4713002" y="1845440"/>
              <a:ext cx="335046" cy="246209"/>
            </a:xfrm>
            <a:prstGeom prst="rect">
              <a:avLst/>
            </a:prstGeom>
            <a:noFill/>
          </p:spPr>
          <p:txBody>
            <a:bodyPr wrap="none" lIns="91427" tIns="45714" rIns="91427" bIns="45714" rtlCol="0">
              <a:spAutoFit/>
            </a:bodyPr>
            <a:lstStyle/>
            <a:p>
              <a:r>
                <a:rPr lang="en-US" sz="1000" dirty="0" smtClean="0"/>
                <a:t>No</a:t>
              </a:r>
              <a:endParaRPr lang="en-US" sz="1000" dirty="0"/>
            </a:p>
          </p:txBody>
        </p:sp>
        <p:sp>
          <p:nvSpPr>
            <p:cNvPr id="29" name="Decision 28"/>
            <p:cNvSpPr/>
            <p:nvPr/>
          </p:nvSpPr>
          <p:spPr>
            <a:xfrm>
              <a:off x="6353277" y="1929069"/>
              <a:ext cx="2007670" cy="1345139"/>
            </a:xfrm>
            <a:prstGeom prst="flowChartDecision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lIns="91427" tIns="45714" rIns="91427" bIns="45714" rtlCol="0" anchor="ctr"/>
            <a:lstStyle/>
            <a:p>
              <a:pPr algn="ctr"/>
              <a:r>
                <a:rPr lang="en-US" sz="1000" dirty="0"/>
                <a:t>Do more than 50 Group 3 libraries own the item?</a:t>
              </a:r>
            </a:p>
          </p:txBody>
        </p:sp>
        <p:cxnSp>
          <p:nvCxnSpPr>
            <p:cNvPr id="31" name="Elbow Connector 30"/>
            <p:cNvCxnSpPr/>
            <p:nvPr/>
          </p:nvCxnSpPr>
          <p:spPr>
            <a:xfrm rot="10800000" flipV="1">
              <a:off x="3655566" y="1459087"/>
              <a:ext cx="3153160" cy="2431721"/>
            </a:xfrm>
            <a:prstGeom prst="curvedConnector3">
              <a:avLst>
                <a:gd name="adj1" fmla="val 37496"/>
              </a:avLst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Elbow Connector 32"/>
            <p:cNvCxnSpPr>
              <a:stCxn id="16" idx="3"/>
              <a:endCxn id="29" idx="1"/>
            </p:cNvCxnSpPr>
            <p:nvPr/>
          </p:nvCxnSpPr>
          <p:spPr>
            <a:xfrm flipV="1">
              <a:off x="5276274" y="2601639"/>
              <a:ext cx="1077003" cy="1588"/>
            </a:xfrm>
            <a:prstGeom prst="bentConnector3">
              <a:avLst>
                <a:gd name="adj1" fmla="val 50000"/>
              </a:avLst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6" name="Alternate Process 35"/>
            <p:cNvSpPr/>
            <p:nvPr/>
          </p:nvSpPr>
          <p:spPr>
            <a:xfrm>
              <a:off x="5628451" y="3890808"/>
              <a:ext cx="1263777" cy="846731"/>
            </a:xfrm>
            <a:prstGeom prst="flowChartAlternateProcess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91427" tIns="45714" rIns="91427" bIns="45714" rtlCol="0" anchor="ctr"/>
            <a:lstStyle/>
            <a:p>
              <a:pPr algn="ctr"/>
              <a:r>
                <a:rPr lang="en-US" sz="1000" dirty="0"/>
                <a:t>Adjust </a:t>
              </a:r>
              <a:r>
                <a:rPr lang="en-US" sz="1000" dirty="0" err="1"/>
                <a:t>pWeight</a:t>
              </a:r>
              <a:r>
                <a:rPr lang="en-US" sz="1000" dirty="0"/>
                <a:t> by number of Group 2 holdings + 150</a:t>
              </a:r>
            </a:p>
          </p:txBody>
        </p:sp>
        <p:sp>
          <p:nvSpPr>
            <p:cNvPr id="37" name="Alternate Process 36"/>
            <p:cNvSpPr/>
            <p:nvPr/>
          </p:nvSpPr>
          <p:spPr>
            <a:xfrm>
              <a:off x="7880223" y="3890809"/>
              <a:ext cx="1263777" cy="846731"/>
            </a:xfrm>
            <a:prstGeom prst="flowChartAlternateProcess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91427" tIns="45714" rIns="91427" bIns="45714" rtlCol="0" anchor="ctr"/>
            <a:lstStyle/>
            <a:p>
              <a:pPr algn="ctr"/>
              <a:r>
                <a:rPr lang="en-US" sz="900" dirty="0"/>
                <a:t>Adjust </a:t>
              </a:r>
              <a:r>
                <a:rPr lang="en-US" sz="900" dirty="0" err="1"/>
                <a:t>pWeight</a:t>
              </a:r>
              <a:r>
                <a:rPr lang="en-US" sz="900" dirty="0"/>
                <a:t> by number of Group 2 holdings + 2x the number of Group 3 holdings</a:t>
              </a:r>
            </a:p>
          </p:txBody>
        </p:sp>
        <p:cxnSp>
          <p:nvCxnSpPr>
            <p:cNvPr id="39" name="Elbow Connector 38"/>
            <p:cNvCxnSpPr>
              <a:stCxn id="29" idx="2"/>
              <a:endCxn id="36" idx="0"/>
            </p:cNvCxnSpPr>
            <p:nvPr/>
          </p:nvCxnSpPr>
          <p:spPr>
            <a:xfrm rot="5400000">
              <a:off x="6500426" y="3034122"/>
              <a:ext cx="616600" cy="1096772"/>
            </a:xfrm>
            <a:prstGeom prst="bentConnector3">
              <a:avLst>
                <a:gd name="adj1" fmla="val 50000"/>
              </a:avLst>
            </a:prstGeom>
            <a:ln>
              <a:tailEnd type="arrow"/>
            </a:ln>
          </p:spPr>
          <p:style>
            <a:lnRef idx="2">
              <a:schemeClr val="accent3"/>
            </a:lnRef>
            <a:fillRef idx="0">
              <a:schemeClr val="accent3"/>
            </a:fillRef>
            <a:effectRef idx="1">
              <a:schemeClr val="accent3"/>
            </a:effectRef>
            <a:fontRef idx="minor">
              <a:schemeClr val="tx1"/>
            </a:fontRef>
          </p:style>
        </p:cxnSp>
        <p:cxnSp>
          <p:nvCxnSpPr>
            <p:cNvPr id="41" name="Elbow Connector 40"/>
            <p:cNvCxnSpPr>
              <a:stCxn id="29" idx="2"/>
              <a:endCxn id="37" idx="0"/>
            </p:cNvCxnSpPr>
            <p:nvPr/>
          </p:nvCxnSpPr>
          <p:spPr>
            <a:xfrm rot="16200000" flipH="1">
              <a:off x="7626312" y="3005008"/>
              <a:ext cx="616601" cy="1155000"/>
            </a:xfrm>
            <a:prstGeom prst="bentConnector3">
              <a:avLst>
                <a:gd name="adj1" fmla="val 50000"/>
              </a:avLst>
            </a:prstGeom>
            <a:ln>
              <a:tailEnd type="arrow"/>
            </a:ln>
          </p:spPr>
          <p:style>
            <a:lnRef idx="2">
              <a:schemeClr val="accent3"/>
            </a:lnRef>
            <a:fillRef idx="0">
              <a:schemeClr val="accent3"/>
            </a:fillRef>
            <a:effectRef idx="1">
              <a:schemeClr val="accent3"/>
            </a:effectRef>
            <a:fontRef idx="minor">
              <a:schemeClr val="tx1"/>
            </a:fontRef>
          </p:style>
        </p:cxnSp>
        <p:sp>
          <p:nvSpPr>
            <p:cNvPr id="42" name="TextBox 41"/>
            <p:cNvSpPr txBox="1"/>
            <p:nvPr/>
          </p:nvSpPr>
          <p:spPr>
            <a:xfrm>
              <a:off x="6114168" y="3293630"/>
              <a:ext cx="351890" cy="246209"/>
            </a:xfrm>
            <a:prstGeom prst="rect">
              <a:avLst/>
            </a:prstGeom>
            <a:noFill/>
          </p:spPr>
          <p:txBody>
            <a:bodyPr wrap="none" lIns="91427" tIns="45714" rIns="91427" bIns="45714" rtlCol="0">
              <a:spAutoFit/>
            </a:bodyPr>
            <a:lstStyle/>
            <a:p>
              <a:r>
                <a:rPr lang="en-US" sz="1000" dirty="0" smtClean="0"/>
                <a:t>Yes</a:t>
              </a:r>
            </a:p>
          </p:txBody>
        </p:sp>
        <p:sp>
          <p:nvSpPr>
            <p:cNvPr id="43" name="TextBox 42"/>
            <p:cNvSpPr txBox="1"/>
            <p:nvPr/>
          </p:nvSpPr>
          <p:spPr>
            <a:xfrm>
              <a:off x="8226838" y="3282774"/>
              <a:ext cx="335046" cy="246209"/>
            </a:xfrm>
            <a:prstGeom prst="rect">
              <a:avLst/>
            </a:prstGeom>
            <a:noFill/>
          </p:spPr>
          <p:txBody>
            <a:bodyPr wrap="none" lIns="91427" tIns="45714" rIns="91427" bIns="45714" rtlCol="0">
              <a:spAutoFit/>
            </a:bodyPr>
            <a:lstStyle/>
            <a:p>
              <a:r>
                <a:rPr lang="en-US" sz="1000" dirty="0" smtClean="0"/>
                <a:t>No</a:t>
              </a:r>
              <a:endParaRPr lang="en-US" sz="1000" dirty="0"/>
            </a:p>
          </p:txBody>
        </p:sp>
        <p:sp>
          <p:nvSpPr>
            <p:cNvPr id="44" name="Decision 43"/>
            <p:cNvSpPr/>
            <p:nvPr/>
          </p:nvSpPr>
          <p:spPr>
            <a:xfrm>
              <a:off x="6430271" y="5191604"/>
              <a:ext cx="1855270" cy="1243031"/>
            </a:xfrm>
            <a:prstGeom prst="flowChartDecision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lIns="91427" tIns="45714" rIns="91427" bIns="45714" rtlCol="0" anchor="ctr"/>
            <a:lstStyle/>
            <a:p>
              <a:pPr algn="ctr"/>
              <a:r>
                <a:rPr lang="en-US" sz="1000" dirty="0"/>
                <a:t>Is the </a:t>
              </a:r>
              <a:r>
                <a:rPr lang="en-US" sz="1000" dirty="0" err="1"/>
                <a:t>Deselection</a:t>
              </a:r>
              <a:r>
                <a:rPr lang="en-US" sz="1000" dirty="0"/>
                <a:t> Manager activated?</a:t>
              </a:r>
            </a:p>
          </p:txBody>
        </p:sp>
        <p:cxnSp>
          <p:nvCxnSpPr>
            <p:cNvPr id="46" name="Elbow Connector 45"/>
            <p:cNvCxnSpPr>
              <a:stCxn id="37" idx="2"/>
              <a:endCxn id="44" idx="0"/>
            </p:cNvCxnSpPr>
            <p:nvPr/>
          </p:nvCxnSpPr>
          <p:spPr>
            <a:xfrm rot="5400000">
              <a:off x="7707977" y="4387469"/>
              <a:ext cx="454064" cy="1154206"/>
            </a:xfrm>
            <a:prstGeom prst="bentConnector3">
              <a:avLst>
                <a:gd name="adj1" fmla="val 50000"/>
              </a:avLst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Elbow Connector 47"/>
            <p:cNvCxnSpPr>
              <a:stCxn id="36" idx="2"/>
              <a:endCxn id="44" idx="0"/>
            </p:cNvCxnSpPr>
            <p:nvPr/>
          </p:nvCxnSpPr>
          <p:spPr>
            <a:xfrm rot="16200000" flipH="1">
              <a:off x="6582091" y="4415788"/>
              <a:ext cx="454065" cy="1097566"/>
            </a:xfrm>
            <a:prstGeom prst="bentConnector3">
              <a:avLst>
                <a:gd name="adj1" fmla="val 50000"/>
              </a:avLst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89" name="Alternate Process 88"/>
            <p:cNvSpPr/>
            <p:nvPr/>
          </p:nvSpPr>
          <p:spPr>
            <a:xfrm>
              <a:off x="4012497" y="4531287"/>
              <a:ext cx="1263777" cy="846731"/>
            </a:xfrm>
            <a:prstGeom prst="flowChartAlternateProcess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91427" tIns="45714" rIns="91427" bIns="45714" rtlCol="0" anchor="ctr"/>
            <a:lstStyle/>
            <a:p>
              <a:pPr algn="ctr"/>
              <a:r>
                <a:rPr lang="en-US" sz="900" dirty="0" smtClean="0"/>
                <a:t>Adjust </a:t>
              </a:r>
              <a:r>
                <a:rPr lang="en-US" sz="900" dirty="0" err="1" smtClean="0"/>
                <a:t>pWeight</a:t>
              </a:r>
              <a:r>
                <a:rPr lang="en-US" sz="900" dirty="0" smtClean="0"/>
                <a:t> if date within “If Newer Than” and by uniqueness and collection level</a:t>
              </a:r>
              <a:endParaRPr lang="en-US" sz="900" dirty="0"/>
            </a:p>
          </p:txBody>
        </p:sp>
        <p:sp>
          <p:nvSpPr>
            <p:cNvPr id="90" name="Alternate Process 89"/>
            <p:cNvSpPr/>
            <p:nvPr/>
          </p:nvSpPr>
          <p:spPr>
            <a:xfrm>
              <a:off x="4012497" y="6011269"/>
              <a:ext cx="1263777" cy="846731"/>
            </a:xfrm>
            <a:prstGeom prst="flowChartAlternateProcess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91427" tIns="45714" rIns="91427" bIns="45714" rtlCol="0" anchor="ctr"/>
            <a:lstStyle/>
            <a:p>
              <a:pPr algn="ctr"/>
              <a:r>
                <a:rPr lang="en-US" sz="1000" dirty="0" smtClean="0"/>
                <a:t>Adjust </a:t>
              </a:r>
              <a:r>
                <a:rPr lang="en-US" sz="1000" dirty="0" err="1" smtClean="0"/>
                <a:t>pWeight</a:t>
              </a:r>
              <a:r>
                <a:rPr lang="en-US" sz="1000" dirty="0" smtClean="0"/>
                <a:t> for local holdings, uniqueness, and collection level</a:t>
              </a:r>
              <a:endParaRPr lang="en-US" sz="1000" dirty="0"/>
            </a:p>
          </p:txBody>
        </p:sp>
        <p:sp>
          <p:nvSpPr>
            <p:cNvPr id="91" name="Decision 90"/>
            <p:cNvSpPr/>
            <p:nvPr/>
          </p:nvSpPr>
          <p:spPr>
            <a:xfrm>
              <a:off x="1288664" y="5191604"/>
              <a:ext cx="1855270" cy="1243031"/>
            </a:xfrm>
            <a:prstGeom prst="flowChartDecision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lIns="91427" tIns="45714" rIns="91427" bIns="45714" rtlCol="0" anchor="ctr"/>
            <a:lstStyle/>
            <a:p>
              <a:pPr algn="ctr"/>
              <a:r>
                <a:rPr lang="en-US" sz="1000" dirty="0" smtClean="0"/>
                <a:t>Is </a:t>
              </a:r>
              <a:r>
                <a:rPr lang="en-US" sz="1000" dirty="0" err="1" smtClean="0"/>
                <a:t>pWeight</a:t>
              </a:r>
              <a:r>
                <a:rPr lang="en-US" sz="1000" dirty="0" smtClean="0"/>
                <a:t> less than 1?</a:t>
              </a:r>
              <a:endParaRPr lang="en-US" sz="1000" dirty="0"/>
            </a:p>
          </p:txBody>
        </p:sp>
        <p:sp>
          <p:nvSpPr>
            <p:cNvPr id="92" name="Process 91"/>
            <p:cNvSpPr/>
            <p:nvPr/>
          </p:nvSpPr>
          <p:spPr>
            <a:xfrm>
              <a:off x="745984" y="3528983"/>
              <a:ext cx="1231376" cy="825021"/>
            </a:xfrm>
            <a:prstGeom prst="flowChartProcess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91427" tIns="45714" rIns="91427" bIns="45714" rtlCol="0" anchor="ctr"/>
            <a:lstStyle/>
            <a:p>
              <a:pPr algn="ctr"/>
              <a:r>
                <a:rPr lang="en-US" sz="1000" dirty="0" err="1" smtClean="0"/>
                <a:t>pWeight</a:t>
              </a:r>
              <a:r>
                <a:rPr lang="en-US" sz="1000" dirty="0" smtClean="0"/>
                <a:t> = 1</a:t>
              </a:r>
              <a:endParaRPr lang="en-US" sz="1000" dirty="0"/>
            </a:p>
          </p:txBody>
        </p:sp>
        <p:sp>
          <p:nvSpPr>
            <p:cNvPr id="93" name="Terminator 92"/>
            <p:cNvSpPr/>
            <p:nvPr/>
          </p:nvSpPr>
          <p:spPr>
            <a:xfrm>
              <a:off x="2394648" y="3528981"/>
              <a:ext cx="1260918" cy="825022"/>
            </a:xfrm>
            <a:prstGeom prst="flowChartTerminator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000" dirty="0" smtClean="0"/>
                <a:t>Divide 10,000 by </a:t>
              </a:r>
              <a:r>
                <a:rPr lang="en-US" sz="1000" dirty="0" err="1" smtClean="0"/>
                <a:t>pWeight</a:t>
              </a:r>
              <a:r>
                <a:rPr lang="en-US" sz="1000" dirty="0" smtClean="0"/>
                <a:t> to obtain weighting score</a:t>
              </a:r>
              <a:endParaRPr lang="en-US" sz="1000" dirty="0"/>
            </a:p>
          </p:txBody>
        </p:sp>
        <p:cxnSp>
          <p:nvCxnSpPr>
            <p:cNvPr id="95" name="Elbow Connector 94"/>
            <p:cNvCxnSpPr>
              <a:stCxn id="44" idx="1"/>
              <a:endCxn id="89" idx="3"/>
            </p:cNvCxnSpPr>
            <p:nvPr/>
          </p:nvCxnSpPr>
          <p:spPr>
            <a:xfrm rot="10800000">
              <a:off x="5276275" y="4954654"/>
              <a:ext cx="1153997" cy="858467"/>
            </a:xfrm>
            <a:prstGeom prst="bentConnector3">
              <a:avLst>
                <a:gd name="adj1" fmla="val 50000"/>
              </a:avLst>
            </a:prstGeom>
            <a:ln>
              <a:tailEnd type="arrow"/>
            </a:ln>
          </p:spPr>
          <p:style>
            <a:lnRef idx="2">
              <a:schemeClr val="accent3"/>
            </a:lnRef>
            <a:fillRef idx="0">
              <a:schemeClr val="accent3"/>
            </a:fillRef>
            <a:effectRef idx="1">
              <a:schemeClr val="accent3"/>
            </a:effectRef>
            <a:fontRef idx="minor">
              <a:schemeClr val="tx1"/>
            </a:fontRef>
          </p:style>
        </p:cxnSp>
        <p:cxnSp>
          <p:nvCxnSpPr>
            <p:cNvPr id="97" name="Elbow Connector 96"/>
            <p:cNvCxnSpPr>
              <a:stCxn id="44" idx="1"/>
              <a:endCxn id="90" idx="3"/>
            </p:cNvCxnSpPr>
            <p:nvPr/>
          </p:nvCxnSpPr>
          <p:spPr>
            <a:xfrm rot="10800000" flipV="1">
              <a:off x="5276275" y="5813119"/>
              <a:ext cx="1153997" cy="621515"/>
            </a:xfrm>
            <a:prstGeom prst="bentConnector3">
              <a:avLst>
                <a:gd name="adj1" fmla="val 50000"/>
              </a:avLst>
            </a:prstGeom>
            <a:ln>
              <a:tailEnd type="arrow"/>
            </a:ln>
          </p:spPr>
          <p:style>
            <a:lnRef idx="2">
              <a:schemeClr val="accent3"/>
            </a:lnRef>
            <a:fillRef idx="0">
              <a:schemeClr val="accent3"/>
            </a:fillRef>
            <a:effectRef idx="1">
              <a:schemeClr val="accent3"/>
            </a:effectRef>
            <a:fontRef idx="minor">
              <a:schemeClr val="tx1"/>
            </a:fontRef>
          </p:style>
        </p:cxnSp>
        <p:cxnSp>
          <p:nvCxnSpPr>
            <p:cNvPr id="99" name="Elbow Connector 98"/>
            <p:cNvCxnSpPr>
              <a:stCxn id="89" idx="1"/>
              <a:endCxn id="91" idx="3"/>
            </p:cNvCxnSpPr>
            <p:nvPr/>
          </p:nvCxnSpPr>
          <p:spPr>
            <a:xfrm rot="10800000" flipV="1">
              <a:off x="3143935" y="4954652"/>
              <a:ext cx="868563" cy="858467"/>
            </a:xfrm>
            <a:prstGeom prst="bentConnector3">
              <a:avLst>
                <a:gd name="adj1" fmla="val 50000"/>
              </a:avLst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1" name="Elbow Connector 100"/>
            <p:cNvCxnSpPr>
              <a:stCxn id="90" idx="1"/>
              <a:endCxn id="91" idx="3"/>
            </p:cNvCxnSpPr>
            <p:nvPr/>
          </p:nvCxnSpPr>
          <p:spPr>
            <a:xfrm rot="10800000">
              <a:off x="3143935" y="5813121"/>
              <a:ext cx="868563" cy="621515"/>
            </a:xfrm>
            <a:prstGeom prst="bentConnector3">
              <a:avLst>
                <a:gd name="adj1" fmla="val 50000"/>
              </a:avLst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5" name="Elbow Connector 104"/>
            <p:cNvCxnSpPr>
              <a:stCxn id="91" idx="0"/>
              <a:endCxn id="92" idx="2"/>
            </p:cNvCxnSpPr>
            <p:nvPr/>
          </p:nvCxnSpPr>
          <p:spPr>
            <a:xfrm rot="16200000" flipV="1">
              <a:off x="1370186" y="4345490"/>
              <a:ext cx="837600" cy="854627"/>
            </a:xfrm>
            <a:prstGeom prst="bentConnector3">
              <a:avLst>
                <a:gd name="adj1" fmla="val 50000"/>
              </a:avLst>
            </a:prstGeom>
            <a:ln>
              <a:tailEnd type="arrow"/>
            </a:ln>
          </p:spPr>
          <p:style>
            <a:lnRef idx="2">
              <a:schemeClr val="accent3"/>
            </a:lnRef>
            <a:fillRef idx="0">
              <a:schemeClr val="accent3"/>
            </a:fillRef>
            <a:effectRef idx="1">
              <a:schemeClr val="accent3"/>
            </a:effectRef>
            <a:fontRef idx="minor">
              <a:schemeClr val="tx1"/>
            </a:fontRef>
          </p:style>
        </p:cxnSp>
        <p:cxnSp>
          <p:nvCxnSpPr>
            <p:cNvPr id="107" name="Elbow Connector 106"/>
            <p:cNvCxnSpPr>
              <a:stCxn id="91" idx="0"/>
              <a:endCxn id="93" idx="2"/>
            </p:cNvCxnSpPr>
            <p:nvPr/>
          </p:nvCxnSpPr>
          <p:spPr>
            <a:xfrm rot="5400000" flipH="1" flipV="1">
              <a:off x="2201903" y="4368400"/>
              <a:ext cx="837601" cy="808808"/>
            </a:xfrm>
            <a:prstGeom prst="bentConnector3">
              <a:avLst>
                <a:gd name="adj1" fmla="val 50000"/>
              </a:avLst>
            </a:prstGeom>
            <a:ln>
              <a:tailEnd type="arrow"/>
            </a:ln>
          </p:spPr>
          <p:style>
            <a:lnRef idx="2">
              <a:schemeClr val="accent3"/>
            </a:lnRef>
            <a:fillRef idx="0">
              <a:schemeClr val="accent3"/>
            </a:fillRef>
            <a:effectRef idx="1">
              <a:schemeClr val="accent3"/>
            </a:effectRef>
            <a:fontRef idx="minor">
              <a:schemeClr val="tx1"/>
            </a:fontRef>
          </p:style>
        </p:cxnSp>
        <p:cxnSp>
          <p:nvCxnSpPr>
            <p:cNvPr id="116" name="Elbow Connector 115"/>
            <p:cNvCxnSpPr>
              <a:stCxn id="92" idx="3"/>
              <a:endCxn id="93" idx="1"/>
            </p:cNvCxnSpPr>
            <p:nvPr/>
          </p:nvCxnSpPr>
          <p:spPr>
            <a:xfrm flipV="1">
              <a:off x="1977360" y="3941492"/>
              <a:ext cx="417288" cy="2"/>
            </a:xfrm>
            <a:prstGeom prst="bentConnector3">
              <a:avLst>
                <a:gd name="adj1" fmla="val 50000"/>
              </a:avLst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18" name="TextBox 117"/>
            <p:cNvSpPr txBox="1"/>
            <p:nvPr/>
          </p:nvSpPr>
          <p:spPr>
            <a:xfrm>
              <a:off x="5385592" y="4954652"/>
              <a:ext cx="351917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00" dirty="0" smtClean="0"/>
                <a:t>Yes</a:t>
              </a:r>
            </a:p>
          </p:txBody>
        </p:sp>
        <p:sp>
          <p:nvSpPr>
            <p:cNvPr id="119" name="TextBox 118"/>
            <p:cNvSpPr txBox="1"/>
            <p:nvPr/>
          </p:nvSpPr>
          <p:spPr>
            <a:xfrm>
              <a:off x="5402463" y="6188426"/>
              <a:ext cx="335046" cy="246209"/>
            </a:xfrm>
            <a:prstGeom prst="rect">
              <a:avLst/>
            </a:prstGeom>
            <a:noFill/>
          </p:spPr>
          <p:txBody>
            <a:bodyPr wrap="none" lIns="91427" tIns="45714" rIns="91427" bIns="45714" rtlCol="0">
              <a:spAutoFit/>
            </a:bodyPr>
            <a:lstStyle/>
            <a:p>
              <a:r>
                <a:rPr lang="en-US" sz="1000" dirty="0" smtClean="0"/>
                <a:t>No</a:t>
              </a:r>
              <a:endParaRPr lang="en-US" sz="1000" dirty="0"/>
            </a:p>
          </p:txBody>
        </p:sp>
        <p:sp>
          <p:nvSpPr>
            <p:cNvPr id="120" name="TextBox 119"/>
            <p:cNvSpPr txBox="1"/>
            <p:nvPr/>
          </p:nvSpPr>
          <p:spPr>
            <a:xfrm>
              <a:off x="1361672" y="4531287"/>
              <a:ext cx="351917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00" dirty="0" smtClean="0"/>
                <a:t>Yes</a:t>
              </a:r>
            </a:p>
          </p:txBody>
        </p:sp>
        <p:sp>
          <p:nvSpPr>
            <p:cNvPr id="121" name="TextBox 120"/>
            <p:cNvSpPr txBox="1"/>
            <p:nvPr/>
          </p:nvSpPr>
          <p:spPr>
            <a:xfrm>
              <a:off x="2690062" y="4531299"/>
              <a:ext cx="335046" cy="246209"/>
            </a:xfrm>
            <a:prstGeom prst="rect">
              <a:avLst/>
            </a:prstGeom>
            <a:noFill/>
          </p:spPr>
          <p:txBody>
            <a:bodyPr wrap="none" lIns="91427" tIns="45714" rIns="91427" bIns="45714" rtlCol="0">
              <a:spAutoFit/>
            </a:bodyPr>
            <a:lstStyle/>
            <a:p>
              <a:r>
                <a:rPr lang="en-US" sz="1000" dirty="0" smtClean="0"/>
                <a:t>No</a:t>
              </a:r>
              <a:endParaRPr lang="en-US" sz="1000" dirty="0"/>
            </a:p>
          </p:txBody>
        </p:sp>
      </p:grpSp>
      <p:sp>
        <p:nvSpPr>
          <p:cNvPr id="47" name="Title 1"/>
          <p:cNvSpPr txBox="1">
            <a:spLocks/>
          </p:cNvSpPr>
          <p:nvPr/>
        </p:nvSpPr>
        <p:spPr>
          <a:xfrm>
            <a:off x="990600" y="0"/>
            <a:ext cx="7467600" cy="685800"/>
          </a:xfrm>
          <a:prstGeom prst="rect">
            <a:avLst/>
          </a:prstGeom>
        </p:spPr>
        <p:txBody>
          <a:bodyPr anchor="b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9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satMod val="130000"/>
                  </a:schemeClr>
                </a:solidFill>
                <a:effectLst>
                  <a:outerShdw blurRad="50000" dist="30000" dir="5400000" algn="tl" rotWithShape="0">
                    <a:srgbClr xmlns:mc="http://schemas.openxmlformats.org/markup-compatibility/2006" xmlns:a14="http://schemas.microsoft.com/office/drawing/2010/main" val="000000" mc:Ignorable="">
                      <a:alpha val="3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GIST Gift Manager Weighting</a:t>
            </a:r>
            <a:endParaRPr kumimoji="0" lang="en-US" sz="3900" b="0" i="0" u="none" strike="noStrike" kern="1200" cap="none" spc="0" normalizeH="0" baseline="0" noProof="0" dirty="0">
              <a:ln>
                <a:noFill/>
              </a:ln>
              <a:solidFill>
                <a:schemeClr val="tx2">
                  <a:satMod val="130000"/>
                </a:schemeClr>
              </a:solidFill>
              <a:effectLst>
                <a:outerShdw blurRad="50000" dist="30000" dir="5400000" algn="tl" rotWithShape="0">
                  <a:srgbClr xmlns:mc="http://schemas.openxmlformats.org/markup-compatibility/2006" xmlns:a14="http://schemas.microsoft.com/office/drawing/2010/main" val="000000" mc:Ignorable="">
                    <a:alpha val="30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04248" y="1549024"/>
            <a:ext cx="8139752" cy="46993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90600" y="0"/>
            <a:ext cx="8153400" cy="685800"/>
          </a:xfrm>
        </p:spPr>
        <p:txBody>
          <a:bodyPr>
            <a:noAutofit/>
          </a:bodyPr>
          <a:lstStyle/>
          <a:p>
            <a:r>
              <a:rPr lang="en-US" sz="3900" dirty="0" smtClean="0"/>
              <a:t>GIST Deselection Manager</a:t>
            </a:r>
            <a:endParaRPr lang="en-US" sz="3900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3048000"/>
            <a:ext cx="9130146" cy="3810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xmlns:mc="http://schemas.openxmlformats.org/markup-compatibility/2006" xmlns:a14="http://schemas.microsoft.com/office/drawing/2010/main" val="333333" mc:Ignorable="">
                <a:alpha val="65000"/>
              </a:srgbClr>
            </a:outerShdw>
          </a:effectLst>
        </p:spPr>
      </p:pic>
      <p:sp>
        <p:nvSpPr>
          <p:cNvPr id="5" name="Rectangle 4"/>
          <p:cNvSpPr/>
          <p:nvPr/>
        </p:nvSpPr>
        <p:spPr>
          <a:xfrm>
            <a:off x="1066800" y="685800"/>
            <a:ext cx="51816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 smtClean="0"/>
              <a:t>Batch Deselection</a:t>
            </a:r>
            <a:endParaRPr lang="en-US" sz="3200" dirty="0"/>
          </a:p>
        </p:txBody>
      </p:sp>
      <p:sp>
        <p:nvSpPr>
          <p:cNvPr id="7" name="Rounded Rectangle 6"/>
          <p:cNvSpPr/>
          <p:nvPr/>
        </p:nvSpPr>
        <p:spPr bwMode="auto">
          <a:xfrm>
            <a:off x="3581400" y="609600"/>
            <a:ext cx="5562600" cy="2438400"/>
          </a:xfrm>
          <a:prstGeom prst="roundRect">
            <a:avLst/>
          </a:prstGeom>
          <a:solidFill>
            <a:srgbClr xmlns:mc="http://schemas.openxmlformats.org/markup-compatibility/2006" xmlns:a14="http://schemas.microsoft.com/office/drawing/2010/main" val="FFFF00" mc:Ignorable="">
              <a:alpha val="86000"/>
            </a:srgbClr>
          </a:solidFill>
          <a:ln w="9525" cap="flat" cmpd="sng" algn="ctr">
            <a:solidFill>
              <a:schemeClr val="tx1">
                <a:lumMod val="50000"/>
                <a:lumOff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5551" tIns="47775" rIns="95551" bIns="47775" numCol="1" rtlCol="0" anchor="t" anchorCtr="0" compatLnSpc="1">
            <a:prstTxWarp prst="textNoShape">
              <a:avLst/>
            </a:prstTxWarp>
          </a:bodyPr>
          <a:lstStyle/>
          <a:p>
            <a:pPr marL="358316" indent="-358316" defTabSz="955508" fontAlgn="base">
              <a:spcBef>
                <a:spcPct val="30000"/>
              </a:spcBef>
              <a:spcAft>
                <a:spcPct val="0"/>
              </a:spcAft>
              <a:buFontTx/>
              <a:buAutoNum type="arabicPeriod"/>
            </a:pPr>
            <a:r>
              <a:rPr lang="en-US" b="1" dirty="0" smtClean="0">
                <a:solidFill>
                  <a:srgbClr xmlns:mc="http://schemas.openxmlformats.org/markup-compatibility/2006" xmlns:a14="http://schemas.microsoft.com/office/drawing/2010/main" val="000000" mc:Ignorable=""/>
                </a:solidFill>
                <a:latin typeface="Garamond" pitchFamily="18" charset="0"/>
                <a:cs typeface="Times New Roman" pitchFamily="18" charset="0"/>
              </a:rPr>
              <a:t>Import ISBN or OCLC# an Aleph no or low use report as a simple delimited file.</a:t>
            </a:r>
          </a:p>
          <a:p>
            <a:pPr marL="358316" indent="-358316" defTabSz="955508" fontAlgn="base">
              <a:spcBef>
                <a:spcPct val="30000"/>
              </a:spcBef>
              <a:spcAft>
                <a:spcPct val="0"/>
              </a:spcAft>
              <a:buFontTx/>
              <a:buAutoNum type="arabicPeriod"/>
            </a:pPr>
            <a:r>
              <a:rPr lang="en-US" b="1" dirty="0" smtClean="0">
                <a:solidFill>
                  <a:srgbClr xmlns:mc="http://schemas.openxmlformats.org/markup-compatibility/2006" xmlns:a14="http://schemas.microsoft.com/office/drawing/2010/main" val="000000" mc:Ignorable=""/>
                </a:solidFill>
                <a:latin typeface="Garamond" pitchFamily="18" charset="0"/>
                <a:cs typeface="Times New Roman" pitchFamily="18" charset="0"/>
              </a:rPr>
              <a:t>Run Batch Processing – GIST exports Excel file.</a:t>
            </a:r>
          </a:p>
          <a:p>
            <a:pPr marL="358316" indent="-358316" defTabSz="955508" fontAlgn="base">
              <a:spcBef>
                <a:spcPct val="30000"/>
              </a:spcBef>
              <a:spcAft>
                <a:spcPct val="0"/>
              </a:spcAft>
              <a:buFontTx/>
              <a:buAutoNum type="arabicPeriod"/>
            </a:pPr>
            <a:r>
              <a:rPr lang="en-US" b="1" dirty="0" smtClean="0">
                <a:solidFill>
                  <a:srgbClr xmlns:mc="http://schemas.openxmlformats.org/markup-compatibility/2006" xmlns:a14="http://schemas.microsoft.com/office/drawing/2010/main" val="000000" mc:Ignorable=""/>
                </a:solidFill>
                <a:latin typeface="Garamond" pitchFamily="18" charset="0"/>
                <a:cs typeface="Times New Roman" pitchFamily="18" charset="0"/>
              </a:rPr>
              <a:t>Review results, sort by values – what criteria are important to you?</a:t>
            </a:r>
          </a:p>
          <a:p>
            <a:pPr marL="358316" indent="-358316" defTabSz="955508" fontAlgn="base">
              <a:spcBef>
                <a:spcPct val="30000"/>
              </a:spcBef>
              <a:spcAft>
                <a:spcPct val="0"/>
              </a:spcAft>
            </a:pPr>
            <a:r>
              <a:rPr lang="en-US" b="1" dirty="0" smtClean="0">
                <a:solidFill>
                  <a:srgbClr xmlns:mc="http://schemas.openxmlformats.org/markup-compatibility/2006" xmlns:a14="http://schemas.microsoft.com/office/drawing/2010/main" val="000000" mc:Ignorable=""/>
                </a:solidFill>
                <a:latin typeface="Garamond" pitchFamily="18" charset="0"/>
                <a:cs typeface="Times New Roman" pitchFamily="18" charset="0"/>
              </a:rPr>
              <a:t>Results: Free full text, price, accepted by Better World Books, and regional holdings.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85800"/>
          </a:xfrm>
        </p:spPr>
        <p:txBody>
          <a:bodyPr/>
          <a:lstStyle/>
          <a:p>
            <a:pPr algn="ctr" eaLnBrk="1" hangingPunct="1"/>
            <a:r>
              <a:rPr lang="en-US" sz="3800" dirty="0" smtClean="0"/>
              <a:t>What is GIST Gift and Deselection Manager?</a:t>
            </a:r>
          </a:p>
        </p:txBody>
      </p:sp>
      <p:sp>
        <p:nvSpPr>
          <p:cNvPr id="8195" name="Content Placeholder 2"/>
          <p:cNvSpPr>
            <a:spLocks noGrp="1"/>
          </p:cNvSpPr>
          <p:nvPr>
            <p:ph idx="1"/>
          </p:nvPr>
        </p:nvSpPr>
        <p:spPr>
          <a:xfrm>
            <a:off x="609600" y="1219200"/>
            <a:ext cx="8458200" cy="4572000"/>
          </a:xfrm>
        </p:spPr>
        <p:txBody>
          <a:bodyPr>
            <a:normAutofit/>
          </a:bodyPr>
          <a:lstStyle/>
          <a:p>
            <a:pPr eaLnBrk="1" hangingPunct="1">
              <a:buFont typeface="Wingdings 2" pitchFamily="18" charset="2"/>
              <a:buNone/>
            </a:pPr>
            <a:r>
              <a:rPr lang="en-US" sz="2800" dirty="0" smtClean="0"/>
              <a:t>	</a:t>
            </a:r>
          </a:p>
        </p:txBody>
      </p:sp>
      <p:pic>
        <p:nvPicPr>
          <p:cNvPr id="1026" name="Picture 2" descr="G:\GIST_GM\GIST Gift Manager\Gift_Imag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905449"/>
            <a:ext cx="9144000" cy="5955030"/>
          </a:xfrm>
          <a:prstGeom prst="rect">
            <a:avLst/>
          </a:prstGeom>
          <a:noFill/>
        </p:spPr>
      </p:pic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Extreme Weeding + Extreme Gifting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6595C16-B71B-4E93-BE2E-0BC072D3E048}" type="slidenum">
              <a:rPr lang="en-US" sz="1300" kern="1200" smtClean="0">
                <a:solidFill>
                  <a:srgbClr xmlns:mc="http://schemas.openxmlformats.org/markup-compatibility/2006" xmlns:a14="http://schemas.microsoft.com/office/drawing/2010/main" val="000000" mc:Ignorable=""/>
                </a:solidFill>
                <a:latin typeface="Arial"/>
                <a:ea typeface="+mn-ea"/>
                <a:cs typeface="Arial"/>
              </a:rPr>
              <a:pPr>
                <a:defRPr/>
              </a:pPr>
              <a:t>20</a:t>
            </a:fld>
            <a:endParaRPr lang="en-US" sz="1300" kern="1200" dirty="0">
              <a:solidFill>
                <a:srgbClr xmlns:mc="http://schemas.openxmlformats.org/markup-compatibility/2006" xmlns:a14="http://schemas.microsoft.com/office/drawing/2010/main" val="000000" mc:Ignorable=""/>
              </a:solidFill>
              <a:latin typeface="Arial"/>
              <a:ea typeface="+mn-ea"/>
              <a:cs typeface="Arial"/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1524000" y="1397000"/>
          <a:ext cx="6781800" cy="812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781800"/>
              </a:tblGrid>
              <a:tr h="81280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13 % of title</a:t>
                      </a:r>
                      <a:r>
                        <a:rPr lang="en-US" baseline="0" dirty="0" smtClean="0"/>
                        <a:t>s in storage are</a:t>
                      </a:r>
                      <a:r>
                        <a:rPr lang="en-US" dirty="0" smtClean="0"/>
                        <a:t> available FULL-TEXT through Hathi Trust digital</a:t>
                      </a:r>
                      <a:r>
                        <a:rPr lang="en-US" baseline="0" dirty="0" smtClean="0"/>
                        <a:t> repository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5" name="Chart 4"/>
          <p:cNvGraphicFramePr/>
          <p:nvPr/>
        </p:nvGraphicFramePr>
        <p:xfrm>
          <a:off x="1600200" y="2362200"/>
          <a:ext cx="6248400" cy="4292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en-US" dirty="0" smtClean="0"/>
              <a:t>Questions?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6595C16-B71B-4E93-BE2E-0BC072D3E048}" type="slidenum">
              <a:rPr lang="en-US" sz="1300" kern="1200" smtClean="0">
                <a:solidFill>
                  <a:srgbClr xmlns:mc="http://schemas.openxmlformats.org/markup-compatibility/2006" xmlns:a14="http://schemas.microsoft.com/office/drawing/2010/main" val="000000" mc:Ignorable=""/>
                </a:solidFill>
                <a:latin typeface="Arial"/>
                <a:ea typeface="+mn-ea"/>
                <a:cs typeface="Arial"/>
              </a:rPr>
              <a:pPr>
                <a:defRPr/>
              </a:pPr>
              <a:t>21</a:t>
            </a:fld>
            <a:endParaRPr lang="en-US" sz="1300" kern="1200" dirty="0">
              <a:solidFill>
                <a:srgbClr xmlns:mc="http://schemas.openxmlformats.org/markup-compatibility/2006" xmlns:a14="http://schemas.microsoft.com/office/drawing/2010/main" val="000000" mc:Ignorable=""/>
              </a:solidFill>
              <a:latin typeface="Arial"/>
              <a:ea typeface="+mn-ea"/>
              <a:cs typeface="Arial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3FA3989-3093-47BA-9CD5-9CB0DCB6FC16}" type="slidenum">
              <a:rPr lang="en-US" sz="1300" kern="1200" smtClean="0">
                <a:solidFill>
                  <a:srgbClr xmlns:mc="http://schemas.openxmlformats.org/markup-compatibility/2006" xmlns:a14="http://schemas.microsoft.com/office/drawing/2010/main" val="000000" mc:Ignorable=""/>
                </a:solidFill>
                <a:ea typeface="+mn-ea"/>
                <a:cs typeface="Arial"/>
              </a:rPr>
              <a:pPr>
                <a:defRPr/>
              </a:pPr>
              <a:t>22</a:t>
            </a:fld>
            <a:endParaRPr lang="en-US" sz="1300" kern="1200" dirty="0">
              <a:solidFill>
                <a:srgbClr xmlns:mc="http://schemas.openxmlformats.org/markup-compatibility/2006" xmlns:a14="http://schemas.microsoft.com/office/drawing/2010/main" val="000000" mc:Ignorable=""/>
              </a:solidFill>
              <a:ea typeface="+mn-ea"/>
              <a:cs typeface="Arial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362200" y="1219200"/>
            <a:ext cx="4648200" cy="49244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/>
              <a:t>Thank you</a:t>
            </a:r>
          </a:p>
          <a:p>
            <a:pPr algn="ctr"/>
            <a:endParaRPr lang="en-US" sz="2400" dirty="0" smtClean="0"/>
          </a:p>
          <a:p>
            <a:pPr algn="r"/>
            <a:r>
              <a:rPr lang="en-US" sz="2400" dirty="0" smtClean="0"/>
              <a:t>Tim Bowersox, </a:t>
            </a:r>
            <a:r>
              <a:rPr lang="en-US" sz="2400" dirty="0" smtClean="0">
                <a:hlinkClick r:id="rId2"/>
              </a:rPr>
              <a:t>bowersox@geneseo.edu</a:t>
            </a:r>
            <a:endParaRPr lang="en-US" sz="2400" dirty="0" smtClean="0"/>
          </a:p>
          <a:p>
            <a:pPr algn="r"/>
            <a:r>
              <a:rPr lang="en-US" sz="2400" dirty="0" smtClean="0"/>
              <a:t>Cyril Oberlander, </a:t>
            </a:r>
            <a:r>
              <a:rPr lang="en-US" sz="2400" dirty="0" smtClean="0">
                <a:hlinkClick r:id="rId3"/>
              </a:rPr>
              <a:t>cyril@geneseo.edu</a:t>
            </a:r>
            <a:endParaRPr lang="en-US" sz="2400" dirty="0" smtClean="0"/>
          </a:p>
          <a:p>
            <a:pPr algn="r"/>
            <a:r>
              <a:rPr lang="en-US" sz="2400" dirty="0" smtClean="0"/>
              <a:t>Kate Pitcher, </a:t>
            </a:r>
            <a:r>
              <a:rPr lang="en-US" sz="2400" dirty="0" smtClean="0">
                <a:hlinkClick r:id="rId4"/>
              </a:rPr>
              <a:t>pitcher@geneseo.edu</a:t>
            </a:r>
            <a:endParaRPr lang="en-US" sz="2400" dirty="0" smtClean="0"/>
          </a:p>
          <a:p>
            <a:pPr algn="r"/>
            <a:r>
              <a:rPr lang="en-US" sz="2400" dirty="0" smtClean="0"/>
              <a:t>Mark Sullivan, </a:t>
            </a:r>
            <a:r>
              <a:rPr lang="en-US" sz="2400" dirty="0" smtClean="0">
                <a:hlinkClick r:id="rId5"/>
              </a:rPr>
              <a:t>sullivm@geneseo.edu</a:t>
            </a:r>
            <a:r>
              <a:rPr lang="en-US" sz="2400" dirty="0" smtClean="0"/>
              <a:t> </a:t>
            </a:r>
          </a:p>
          <a:p>
            <a:pPr algn="r"/>
            <a:endParaRPr lang="en-US" sz="2400" dirty="0" smtClean="0"/>
          </a:p>
          <a:p>
            <a:pPr algn="r"/>
            <a:r>
              <a:rPr lang="en-US" sz="2400" dirty="0" smtClean="0"/>
              <a:t>http://gist.idsproject.org</a:t>
            </a:r>
          </a:p>
          <a:p>
            <a:pPr algn="r"/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0600" y="0"/>
            <a:ext cx="7943088" cy="6858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The Solution to All of…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95800" y="1447800"/>
            <a:ext cx="4437888" cy="685800"/>
          </a:xfrm>
        </p:spPr>
        <p:txBody>
          <a:bodyPr/>
          <a:lstStyle/>
          <a:p>
            <a:pPr>
              <a:buNone/>
            </a:pPr>
            <a:r>
              <a:rPr lang="en-US" dirty="0" smtClean="0"/>
              <a:t>Your Wildest Dreams…</a:t>
            </a:r>
          </a:p>
          <a:p>
            <a:pPr>
              <a:buNone/>
            </a:pPr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3FA3989-3093-47BA-9CD5-9CB0DCB6FC16}" type="slidenum">
              <a:rPr lang="en-US" sz="1300" kern="1200" smtClean="0">
                <a:solidFill>
                  <a:srgbClr xmlns:mc="http://schemas.openxmlformats.org/markup-compatibility/2006" xmlns:a14="http://schemas.microsoft.com/office/drawing/2010/main" val="000000" mc:Ignorable=""/>
                </a:solidFill>
                <a:ea typeface="+mn-ea"/>
                <a:cs typeface="Arial"/>
              </a:rPr>
              <a:pPr>
                <a:defRPr/>
              </a:pPr>
              <a:t>3</a:t>
            </a:fld>
            <a:endParaRPr lang="en-US" sz="1300" kern="1200" dirty="0">
              <a:solidFill>
                <a:srgbClr xmlns:mc="http://schemas.openxmlformats.org/markup-compatibility/2006" xmlns:a14="http://schemas.microsoft.com/office/drawing/2010/main" val="000000" mc:Ignorable=""/>
              </a:solidFill>
              <a:ea typeface="+mn-ea"/>
              <a:cs typeface="Arial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990600" y="2438400"/>
            <a:ext cx="76200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endParaRPr lang="en-US" sz="2800" dirty="0" smtClean="0"/>
          </a:p>
          <a:p>
            <a:pPr>
              <a:buNone/>
            </a:pPr>
            <a:r>
              <a:rPr lang="en-US" sz="2800" dirty="0" smtClean="0"/>
              <a:t>Ok, probably not but it will help you with…</a:t>
            </a:r>
          </a:p>
          <a:p>
            <a:endParaRPr lang="en-US" sz="2800" dirty="0" smtClean="0"/>
          </a:p>
        </p:txBody>
      </p:sp>
      <p:sp>
        <p:nvSpPr>
          <p:cNvPr id="6" name="TextBox 5"/>
          <p:cNvSpPr txBox="1"/>
          <p:nvPr/>
        </p:nvSpPr>
        <p:spPr>
          <a:xfrm>
            <a:off x="1066800" y="3886200"/>
            <a:ext cx="7772400" cy="25237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en-US" sz="2800" dirty="0" smtClean="0"/>
              <a:t>Those boxes of donations you have hidden in storage somewhere…</a:t>
            </a:r>
          </a:p>
          <a:p>
            <a:endParaRPr lang="en-US" sz="2800" dirty="0" smtClean="0"/>
          </a:p>
          <a:p>
            <a:pPr>
              <a:buFont typeface="Wingdings" pitchFamily="2" charset="2"/>
              <a:buChar char="Ø"/>
            </a:pPr>
            <a:r>
              <a:rPr lang="en-US" sz="2800" dirty="0" smtClean="0"/>
              <a:t>Those books that no one has checked out in the last 20 years…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allAtOnce"/>
      <p:bldP spid="5" grpId="0" build="allAtOnce"/>
      <p:bldP spid="6" grpId="0" build="allAtOnce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GIST GDM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Standalone </a:t>
            </a:r>
            <a:r>
              <a:rPr lang="en-US" dirty="0"/>
              <a:t>system that is intended to automate and streamline </a:t>
            </a:r>
            <a:r>
              <a:rPr lang="en-US" dirty="0" smtClean="0"/>
              <a:t>Gifts and Weeding</a:t>
            </a:r>
            <a:endParaRPr lang="en-US" dirty="0"/>
          </a:p>
          <a:p>
            <a:pPr lvl="1">
              <a:buFont typeface="Arial" pitchFamily="34" charset="0"/>
              <a:buChar char="•"/>
            </a:pPr>
            <a:r>
              <a:rPr lang="en-US" sz="2600" dirty="0" smtClean="0"/>
              <a:t>Data from your </a:t>
            </a:r>
            <a:r>
              <a:rPr lang="en-US" sz="2600" dirty="0"/>
              <a:t>catalog, </a:t>
            </a:r>
            <a:r>
              <a:rPr lang="en-US" sz="2600" dirty="0" smtClean="0"/>
              <a:t> Amazon</a:t>
            </a:r>
            <a:r>
              <a:rPr lang="en-US" sz="2600" dirty="0"/>
              <a:t>, </a:t>
            </a:r>
            <a:r>
              <a:rPr lang="en-US" sz="2600" dirty="0" smtClean="0"/>
              <a:t> </a:t>
            </a:r>
            <a:r>
              <a:rPr lang="en-US" sz="2600" dirty="0" err="1" smtClean="0"/>
              <a:t>Worldcat</a:t>
            </a:r>
            <a:endParaRPr lang="en-US" sz="2600" dirty="0"/>
          </a:p>
          <a:p>
            <a:pPr lvl="1">
              <a:buFont typeface="Arial" pitchFamily="34" charset="0"/>
              <a:buChar char="•"/>
            </a:pPr>
            <a:r>
              <a:rPr lang="en-US" sz="2600" dirty="0" smtClean="0"/>
              <a:t>Local Holdings, </a:t>
            </a:r>
            <a:r>
              <a:rPr lang="en-US" sz="2600" dirty="0"/>
              <a:t>and 2 configurable groups</a:t>
            </a:r>
          </a:p>
          <a:p>
            <a:pPr lvl="1">
              <a:buFont typeface="Arial" pitchFamily="34" charset="0"/>
              <a:buChar char="•"/>
            </a:pPr>
            <a:r>
              <a:rPr lang="en-US" sz="2600" dirty="0" smtClean="0"/>
              <a:t>Has Better World Books </a:t>
            </a:r>
            <a:r>
              <a:rPr lang="en-US" sz="2600" dirty="0"/>
              <a:t>desirability added</a:t>
            </a:r>
          </a:p>
          <a:p>
            <a:pPr lvl="1">
              <a:buFont typeface="Arial" pitchFamily="34" charset="0"/>
              <a:buChar char="•"/>
            </a:pPr>
            <a:r>
              <a:rPr lang="en-US" sz="2600" dirty="0" smtClean="0"/>
              <a:t>Allows </a:t>
            </a:r>
            <a:r>
              <a:rPr lang="en-US" sz="2600" dirty="0"/>
              <a:t>you to select donor if gift processing – with anonymous set as </a:t>
            </a:r>
            <a:r>
              <a:rPr lang="en-US" sz="2600" dirty="0" smtClean="0"/>
              <a:t>default</a:t>
            </a:r>
          </a:p>
          <a:p>
            <a:pPr lvl="1">
              <a:buFont typeface="Arial" pitchFamily="34" charset="0"/>
              <a:buChar char="•"/>
            </a:pPr>
            <a:r>
              <a:rPr lang="en-US" sz="2600" dirty="0" smtClean="0"/>
              <a:t>Generates acknowledgement </a:t>
            </a:r>
            <a:r>
              <a:rPr lang="en-US" sz="2600" dirty="0"/>
              <a:t>letters as needed.</a:t>
            </a:r>
          </a:p>
          <a:p>
            <a:pPr lvl="1">
              <a:buFont typeface="Arial" pitchFamily="34" charset="0"/>
              <a:buChar char="•"/>
            </a:pPr>
            <a:r>
              <a:rPr lang="en-US" sz="2600" dirty="0" smtClean="0"/>
              <a:t>Has a complete Conspectus which can </a:t>
            </a:r>
            <a:r>
              <a:rPr lang="en-US" sz="2600" dirty="0"/>
              <a:t>be </a:t>
            </a:r>
            <a:r>
              <a:rPr lang="en-US" sz="2600" dirty="0" smtClean="0"/>
              <a:t>adjusted.</a:t>
            </a:r>
            <a:endParaRPr lang="en-US" sz="2600" dirty="0"/>
          </a:p>
          <a:p>
            <a:pPr lvl="1">
              <a:buFont typeface="Arial" pitchFamily="34" charset="0"/>
              <a:buChar char="•"/>
            </a:pPr>
            <a:r>
              <a:rPr lang="en-US" sz="2600" dirty="0" smtClean="0"/>
              <a:t>Has additional Book Lists, such as Newbery and </a:t>
            </a:r>
            <a:r>
              <a:rPr lang="en-US" sz="2600" dirty="0" err="1" smtClean="0"/>
              <a:t>Caldacot</a:t>
            </a:r>
            <a:endParaRPr lang="en-US" sz="2600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3FA3989-3093-47BA-9CD5-9CB0DCB6FC16}" type="slidenum">
              <a:rPr lang="en-US" sz="1300" kern="1200" smtClean="0">
                <a:solidFill>
                  <a:srgbClr xmlns:mc="http://schemas.openxmlformats.org/markup-compatibility/2006" xmlns:a14="http://schemas.microsoft.com/office/drawing/2010/main" val="000000" mc:Ignorable=""/>
                </a:solidFill>
                <a:ea typeface="+mn-ea"/>
                <a:cs typeface="Arial"/>
              </a:rPr>
              <a:pPr>
                <a:defRPr/>
              </a:pPr>
              <a:t>4</a:t>
            </a:fld>
            <a:endParaRPr lang="en-US" sz="1300" kern="1200" dirty="0">
              <a:solidFill>
                <a:srgbClr xmlns:mc="http://schemas.openxmlformats.org/markup-compatibility/2006" xmlns:a14="http://schemas.microsoft.com/office/drawing/2010/main" val="000000" mc:Ignorable=""/>
              </a:solidFill>
              <a:ea typeface="+mn-ea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05415564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0600" y="0"/>
            <a:ext cx="7696200" cy="6858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Setup</a:t>
            </a:r>
            <a:endParaRPr lang="en-US" dirty="0"/>
          </a:p>
        </p:txBody>
      </p:sp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" y="817943"/>
            <a:ext cx="8785225" cy="58114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0600" y="0"/>
            <a:ext cx="7943088" cy="6858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http://gist.idsproject.org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3FA3989-3093-47BA-9CD5-9CB0DCB6FC16}" type="slidenum">
              <a:rPr lang="en-US" sz="1300" kern="1200" smtClean="0">
                <a:solidFill>
                  <a:srgbClr xmlns:mc="http://schemas.openxmlformats.org/markup-compatibility/2006" xmlns:a14="http://schemas.microsoft.com/office/drawing/2010/main" val="000000" mc:Ignorable=""/>
                </a:solidFill>
                <a:ea typeface="+mn-ea"/>
                <a:cs typeface="Arial"/>
              </a:rPr>
              <a:pPr>
                <a:defRPr/>
              </a:pPr>
              <a:t>6</a:t>
            </a:fld>
            <a:endParaRPr lang="en-US" sz="1300" kern="1200" dirty="0">
              <a:solidFill>
                <a:srgbClr xmlns:mc="http://schemas.openxmlformats.org/markup-compatibility/2006" xmlns:a14="http://schemas.microsoft.com/office/drawing/2010/main" val="000000" mc:Ignorable=""/>
              </a:solidFill>
              <a:ea typeface="+mn-ea"/>
              <a:cs typeface="Arial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43050" y="730289"/>
            <a:ext cx="6915150" cy="61277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0600" y="0"/>
            <a:ext cx="7696200" cy="6858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View</a:t>
            </a:r>
            <a:endParaRPr lang="en-US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38200" y="914399"/>
            <a:ext cx="8305800" cy="55295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0600" y="0"/>
            <a:ext cx="7696200" cy="6858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Book Lists</a:t>
            </a:r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90600" y="685800"/>
            <a:ext cx="8149322" cy="434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0600" y="0"/>
            <a:ext cx="7943088" cy="6858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Conspectus</a:t>
            </a:r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68992" y="1375016"/>
            <a:ext cx="8077200" cy="53844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olstice">
  <a:themeElements>
    <a:clrScheme name="Solstice">
      <a:dk1>
        <a:sysClr val="windowText" lastClr="000000"/>
      </a:dk1>
      <a:lt1>
        <a:sysClr val="window" lastClr="FFFFFF"/>
      </a:lt1>
      <a:dk2>
        <a:srgbClr xmlns:mc="http://schemas.openxmlformats.org/markup-compatibility/2006" xmlns:a14="http://schemas.microsoft.com/office/drawing/2010/main" val="4F271C" mc:Ignorable=""/>
      </a:dk2>
      <a:lt2>
        <a:srgbClr xmlns:mc="http://schemas.openxmlformats.org/markup-compatibility/2006" xmlns:a14="http://schemas.microsoft.com/office/drawing/2010/main" val="E7DEC9" mc:Ignorable=""/>
      </a:lt2>
      <a:accent1>
        <a:srgbClr xmlns:mc="http://schemas.openxmlformats.org/markup-compatibility/2006" xmlns:a14="http://schemas.microsoft.com/office/drawing/2010/main" val="3891A7" mc:Ignorable=""/>
      </a:accent1>
      <a:accent2>
        <a:srgbClr xmlns:mc="http://schemas.openxmlformats.org/markup-compatibility/2006" xmlns:a14="http://schemas.microsoft.com/office/drawing/2010/main" val="FEB80A" mc:Ignorable=""/>
      </a:accent2>
      <a:accent3>
        <a:srgbClr xmlns:mc="http://schemas.openxmlformats.org/markup-compatibility/2006" xmlns:a14="http://schemas.microsoft.com/office/drawing/2010/main" val="C32D2E" mc:Ignorable=""/>
      </a:accent3>
      <a:accent4>
        <a:srgbClr xmlns:mc="http://schemas.openxmlformats.org/markup-compatibility/2006" xmlns:a14="http://schemas.microsoft.com/office/drawing/2010/main" val="84AA33" mc:Ignorable=""/>
      </a:accent4>
      <a:accent5>
        <a:srgbClr xmlns:mc="http://schemas.openxmlformats.org/markup-compatibility/2006" xmlns:a14="http://schemas.microsoft.com/office/drawing/2010/main" val="964305" mc:Ignorable=""/>
      </a:accent5>
      <a:accent6>
        <a:srgbClr xmlns:mc="http://schemas.openxmlformats.org/markup-compatibility/2006" xmlns:a14="http://schemas.microsoft.com/office/drawing/2010/main" val="475A8D" mc:Ignorable=""/>
      </a:accent6>
      <a:hlink>
        <a:srgbClr xmlns:mc="http://schemas.openxmlformats.org/markup-compatibility/2006" xmlns:a14="http://schemas.microsoft.com/office/drawing/2010/main" val="8DC765" mc:Ignorable=""/>
      </a:hlink>
      <a:folHlink>
        <a:srgbClr xmlns:mc="http://schemas.openxmlformats.org/markup-compatibility/2006" xmlns:a14="http://schemas.microsoft.com/office/drawing/2010/main" val="AA8A14" mc:Ignorable=""/>
      </a:folHlink>
    </a:clrScheme>
    <a:fontScheme name="Solstice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Solstice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xmlns:mc="http://schemas.openxmlformats.org/markup-compatibility/2006" xmlns:a14="http://schemas.microsoft.com/office/drawing/2010/main" val="000000" mc:Ignorable="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xmlns:mc="http://schemas.openxmlformats.org/markup-compatibility/2006" xmlns:a14="http://schemas.microsoft.com/office/drawing/2010/main" val="000000" mc:Ignorable="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xmlns:mc="http://schemas.openxmlformats.org/markup-compatibility/2006" xmlns:a14="http://schemas.microsoft.com/office/drawing/2010/main" val="000000" mc:Ignorable="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xmlns:mc="http://schemas.openxmlformats.org/markup-compatibility/2006" xmlns:a14="http://schemas.microsoft.com/office/drawing/2010/main" val="1F497D" mc:Ignorable=""/>
      </a:dk2>
      <a:lt2>
        <a:srgbClr xmlns:mc="http://schemas.openxmlformats.org/markup-compatibility/2006" xmlns:a14="http://schemas.microsoft.com/office/drawing/2010/main" val="EEECE1" mc:Ignorable=""/>
      </a:lt2>
      <a:accent1>
        <a:srgbClr xmlns:mc="http://schemas.openxmlformats.org/markup-compatibility/2006" xmlns:a14="http://schemas.microsoft.com/office/drawing/2010/main" val="4F81BD" mc:Ignorable=""/>
      </a:accent1>
      <a:accent2>
        <a:srgbClr xmlns:mc="http://schemas.openxmlformats.org/markup-compatibility/2006" xmlns:a14="http://schemas.microsoft.com/office/drawing/2010/main" val="C0504D" mc:Ignorable=""/>
      </a:accent2>
      <a:accent3>
        <a:srgbClr xmlns:mc="http://schemas.openxmlformats.org/markup-compatibility/2006" xmlns:a14="http://schemas.microsoft.com/office/drawing/2010/main" val="9BBB59" mc:Ignorable=""/>
      </a:accent3>
      <a:accent4>
        <a:srgbClr xmlns:mc="http://schemas.openxmlformats.org/markup-compatibility/2006" xmlns:a14="http://schemas.microsoft.com/office/drawing/2010/main" val="8064A2" mc:Ignorable=""/>
      </a:accent4>
      <a:accent5>
        <a:srgbClr xmlns:mc="http://schemas.openxmlformats.org/markup-compatibility/2006" xmlns:a14="http://schemas.microsoft.com/office/drawing/2010/main" val="4BACC6" mc:Ignorable=""/>
      </a:accent5>
      <a:accent6>
        <a:srgbClr xmlns:mc="http://schemas.openxmlformats.org/markup-compatibility/2006" xmlns:a14="http://schemas.microsoft.com/office/drawing/2010/main" val="F79646" mc:Ignorable=""/>
      </a:accent6>
      <a:hlink>
        <a:srgbClr xmlns:mc="http://schemas.openxmlformats.org/markup-compatibility/2006" xmlns:a14="http://schemas.microsoft.com/office/drawing/2010/main" val="0000FF" mc:Ignorable=""/>
      </a:hlink>
      <a:folHlink>
        <a:srgbClr xmlns:mc="http://schemas.openxmlformats.org/markup-compatibility/2006" xmlns:a14="http://schemas.microsoft.com/office/drawing/2010/main" val="800080" mc:Ignorable="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xmlns:mc="http://schemas.openxmlformats.org/markup-compatibility/2006" xmlns:a14="http://schemas.microsoft.com/office/drawing/2010/main" val="000000" mc:Ignorable="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xmlns:mc="http://schemas.openxmlformats.org/markup-compatibility/2006" xmlns:a14="http://schemas.microsoft.com/office/drawing/2010/main" val="000000" mc:Ignorable="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xmlns:mc="http://schemas.openxmlformats.org/markup-compatibility/2006" xmlns:a14="http://schemas.microsoft.com/office/drawing/2010/main" val="000000" mc:Ignorable="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xmlns:mc="http://schemas.openxmlformats.org/markup-compatibility/2006" xmlns:a14="http://schemas.microsoft.com/office/drawing/2010/main" val="1F497D" mc:Ignorable=""/>
      </a:dk2>
      <a:lt2>
        <a:srgbClr xmlns:mc="http://schemas.openxmlformats.org/markup-compatibility/2006" xmlns:a14="http://schemas.microsoft.com/office/drawing/2010/main" val="EEECE1" mc:Ignorable=""/>
      </a:lt2>
      <a:accent1>
        <a:srgbClr xmlns:mc="http://schemas.openxmlformats.org/markup-compatibility/2006" xmlns:a14="http://schemas.microsoft.com/office/drawing/2010/main" val="4F81BD" mc:Ignorable=""/>
      </a:accent1>
      <a:accent2>
        <a:srgbClr xmlns:mc="http://schemas.openxmlformats.org/markup-compatibility/2006" xmlns:a14="http://schemas.microsoft.com/office/drawing/2010/main" val="C0504D" mc:Ignorable=""/>
      </a:accent2>
      <a:accent3>
        <a:srgbClr xmlns:mc="http://schemas.openxmlformats.org/markup-compatibility/2006" xmlns:a14="http://schemas.microsoft.com/office/drawing/2010/main" val="9BBB59" mc:Ignorable=""/>
      </a:accent3>
      <a:accent4>
        <a:srgbClr xmlns:mc="http://schemas.openxmlformats.org/markup-compatibility/2006" xmlns:a14="http://schemas.microsoft.com/office/drawing/2010/main" val="8064A2" mc:Ignorable=""/>
      </a:accent4>
      <a:accent5>
        <a:srgbClr xmlns:mc="http://schemas.openxmlformats.org/markup-compatibility/2006" xmlns:a14="http://schemas.microsoft.com/office/drawing/2010/main" val="4BACC6" mc:Ignorable=""/>
      </a:accent5>
      <a:accent6>
        <a:srgbClr xmlns:mc="http://schemas.openxmlformats.org/markup-compatibility/2006" xmlns:a14="http://schemas.microsoft.com/office/drawing/2010/main" val="F79646" mc:Ignorable=""/>
      </a:accent6>
      <a:hlink>
        <a:srgbClr xmlns:mc="http://schemas.openxmlformats.org/markup-compatibility/2006" xmlns:a14="http://schemas.microsoft.com/office/drawing/2010/main" val="0000FF" mc:Ignorable=""/>
      </a:hlink>
      <a:folHlink>
        <a:srgbClr xmlns:mc="http://schemas.openxmlformats.org/markup-compatibility/2006" xmlns:a14="http://schemas.microsoft.com/office/drawing/2010/main" val="800080" mc:Ignorable="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xmlns:mc="http://schemas.openxmlformats.org/markup-compatibility/2006" xmlns:a14="http://schemas.microsoft.com/office/drawing/2010/main" val="000000" mc:Ignorable="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xmlns:mc="http://schemas.openxmlformats.org/markup-compatibility/2006" xmlns:a14="http://schemas.microsoft.com/office/drawing/2010/main" val="000000" mc:Ignorable="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xmlns:mc="http://schemas.openxmlformats.org/markup-compatibility/2006" xmlns:a14="http://schemas.microsoft.com/office/drawing/2010/main" val="000000" mc:Ignorable="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20931</TotalTime>
  <Words>864</Words>
  <Application>Microsoft Office PowerPoint</Application>
  <PresentationFormat>On-screen Show (4:3)</PresentationFormat>
  <Paragraphs>142</Paragraphs>
  <Slides>22</Slides>
  <Notes>7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3" baseType="lpstr">
      <vt:lpstr>Solstice</vt:lpstr>
      <vt:lpstr>Getting It System Toolkit:    GIST Gift and Deselection Manager  Demo &amp; Discussion   </vt:lpstr>
      <vt:lpstr>What is GIST Gift and Deselection Manager?</vt:lpstr>
      <vt:lpstr>The Solution to All of…</vt:lpstr>
      <vt:lpstr>GIST GDM</vt:lpstr>
      <vt:lpstr>Setup</vt:lpstr>
      <vt:lpstr>http://gist.idsproject.org</vt:lpstr>
      <vt:lpstr>View</vt:lpstr>
      <vt:lpstr>Book Lists</vt:lpstr>
      <vt:lpstr>Conspectus</vt:lpstr>
      <vt:lpstr>Donor</vt:lpstr>
      <vt:lpstr>Reviewer</vt:lpstr>
      <vt:lpstr>Reviewer Queue</vt:lpstr>
      <vt:lpstr>Title Search</vt:lpstr>
      <vt:lpstr>PowerPoint Presentation</vt:lpstr>
      <vt:lpstr>PowerPoint Presentation</vt:lpstr>
      <vt:lpstr>Thank You Letter</vt:lpstr>
      <vt:lpstr>PowerPoint Presentation</vt:lpstr>
      <vt:lpstr>PowerPoint Presentation</vt:lpstr>
      <vt:lpstr>GIST Deselection Manager</vt:lpstr>
      <vt:lpstr>Extreme Weeding + Extreme Gifting</vt:lpstr>
      <vt:lpstr>Questions?</vt:lpstr>
      <vt:lpstr>PowerPoint Presentation</vt:lpstr>
    </vt:vector>
  </TitlesOfParts>
  <Company>SUNY Geneseo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Getting It System Toolkit</dc:title>
  <dc:creator>Mark Sullivan</dc:creator>
  <cp:lastModifiedBy>Kerwick</cp:lastModifiedBy>
  <cp:revision>306</cp:revision>
  <dcterms:created xsi:type="dcterms:W3CDTF">2010-05-06T16:27:03Z</dcterms:created>
  <dcterms:modified xsi:type="dcterms:W3CDTF">2010-08-02T09:56:06Z</dcterms:modified>
</cp:coreProperties>
</file>