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36" r:id="rId2"/>
  </p:sldMasterIdLst>
  <p:notesMasterIdLst>
    <p:notesMasterId r:id="rId29"/>
  </p:notesMasterIdLst>
  <p:handoutMasterIdLst>
    <p:handoutMasterId r:id="rId30"/>
  </p:handoutMasterIdLst>
  <p:sldIdLst>
    <p:sldId id="271" r:id="rId3"/>
    <p:sldId id="316" r:id="rId4"/>
    <p:sldId id="319" r:id="rId5"/>
    <p:sldId id="317" r:id="rId6"/>
    <p:sldId id="324" r:id="rId7"/>
    <p:sldId id="325" r:id="rId8"/>
    <p:sldId id="326" r:id="rId9"/>
    <p:sldId id="327" r:id="rId10"/>
    <p:sldId id="328" r:id="rId11"/>
    <p:sldId id="329" r:id="rId12"/>
    <p:sldId id="330" r:id="rId13"/>
    <p:sldId id="332" r:id="rId14"/>
    <p:sldId id="333" r:id="rId15"/>
    <p:sldId id="335" r:id="rId16"/>
    <p:sldId id="336" r:id="rId17"/>
    <p:sldId id="337" r:id="rId18"/>
    <p:sldId id="359" r:id="rId19"/>
    <p:sldId id="339" r:id="rId20"/>
    <p:sldId id="341" r:id="rId21"/>
    <p:sldId id="346" r:id="rId22"/>
    <p:sldId id="349" r:id="rId23"/>
    <p:sldId id="354" r:id="rId24"/>
    <p:sldId id="360" r:id="rId25"/>
    <p:sldId id="356" r:id="rId26"/>
    <p:sldId id="357" r:id="rId27"/>
    <p:sldId id="358"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9" autoAdjust="0"/>
    <p:restoredTop sz="94707" autoAdjust="0"/>
  </p:normalViewPr>
  <p:slideViewPr>
    <p:cSldViewPr>
      <p:cViewPr varScale="1">
        <p:scale>
          <a:sx n="89" d="100"/>
          <a:sy n="89" d="100"/>
        </p:scale>
        <p:origin x="-7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04"/>
    </p:cViewPr>
  </p:sorterViewPr>
  <p:notesViewPr>
    <p:cSldViewPr>
      <p:cViewPr varScale="1">
        <p:scale>
          <a:sx n="69" d="100"/>
          <a:sy n="69" d="100"/>
        </p:scale>
        <p:origin x="-2124"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99C6AF63-1315-42A5-8100-582415830249}" type="datetimeFigureOut">
              <a:rPr lang="en-US" smtClean="0"/>
              <a:pPr/>
              <a:t>8/3/2010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32D7D4F-C0F3-4BC2-82C3-F37ED9E3E7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93418C6-A595-4E79-8EE4-AF2CF411C0D3}" type="datetimeFigureOut">
              <a:rPr lang="en-US"/>
              <a:pPr>
                <a:defRPr/>
              </a:pPr>
              <a:t>8/3/2010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0FA42576-7D66-4E9F-91F7-02AA18487C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9A3300-A695-4C61-828C-3686FA254F75}" type="slidenum">
              <a:rPr lang="en-US" smtClean="0">
                <a:cs typeface="Arial" charset="0"/>
              </a:rPr>
              <a:pPr/>
              <a:t>1</a:t>
            </a:fld>
            <a:endParaRPr lang="en-US" smtClean="0">
              <a:cs typeface="Arial" charset="0"/>
            </a:endParaRPr>
          </a:p>
        </p:txBody>
      </p:sp>
      <p:sp>
        <p:nvSpPr>
          <p:cNvPr id="26627" name="Rectangle 2"/>
          <p:cNvSpPr>
            <a:spLocks noGrp="1" noRot="1" noChangeAspect="1" noChangeArrowheads="1" noTextEdit="1"/>
          </p:cNvSpPr>
          <p:nvPr>
            <p:ph type="sldImg"/>
          </p:nvPr>
        </p:nvSpPr>
        <p:spPr bwMode="auto">
          <a:xfrm>
            <a:off x="1101725" y="685800"/>
            <a:ext cx="4670425" cy="3503613"/>
          </a:xfrm>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xfrm>
            <a:off x="895350" y="4419600"/>
            <a:ext cx="5081588" cy="41910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Clr>
                <a:schemeClr val="accent2"/>
              </a:buClr>
              <a:buFontTx/>
              <a:buChar char="•"/>
            </a:pP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C5DE6D2-6F6C-4961-B1D7-EF51BA75EC4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2D63AFA-B24A-4A09-9512-E81AAAC1CD8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5ABB011-8755-480E-AC9E-681370B7458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F203251-B320-4350-B164-82BEA058C4B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4E3985-3300-4733-A8A4-A25DDDAEA64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eaLnBrk="1" hangingPunct="1">
              <a:spcBef>
                <a:spcPct val="0"/>
              </a:spcBef>
            </a:pPr>
            <a:r>
              <a:rPr lang="en-US" sz="1800" smtClean="0">
                <a:latin typeface="Arial" charset="0"/>
                <a:cs typeface="Arial" charset="0"/>
              </a:rPr>
              <a:t>Marvin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en-US" sz="1800" smtClean="0">
              <a:latin typeface="Arial" charset="0"/>
              <a:cs typeface="Arial" charset="0"/>
            </a:endParaRPr>
          </a:p>
        </p:txBody>
      </p:sp>
      <p:sp>
        <p:nvSpPr>
          <p:cNvPr id="14340" name="Slide Number Placeholder 3"/>
          <p:cNvSpPr txBox="1">
            <a:spLocks noGrp="1"/>
          </p:cNvSpPr>
          <p:nvPr/>
        </p:nvSpPr>
        <p:spPr bwMode="auto">
          <a:xfrm>
            <a:off x="3884613" y="8829967"/>
            <a:ext cx="2971800" cy="464820"/>
          </a:xfrm>
          <a:prstGeom prst="rect">
            <a:avLst/>
          </a:prstGeom>
          <a:noFill/>
          <a:ln>
            <a:miter lim="800000"/>
            <a:headEnd/>
            <a:tailEnd/>
          </a:ln>
        </p:spPr>
        <p:txBody>
          <a:bodyPr anchor="b"/>
          <a:lstStyle/>
          <a:p>
            <a:pPr algn="r" fontAlgn="auto">
              <a:spcBef>
                <a:spcPts val="0"/>
              </a:spcBef>
              <a:spcAft>
                <a:spcPts val="0"/>
              </a:spcAft>
              <a:defRPr/>
            </a:pPr>
            <a:fld id="{E8CBC80E-EA1B-4B68-A1DD-229F4C603544}" type="slidenum">
              <a:rPr lang="en-US" sz="1200">
                <a:latin typeface="+mn-lt"/>
                <a:cs typeface="+mn-cs"/>
              </a:rPr>
              <a:pPr algn="r" fontAlgn="auto">
                <a:spcBef>
                  <a:spcPts val="0"/>
                </a:spcBef>
                <a:spcAft>
                  <a:spcPts val="0"/>
                </a:spcAft>
                <a:defRPr/>
              </a:pPr>
              <a:t>6</a:t>
            </a:fld>
            <a:endParaRPr lang="en-US"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A42576-7D66-4E9F-91F7-02AA18487C1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 name="Picture 5" descr="13774_co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55016" name="Rectangle 8"/>
          <p:cNvSpPr>
            <a:spLocks noGrp="1" noChangeArrowheads="1"/>
          </p:cNvSpPr>
          <p:nvPr>
            <p:ph type="ctrTitle" sz="quarter"/>
          </p:nvPr>
        </p:nvSpPr>
        <p:spPr>
          <a:xfrm>
            <a:off x="723900" y="2466975"/>
            <a:ext cx="7896225" cy="600075"/>
          </a:xfrm>
        </p:spPr>
        <p:txBody>
          <a:bodyPr tIns="0" anchor="b">
            <a:normAutofit/>
          </a:bodyPr>
          <a:lstStyle>
            <a:lvl1pPr>
              <a:lnSpc>
                <a:spcPct val="80000"/>
              </a:lnSpc>
              <a:defRPr>
                <a:solidFill>
                  <a:schemeClr val="bg2"/>
                </a:solidFill>
              </a:defRPr>
            </a:lvl1pPr>
          </a:lstStyle>
          <a:p>
            <a:r>
              <a:rPr lang="en-US" smtClean="0"/>
              <a:t>Click to edit Master title style</a:t>
            </a:r>
            <a:endParaRPr lang="en-US" dirty="0"/>
          </a:p>
        </p:txBody>
      </p:sp>
      <p:sp>
        <p:nvSpPr>
          <p:cNvPr id="555017" name="Rectangle 9"/>
          <p:cNvSpPr>
            <a:spLocks noGrp="1" noChangeArrowheads="1"/>
          </p:cNvSpPr>
          <p:nvPr>
            <p:ph type="subTitle" sz="quarter" idx="1"/>
          </p:nvPr>
        </p:nvSpPr>
        <p:spPr>
          <a:xfrm>
            <a:off x="723900" y="2981325"/>
            <a:ext cx="7905750" cy="455509"/>
          </a:xfrm>
        </p:spPr>
        <p:txBody>
          <a:bodyPr tIns="0">
            <a:noAutofit/>
          </a:bodyPr>
          <a:lstStyle>
            <a:lvl1pPr marL="0" indent="0">
              <a:spcBef>
                <a:spcPct val="25000"/>
              </a:spcBef>
              <a:buFontTx/>
              <a:buNone/>
              <a:defRPr sz="2800" b="0">
                <a:solidFill>
                  <a:schemeClr val="bg2"/>
                </a:solidFill>
              </a:defRPr>
            </a:lvl1pPr>
          </a:lstStyle>
          <a:p>
            <a:r>
              <a:rPr lang="en-US" smtClean="0"/>
              <a:t>Click to edit Master subtitle style</a:t>
            </a:r>
            <a:endParaRPr lang="en-US" dirty="0"/>
          </a:p>
        </p:txBody>
      </p:sp>
      <p:sp>
        <p:nvSpPr>
          <p:cNvPr id="8" name="Text Placeholder 7"/>
          <p:cNvSpPr>
            <a:spLocks noGrp="1"/>
          </p:cNvSpPr>
          <p:nvPr>
            <p:ph type="body" sz="quarter" idx="10"/>
          </p:nvPr>
        </p:nvSpPr>
        <p:spPr>
          <a:xfrm>
            <a:off x="6057900" y="3771900"/>
            <a:ext cx="2562225" cy="1362075"/>
          </a:xfrm>
        </p:spPr>
        <p:txBody>
          <a:bodyPr anchor="b">
            <a:normAutofit/>
          </a:bodyPr>
          <a:lstStyle>
            <a:lvl1pPr marL="0" indent="0" algn="r">
              <a:spcBef>
                <a:spcPts val="0"/>
              </a:spcBef>
              <a:buFontTx/>
              <a:buNone/>
              <a:defRPr sz="1800" baseline="0">
                <a:solidFill>
                  <a:schemeClr val="tx2"/>
                </a:solidFill>
              </a:defRPr>
            </a:lvl1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r>
              <a:rPr lang="en-US" smtClean="0"/>
              <a:t> August 3, 2010</a:t>
            </a: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6" name="Slide Number Placeholder 3"/>
          <p:cNvSpPr>
            <a:spLocks noGrp="1"/>
          </p:cNvSpPr>
          <p:nvPr>
            <p:ph type="sldNum" sz="quarter" idx="12"/>
          </p:nvPr>
        </p:nvSpPr>
        <p:spPr/>
        <p:txBody>
          <a:bodyPr/>
          <a:lstStyle>
            <a:lvl1pPr>
              <a:defRPr/>
            </a:lvl1pPr>
          </a:lstStyle>
          <a:p>
            <a:pPr>
              <a:defRPr/>
            </a:pPr>
            <a:fld id="{82D05402-4432-4038-88F0-FC7A6E85AF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r>
              <a:rPr lang="en-US" smtClean="0"/>
              <a:t> August 3, 2010</a:t>
            </a:r>
            <a:endParaRPr lang="en-US"/>
          </a:p>
        </p:txBody>
      </p:sp>
      <p:sp>
        <p:nvSpPr>
          <p:cNvPr id="9" name="Footer Placeholder 5"/>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10" name="Slide Number Placeholder 6"/>
          <p:cNvSpPr>
            <a:spLocks noGrp="1"/>
          </p:cNvSpPr>
          <p:nvPr>
            <p:ph type="sldNum" sz="quarter" idx="12"/>
          </p:nvPr>
        </p:nvSpPr>
        <p:spPr/>
        <p:txBody>
          <a:bodyPr/>
          <a:lstStyle>
            <a:lvl1pPr>
              <a:defRPr/>
            </a:lvl1pPr>
          </a:lstStyle>
          <a:p>
            <a:pPr>
              <a:defRPr/>
            </a:pPr>
            <a:fld id="{C3E7C39C-400E-420D-B44E-D15F15715AB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r>
              <a:rPr lang="en-US" smtClean="0"/>
              <a:t> August 3, 2010</a:t>
            </a:r>
            <a:endParaRPr lang="en-US"/>
          </a:p>
        </p:txBody>
      </p:sp>
      <p:sp>
        <p:nvSpPr>
          <p:cNvPr id="9" name="Footer Placeholder 5"/>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10" name="Slide Number Placeholder 6"/>
          <p:cNvSpPr>
            <a:spLocks noGrp="1"/>
          </p:cNvSpPr>
          <p:nvPr>
            <p:ph type="sldNum" sz="quarter" idx="12"/>
          </p:nvPr>
        </p:nvSpPr>
        <p:spPr/>
        <p:txBody>
          <a:bodyPr/>
          <a:lstStyle>
            <a:lvl1pPr>
              <a:defRPr/>
            </a:lvl1pPr>
          </a:lstStyle>
          <a:p>
            <a:pPr>
              <a:defRPr/>
            </a:pPr>
            <a:fld id="{91647A0C-B73B-495C-ADD9-71BCC439DD7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 August 3, 2010</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6" name="Slide Number Placeholder 22"/>
          <p:cNvSpPr>
            <a:spLocks noGrp="1"/>
          </p:cNvSpPr>
          <p:nvPr>
            <p:ph type="sldNum" sz="quarter" idx="12"/>
          </p:nvPr>
        </p:nvSpPr>
        <p:spPr/>
        <p:txBody>
          <a:bodyPr/>
          <a:lstStyle>
            <a:lvl1pPr>
              <a:defRPr/>
            </a:lvl1pPr>
          </a:lstStyle>
          <a:p>
            <a:pPr>
              <a:defRPr/>
            </a:pPr>
            <a:fld id="{C7847F7C-D488-4281-A29D-4F0300DE712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 August 3, 2010</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9" name="Slide Number Placeholder 5"/>
          <p:cNvSpPr>
            <a:spLocks noGrp="1"/>
          </p:cNvSpPr>
          <p:nvPr>
            <p:ph type="sldNum" sz="quarter" idx="12"/>
          </p:nvPr>
        </p:nvSpPr>
        <p:spPr/>
        <p:txBody>
          <a:bodyPr/>
          <a:lstStyle>
            <a:lvl1pPr>
              <a:defRPr/>
            </a:lvl1pPr>
          </a:lstStyle>
          <a:p>
            <a:pPr>
              <a:defRPr/>
            </a:pPr>
            <a:fld id="{DB43B510-7F64-461C-8E3A-92912E01EB9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555016" name="Rectangle 8"/>
          <p:cNvSpPr>
            <a:spLocks noGrp="1" noChangeArrowheads="1"/>
          </p:cNvSpPr>
          <p:nvPr>
            <p:ph type="ctrTitle" sz="quarter"/>
          </p:nvPr>
        </p:nvSpPr>
        <p:spPr>
          <a:xfrm>
            <a:off x="723900" y="2466975"/>
            <a:ext cx="7896225" cy="600075"/>
          </a:xfrm>
        </p:spPr>
        <p:txBody>
          <a:bodyPr tIns="0">
            <a:normAutofit/>
          </a:bodyPr>
          <a:lstStyle>
            <a:lvl1pPr>
              <a:lnSpc>
                <a:spcPct val="80000"/>
              </a:lnSpc>
              <a:defRPr>
                <a:solidFill>
                  <a:schemeClr val="bg2"/>
                </a:solidFill>
              </a:defRPr>
            </a:lvl1pPr>
          </a:lstStyle>
          <a:p>
            <a:r>
              <a:rPr lang="en-US" smtClean="0"/>
              <a:t>Click to edit Master title style</a:t>
            </a:r>
            <a:endParaRPr lang="en-US" dirty="0"/>
          </a:p>
        </p:txBody>
      </p:sp>
      <p:sp>
        <p:nvSpPr>
          <p:cNvPr id="555017" name="Rectangle 9"/>
          <p:cNvSpPr>
            <a:spLocks noGrp="1" noChangeArrowheads="1"/>
          </p:cNvSpPr>
          <p:nvPr>
            <p:ph type="subTitle" sz="quarter" idx="1"/>
          </p:nvPr>
        </p:nvSpPr>
        <p:spPr>
          <a:xfrm>
            <a:off x="723900" y="2981325"/>
            <a:ext cx="7905750" cy="455509"/>
          </a:xfrm>
        </p:spPr>
        <p:txBody>
          <a:bodyPr tIns="0">
            <a:noAutofit/>
          </a:bodyPr>
          <a:lstStyle>
            <a:lvl1pPr marL="0" indent="0">
              <a:spcBef>
                <a:spcPct val="25000"/>
              </a:spcBef>
              <a:buFontTx/>
              <a:buNone/>
              <a:defRPr sz="2800" b="0">
                <a:solidFill>
                  <a:schemeClr val="bg2"/>
                </a:solidFill>
              </a:defRPr>
            </a:lvl1pPr>
          </a:lstStyle>
          <a:p>
            <a:r>
              <a:rPr lang="en-US" smtClean="0"/>
              <a:t>Click to edit Master subtitle style</a:t>
            </a:r>
            <a:endParaRPr lang="en-US" dirty="0"/>
          </a:p>
        </p:txBody>
      </p:sp>
      <p:sp>
        <p:nvSpPr>
          <p:cNvPr id="8" name="Text Placeholder 7"/>
          <p:cNvSpPr>
            <a:spLocks noGrp="1"/>
          </p:cNvSpPr>
          <p:nvPr>
            <p:ph type="body" sz="quarter" idx="10"/>
          </p:nvPr>
        </p:nvSpPr>
        <p:spPr>
          <a:xfrm>
            <a:off x="6057900" y="3771900"/>
            <a:ext cx="2562225" cy="1362075"/>
          </a:xfrm>
        </p:spPr>
        <p:txBody>
          <a:bodyPr anchor="b">
            <a:normAutofit/>
          </a:bodyPr>
          <a:lstStyle>
            <a:lvl1pPr marL="0" indent="0" algn="r">
              <a:spcBef>
                <a:spcPts val="0"/>
              </a:spcBef>
              <a:buFontTx/>
              <a:buNone/>
              <a:defRPr sz="1800" baseline="0">
                <a:solidFill>
                  <a:schemeClr val="tx2"/>
                </a:solidFill>
              </a:defRPr>
            </a:lvl1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smtClean="0"/>
              <a:t> August 3, 2010</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IDS Project Conference</a:t>
            </a:r>
            <a:endParaRPr lang="en-US"/>
          </a:p>
        </p:txBody>
      </p:sp>
      <p:sp>
        <p:nvSpPr>
          <p:cNvPr id="6" name="Slide Number Placeholder 5"/>
          <p:cNvSpPr>
            <a:spLocks noGrp="1"/>
          </p:cNvSpPr>
          <p:nvPr>
            <p:ph type="sldNum" sz="quarter" idx="12"/>
          </p:nvPr>
        </p:nvSpPr>
        <p:spPr/>
        <p:txBody>
          <a:bodyPr/>
          <a:lstStyle>
            <a:lvl1pPr>
              <a:defRPr/>
            </a:lvl1pPr>
          </a:lstStyle>
          <a:p>
            <a:pPr>
              <a:defRPr/>
            </a:pPr>
            <a:fld id="{1EDCE59F-74AA-4872-ADE0-5CAFE8BD8E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smtClean="0"/>
              <a:t> August 3, 2010</a:t>
            </a: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IDS Project Conference</a:t>
            </a:r>
            <a:endParaRPr lang="en-US"/>
          </a:p>
        </p:txBody>
      </p:sp>
      <p:sp>
        <p:nvSpPr>
          <p:cNvPr id="4" name="Slide Number Placeholder 5"/>
          <p:cNvSpPr>
            <a:spLocks noGrp="1"/>
          </p:cNvSpPr>
          <p:nvPr>
            <p:ph type="sldNum" sz="quarter" idx="12"/>
          </p:nvPr>
        </p:nvSpPr>
        <p:spPr/>
        <p:txBody>
          <a:bodyPr/>
          <a:lstStyle>
            <a:lvl1pPr>
              <a:defRPr/>
            </a:lvl1pPr>
          </a:lstStyle>
          <a:p>
            <a:pPr>
              <a:defRPr/>
            </a:pPr>
            <a:fld id="{23A04720-E4A9-4F55-A864-440A1FE9BA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smtClean="0"/>
            </a:lvl1pPr>
          </a:lstStyle>
          <a:p>
            <a:pPr>
              <a:defRPr/>
            </a:pPr>
            <a:r>
              <a:rPr lang="en-US" smtClean="0"/>
              <a:t> August 3, 2010</a:t>
            </a: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n-US" smtClean="0"/>
              <a:t>IDS Project Conference</a:t>
            </a: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0A6CE3D4-118A-4D1D-AA8A-52437FEBD4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239000" y="6356350"/>
            <a:ext cx="1450975" cy="365125"/>
          </a:xfrm>
        </p:spPr>
        <p:txBody>
          <a:bodyPr/>
          <a:lstStyle>
            <a:lvl1pPr>
              <a:defRPr/>
            </a:lvl1pPr>
          </a:lstStyle>
          <a:p>
            <a:pPr>
              <a:defRPr/>
            </a:pPr>
            <a:r>
              <a:rPr lang="en-US" smtClean="0"/>
              <a:t> August 3, 2010</a:t>
            </a:r>
            <a:endParaRPr lang="en-US" dirty="0"/>
          </a:p>
        </p:txBody>
      </p:sp>
      <p:sp>
        <p:nvSpPr>
          <p:cNvPr id="5" name="Footer Placeholder 4"/>
          <p:cNvSpPr>
            <a:spLocks noGrp="1"/>
          </p:cNvSpPr>
          <p:nvPr>
            <p:ph type="ftr" sz="quarter" idx="11"/>
          </p:nvPr>
        </p:nvSpPr>
        <p:spPr>
          <a:xfrm>
            <a:off x="2898774" y="6356350"/>
            <a:ext cx="4340225" cy="365125"/>
          </a:xfrm>
        </p:spPr>
        <p:txBody>
          <a:bodyPr/>
          <a:lstStyle>
            <a:lvl1pPr>
              <a:defRPr/>
            </a:lvl1pPr>
          </a:lstStyle>
          <a:p>
            <a:pPr>
              <a:defRPr/>
            </a:pPr>
            <a:r>
              <a:rPr lang="en-US" smtClean="0"/>
              <a:t>IDS Project Conference</a:t>
            </a:r>
            <a:endParaRPr lang="en-US" sz="1200" b="1" dirty="0"/>
          </a:p>
        </p:txBody>
      </p:sp>
      <p:sp>
        <p:nvSpPr>
          <p:cNvPr id="6" name="Slide Number Placeholder 5"/>
          <p:cNvSpPr>
            <a:spLocks noGrp="1"/>
          </p:cNvSpPr>
          <p:nvPr>
            <p:ph type="sldNum" sz="quarter" idx="12"/>
          </p:nvPr>
        </p:nvSpPr>
        <p:spPr>
          <a:xfrm>
            <a:off x="612774" y="6356350"/>
            <a:ext cx="2282825" cy="365125"/>
          </a:xfrm>
        </p:spPr>
        <p:txBody>
          <a:bodyPr/>
          <a:lstStyle>
            <a:lvl1pPr>
              <a:defRPr lang="en-US" sz="1200" i="1" baseline="0" smtClean="0"/>
            </a:lvl1pPr>
          </a:lstStyle>
          <a:p>
            <a:pPr>
              <a:defRPr/>
            </a:pPr>
            <a:r>
              <a:rPr lang="en-US" b="1" dirty="0" smtClean="0"/>
              <a:t>IDS Project Conference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r>
              <a:rPr lang="en-US" smtClean="0"/>
              <a:t> August 3, 2010</a:t>
            </a: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en-US" smtClean="0"/>
              <a:t>IDS Project Conference</a:t>
            </a: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B6248CC3-4B2B-4BB0-A72E-EBEBE286CA4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 August 3, 2010</a:t>
            </a:r>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7" name="Slide Number Placeholder 22"/>
          <p:cNvSpPr>
            <a:spLocks noGrp="1"/>
          </p:cNvSpPr>
          <p:nvPr>
            <p:ph type="sldNum" sz="quarter" idx="12"/>
          </p:nvPr>
        </p:nvSpPr>
        <p:spPr/>
        <p:txBody>
          <a:bodyPr/>
          <a:lstStyle>
            <a:lvl1pPr>
              <a:defRPr/>
            </a:lvl1pPr>
          </a:lstStyle>
          <a:p>
            <a:pPr>
              <a:defRPr/>
            </a:pPr>
            <a:fld id="{D15153E0-EF64-4FBA-A53A-E47EB719AE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smtClean="0"/>
              <a:t> August 3, 2010</a:t>
            </a:r>
            <a:endParaRPr lang="en-US" dirty="0"/>
          </a:p>
        </p:txBody>
      </p:sp>
      <p:sp>
        <p:nvSpPr>
          <p:cNvPr id="8" name="Footer Placeholder 2"/>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9" name="Slide Number Placeholder 22"/>
          <p:cNvSpPr>
            <a:spLocks noGrp="1"/>
          </p:cNvSpPr>
          <p:nvPr>
            <p:ph type="sldNum" sz="quarter" idx="12"/>
          </p:nvPr>
        </p:nvSpPr>
        <p:spPr/>
        <p:txBody>
          <a:bodyPr/>
          <a:lstStyle>
            <a:lvl1pPr>
              <a:defRPr/>
            </a:lvl1pPr>
          </a:lstStyle>
          <a:p>
            <a:pPr>
              <a:defRPr/>
            </a:pPr>
            <a:fld id="{1729874A-94D6-4F51-BB3F-AF765BFF5B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r>
              <a:rPr lang="en-US" smtClean="0"/>
              <a:t> August 3, 2010</a:t>
            </a:r>
            <a:endParaRPr lang="en-US"/>
          </a:p>
        </p:txBody>
      </p:sp>
      <p:sp>
        <p:nvSpPr>
          <p:cNvPr id="5" name="Footer Placeholder 3"/>
          <p:cNvSpPr>
            <a:spLocks noGrp="1"/>
          </p:cNvSpPr>
          <p:nvPr>
            <p:ph type="ftr" sz="quarter" idx="11"/>
          </p:nvPr>
        </p:nvSpPr>
        <p:spPr/>
        <p:txBody>
          <a:bodyPr/>
          <a:lstStyle>
            <a:lvl1pPr>
              <a:defRPr/>
            </a:lvl1pPr>
          </a:lstStyle>
          <a:p>
            <a:pPr>
              <a:defRPr/>
            </a:pPr>
            <a:r>
              <a:rPr lang="en-US" smtClean="0"/>
              <a:t>IDS Project Conference</a:t>
            </a:r>
            <a:endParaRPr lang="en-US"/>
          </a:p>
        </p:txBody>
      </p:sp>
      <p:sp>
        <p:nvSpPr>
          <p:cNvPr id="6" name="Slide Number Placeholder 4"/>
          <p:cNvSpPr>
            <a:spLocks noGrp="1"/>
          </p:cNvSpPr>
          <p:nvPr>
            <p:ph type="sldNum" sz="quarter" idx="12"/>
          </p:nvPr>
        </p:nvSpPr>
        <p:spPr/>
        <p:txBody>
          <a:bodyPr/>
          <a:lstStyle>
            <a:lvl1pPr>
              <a:defRPr/>
            </a:lvl1pPr>
          </a:lstStyle>
          <a:p>
            <a:pPr>
              <a:defRPr/>
            </a:pPr>
            <a:fld id="{A8B2421C-0085-4317-876D-A90D61C4E7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Picture 6" descr="13774_bkg.jp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52450" y="609600"/>
            <a:ext cx="7935913" cy="59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52450" y="1641475"/>
            <a:ext cx="8002588"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989" name="Rectangle 5"/>
          <p:cNvSpPr>
            <a:spLocks noGrp="1" noChangeArrowheads="1"/>
          </p:cNvSpPr>
          <p:nvPr>
            <p:ph type="sldNum" sz="quarter" idx="4"/>
          </p:nvPr>
        </p:nvSpPr>
        <p:spPr bwMode="auto">
          <a:xfrm>
            <a:off x="38100" y="6481763"/>
            <a:ext cx="401638"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000">
                <a:solidFill>
                  <a:schemeClr val="tx2"/>
                </a:solidFill>
                <a:latin typeface="Arial" charset="0"/>
                <a:cs typeface="+mn-cs"/>
              </a:defRPr>
            </a:lvl1pPr>
          </a:lstStyle>
          <a:p>
            <a:pPr>
              <a:defRPr/>
            </a:pPr>
            <a:fld id="{03F3E1BB-A245-474A-99FD-C24E319511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Lst>
  <p:transition>
    <p:wipe dir="r"/>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800" b="1">
          <a:solidFill>
            <a:schemeClr val="bg1"/>
          </a:solidFill>
          <a:latin typeface="+mj-lt"/>
          <a:ea typeface="+mj-ea"/>
          <a:cs typeface="+mj-cs"/>
        </a:defRPr>
      </a:lvl1pPr>
      <a:lvl2pPr algn="l" rtl="0" eaLnBrk="0" fontAlgn="base" hangingPunct="0">
        <a:lnSpc>
          <a:spcPct val="90000"/>
        </a:lnSpc>
        <a:spcBef>
          <a:spcPct val="0"/>
        </a:spcBef>
        <a:spcAft>
          <a:spcPct val="0"/>
        </a:spcAft>
        <a:defRPr sz="2800" b="1">
          <a:solidFill>
            <a:schemeClr val="bg1"/>
          </a:solidFill>
          <a:latin typeface="Arial" charset="0"/>
        </a:defRPr>
      </a:lvl2pPr>
      <a:lvl3pPr algn="l" rtl="0" eaLnBrk="0" fontAlgn="base" hangingPunct="0">
        <a:lnSpc>
          <a:spcPct val="90000"/>
        </a:lnSpc>
        <a:spcBef>
          <a:spcPct val="0"/>
        </a:spcBef>
        <a:spcAft>
          <a:spcPct val="0"/>
        </a:spcAft>
        <a:defRPr sz="2800" b="1">
          <a:solidFill>
            <a:schemeClr val="bg1"/>
          </a:solidFill>
          <a:latin typeface="Arial" charset="0"/>
        </a:defRPr>
      </a:lvl3pPr>
      <a:lvl4pPr algn="l" rtl="0" eaLnBrk="0" fontAlgn="base" hangingPunct="0">
        <a:lnSpc>
          <a:spcPct val="90000"/>
        </a:lnSpc>
        <a:spcBef>
          <a:spcPct val="0"/>
        </a:spcBef>
        <a:spcAft>
          <a:spcPct val="0"/>
        </a:spcAft>
        <a:defRPr sz="2800" b="1">
          <a:solidFill>
            <a:schemeClr val="bg1"/>
          </a:solidFill>
          <a:latin typeface="Arial" charset="0"/>
        </a:defRPr>
      </a:lvl4pPr>
      <a:lvl5pPr algn="l" rtl="0" eaLnBrk="0" fontAlgn="base" hangingPunct="0">
        <a:lnSpc>
          <a:spcPct val="90000"/>
        </a:lnSpc>
        <a:spcBef>
          <a:spcPct val="0"/>
        </a:spcBef>
        <a:spcAft>
          <a:spcPct val="0"/>
        </a:spcAft>
        <a:defRPr sz="28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285750" indent="-285750" algn="l" rtl="0" eaLnBrk="0" fontAlgn="base" hangingPunct="0">
        <a:lnSpc>
          <a:spcPct val="95000"/>
        </a:lnSpc>
        <a:spcBef>
          <a:spcPts val="1200"/>
        </a:spcBef>
        <a:spcAft>
          <a:spcPct val="0"/>
        </a:spcAft>
        <a:buClr>
          <a:schemeClr val="bg2"/>
        </a:buClr>
        <a:buFont typeface="Wingdings" pitchFamily="2" charset="2"/>
        <a:buChar char="§"/>
        <a:defRPr sz="2400">
          <a:solidFill>
            <a:schemeClr val="tx1"/>
          </a:solidFill>
          <a:latin typeface="+mn-lt"/>
          <a:ea typeface="+mn-ea"/>
          <a:cs typeface="+mn-cs"/>
        </a:defRPr>
      </a:lvl1pPr>
      <a:lvl2pPr marL="685800" indent="-285750" algn="l" rtl="0" eaLnBrk="0" fontAlgn="base" hangingPunct="0">
        <a:lnSpc>
          <a:spcPct val="95000"/>
        </a:lnSpc>
        <a:spcBef>
          <a:spcPct val="25000"/>
        </a:spcBef>
        <a:spcAft>
          <a:spcPct val="0"/>
        </a:spcAft>
        <a:buClr>
          <a:schemeClr val="bg2"/>
        </a:buClr>
        <a:buFont typeface="Arial" charset="0"/>
        <a:buChar char="–"/>
        <a:defRPr sz="2000">
          <a:solidFill>
            <a:schemeClr val="tx1"/>
          </a:solidFill>
          <a:latin typeface="+mn-lt"/>
        </a:defRPr>
      </a:lvl2pPr>
      <a:lvl3pPr marL="1028700" indent="-228600" algn="l" rtl="0" eaLnBrk="0" fontAlgn="base" hangingPunct="0">
        <a:lnSpc>
          <a:spcPct val="95000"/>
        </a:lnSpc>
        <a:spcBef>
          <a:spcPct val="25000"/>
        </a:spcBef>
        <a:spcAft>
          <a:spcPct val="0"/>
        </a:spcAft>
        <a:buClr>
          <a:schemeClr val="bg2"/>
        </a:buClr>
        <a:buFont typeface="Arial" charset="0"/>
        <a:buChar char="–"/>
        <a:defRPr sz="2400">
          <a:solidFill>
            <a:schemeClr val="tx1"/>
          </a:solidFill>
          <a:latin typeface="+mn-lt"/>
        </a:defRPr>
      </a:lvl3pPr>
      <a:lvl4pPr marL="1428750" indent="-285750" algn="l" rtl="0" eaLnBrk="0" fontAlgn="base" hangingPunct="0">
        <a:lnSpc>
          <a:spcPct val="95000"/>
        </a:lnSpc>
        <a:spcBef>
          <a:spcPct val="25000"/>
        </a:spcBef>
        <a:spcAft>
          <a:spcPct val="0"/>
        </a:spcAft>
        <a:buClr>
          <a:schemeClr val="bg2"/>
        </a:buClr>
        <a:buFont typeface="Arial" charset="0"/>
        <a:buChar char="–"/>
        <a:defRPr sz="2000">
          <a:solidFill>
            <a:schemeClr val="tx1"/>
          </a:solidFill>
          <a:latin typeface="+mn-lt"/>
        </a:defRPr>
      </a:lvl4pPr>
      <a:lvl5pPr marL="1771650" indent="-228600" algn="l" rtl="0" eaLnBrk="0" fontAlgn="base" hangingPunct="0">
        <a:lnSpc>
          <a:spcPct val="95000"/>
        </a:lnSpc>
        <a:spcBef>
          <a:spcPct val="25000"/>
        </a:spcBef>
        <a:spcAft>
          <a:spcPct val="0"/>
        </a:spcAft>
        <a:buClr>
          <a:schemeClr val="bg2"/>
        </a:buClr>
        <a:buFont typeface="Arial" charset="0"/>
        <a:buChar char="–"/>
        <a:defRPr sz="1600">
          <a:solidFill>
            <a:schemeClr val="tx1"/>
          </a:solidFill>
          <a:latin typeface="+mn-lt"/>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smtClean="0">
                <a:solidFill>
                  <a:schemeClr val="tx2"/>
                </a:solidFill>
              </a:defRPr>
            </a:lvl1pPr>
          </a:lstStyle>
          <a:p>
            <a:pPr>
              <a:defRPr/>
            </a:pPr>
            <a:r>
              <a:rPr lang="en-US" smtClean="0"/>
              <a:t> August 3, 2010</a:t>
            </a:r>
            <a:endParaRPr lang="en-US" dirty="0"/>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dirty="0">
                <a:solidFill>
                  <a:schemeClr val="tx2"/>
                </a:solidFill>
              </a:defRPr>
            </a:lvl1pPr>
          </a:lstStyle>
          <a:p>
            <a:pPr>
              <a:defRPr/>
            </a:pPr>
            <a:r>
              <a:rPr lang="en-US" smtClean="0"/>
              <a:t>IDS Project Conference</a:t>
            </a: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defRPr>
            </a:lvl1pPr>
          </a:lstStyle>
          <a:p>
            <a:pPr>
              <a:defRPr/>
            </a:pPr>
            <a:fld id="{F147F492-FBFF-4883-A2ED-9C68ED67300E}"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61" r:id="rId4"/>
    <p:sldLayoutId id="2147483862" r:id="rId5"/>
    <p:sldLayoutId id="2147483870" r:id="rId6"/>
    <p:sldLayoutId id="2147483871" r:id="rId7"/>
    <p:sldLayoutId id="2147483872" r:id="rId8"/>
    <p:sldLayoutId id="2147483873" r:id="rId9"/>
    <p:sldLayoutId id="2147483863" r:id="rId10"/>
    <p:sldLayoutId id="2147483874" r:id="rId11"/>
    <p:sldLayoutId id="2147483875" r:id="rId12"/>
  </p:sldLayoutIdLst>
  <p:transition>
    <p:wipe dir="r"/>
  </p:transition>
  <p:timing>
    <p:tnLst>
      <p:par>
        <p:cTn id="1" dur="indefinite" restart="never" nodeType="tmRoot"/>
      </p:par>
    </p:tnLst>
  </p:timing>
  <p:hf sldNum="0" hdr="0" ftr="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calstat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B7688B.jpg"/>
          <p:cNvPicPr>
            <a:picLocks noChangeAspect="1"/>
          </p:cNvPicPr>
          <p:nvPr/>
        </p:nvPicPr>
        <p:blipFill>
          <a:blip r:embed="rId3" cstate="print"/>
          <a:srcRect/>
          <a:stretch>
            <a:fillRect/>
          </a:stretch>
        </p:blipFill>
        <p:spPr bwMode="auto">
          <a:xfrm>
            <a:off x="0" y="0"/>
            <a:ext cx="4562475" cy="6858000"/>
          </a:xfrm>
          <a:prstGeom prst="rect">
            <a:avLst/>
          </a:prstGeom>
          <a:noFill/>
          <a:ln w="9525">
            <a:noFill/>
            <a:miter lim="800000"/>
            <a:headEnd/>
            <a:tailEnd/>
          </a:ln>
        </p:spPr>
      </p:pic>
      <p:sp>
        <p:nvSpPr>
          <p:cNvPr id="15363" name="Rectangle 15"/>
          <p:cNvSpPr>
            <a:spLocks noGrp="1" noChangeArrowheads="1"/>
          </p:cNvSpPr>
          <p:nvPr>
            <p:ph type="ctrTitle" sz="quarter"/>
          </p:nvPr>
        </p:nvSpPr>
        <p:spPr>
          <a:xfrm>
            <a:off x="4648200" y="990600"/>
            <a:ext cx="4343400" cy="1800225"/>
          </a:xfrm>
        </p:spPr>
        <p:txBody>
          <a:bodyPr/>
          <a:lstStyle/>
          <a:p>
            <a:pPr algn="ctr"/>
            <a:r>
              <a:rPr lang="en-US" sz="3600" dirty="0" smtClean="0">
                <a:solidFill>
                  <a:schemeClr val="tx2"/>
                </a:solidFill>
              </a:rPr>
              <a:t>The CSU/CCC Get It Now </a:t>
            </a:r>
            <a:br>
              <a:rPr lang="en-US" sz="3600" dirty="0" smtClean="0">
                <a:solidFill>
                  <a:schemeClr val="tx2"/>
                </a:solidFill>
              </a:rPr>
            </a:br>
            <a:r>
              <a:rPr lang="en-US" sz="3600" dirty="0" smtClean="0">
                <a:solidFill>
                  <a:schemeClr val="tx2"/>
                </a:solidFill>
              </a:rPr>
              <a:t>Pilot Program </a:t>
            </a:r>
          </a:p>
        </p:txBody>
      </p:sp>
      <p:sp>
        <p:nvSpPr>
          <p:cNvPr id="5123" name="Text Placeholder 8"/>
          <p:cNvSpPr>
            <a:spLocks noGrp="1"/>
          </p:cNvSpPr>
          <p:nvPr>
            <p:ph type="body" sz="quarter" idx="10"/>
          </p:nvPr>
        </p:nvSpPr>
        <p:spPr>
          <a:xfrm>
            <a:off x="5562600" y="4572000"/>
            <a:ext cx="2667000" cy="1352550"/>
          </a:xfrm>
        </p:spPr>
        <p:txBody>
          <a:bodyPr anchor="ctr"/>
          <a:lstStyle/>
          <a:p>
            <a:pPr algn="ctr" fontAlgn="auto">
              <a:lnSpc>
                <a:spcPct val="85000"/>
              </a:lnSpc>
              <a:spcBef>
                <a:spcPct val="0"/>
              </a:spcBef>
              <a:spcAft>
                <a:spcPts val="0"/>
              </a:spcAft>
              <a:defRPr/>
            </a:pPr>
            <a:r>
              <a:rPr lang="en-US" sz="1600" i="1" dirty="0" smtClean="0"/>
              <a:t>Tim Bowen, CCC</a:t>
            </a:r>
          </a:p>
          <a:p>
            <a:pPr algn="ctr" fontAlgn="auto">
              <a:lnSpc>
                <a:spcPct val="85000"/>
              </a:lnSpc>
              <a:spcBef>
                <a:spcPct val="0"/>
              </a:spcBef>
              <a:spcAft>
                <a:spcPts val="0"/>
              </a:spcAft>
              <a:defRPr/>
            </a:pPr>
            <a:r>
              <a:rPr lang="en-US" sz="1600" i="1" dirty="0" smtClean="0"/>
              <a:t>Marvin Pollard, CSU</a:t>
            </a:r>
          </a:p>
          <a:p>
            <a:pPr algn="ctr" fontAlgn="auto">
              <a:lnSpc>
                <a:spcPct val="85000"/>
              </a:lnSpc>
              <a:spcBef>
                <a:spcPct val="0"/>
              </a:spcBef>
              <a:spcAft>
                <a:spcPts val="0"/>
              </a:spcAft>
              <a:defRPr/>
            </a:pPr>
            <a:r>
              <a:rPr lang="en-US" sz="1600" i="1" dirty="0" smtClean="0"/>
              <a:t>   </a:t>
            </a:r>
          </a:p>
          <a:p>
            <a:pPr algn="ctr" fontAlgn="auto">
              <a:lnSpc>
                <a:spcPct val="85000"/>
              </a:lnSpc>
              <a:spcBef>
                <a:spcPct val="0"/>
              </a:spcBef>
              <a:spcAft>
                <a:spcPts val="0"/>
              </a:spcAft>
              <a:defRPr/>
            </a:pPr>
            <a:r>
              <a:rPr lang="en-US" sz="1600" i="1" dirty="0" smtClean="0"/>
              <a:t>August 3, 2010</a:t>
            </a:r>
            <a:endParaRPr lang="en-US" sz="1600" b="1" i="1" dirty="0" smtClean="0">
              <a:solidFill>
                <a:schemeClr val="bg1">
                  <a:lumMod val="65000"/>
                </a:schemeClr>
              </a:solidFill>
            </a:endParaRPr>
          </a:p>
          <a:p>
            <a:pPr algn="ctr" fontAlgn="auto">
              <a:lnSpc>
                <a:spcPct val="85000"/>
              </a:lnSpc>
              <a:spcBef>
                <a:spcPct val="0"/>
              </a:spcBef>
              <a:spcAft>
                <a:spcPts val="0"/>
              </a:spcAft>
              <a:defRPr/>
            </a:pPr>
            <a:endParaRPr lang="en-US" sz="1600" i="1" dirty="0" smtClean="0"/>
          </a:p>
        </p:txBody>
      </p:sp>
      <p:sp>
        <p:nvSpPr>
          <p:cNvPr id="15365" name="TextBox 3"/>
          <p:cNvSpPr txBox="1">
            <a:spLocks noChangeArrowheads="1"/>
          </p:cNvSpPr>
          <p:nvPr/>
        </p:nvSpPr>
        <p:spPr bwMode="auto">
          <a:xfrm>
            <a:off x="5257800" y="6248400"/>
            <a:ext cx="3352800" cy="369888"/>
          </a:xfrm>
          <a:prstGeom prst="rect">
            <a:avLst/>
          </a:prstGeom>
          <a:noFill/>
          <a:ln w="12700" cap="sq" algn="ctr">
            <a:noFill/>
            <a:miter lim="800000"/>
            <a:headEnd/>
            <a:tailEnd/>
          </a:ln>
        </p:spPr>
        <p:txBody>
          <a:bodyPr>
            <a:spAutoFit/>
          </a:bodyPr>
          <a:lstStyle/>
          <a:p>
            <a:r>
              <a:rPr lang="en-US" sz="900" i="1"/>
              <a:t>Images used in this presentation were licensed and obtained thru Copyright Clearance Center’s ReadyImages Service </a:t>
            </a:r>
          </a:p>
        </p:txBody>
      </p:sp>
      <p:pic>
        <p:nvPicPr>
          <p:cNvPr id="15366" name="Picture 2" descr="The California State University">
            <a:hlinkClick r:id="rId4"/>
          </p:cNvPr>
          <p:cNvPicPr>
            <a:picLocks noChangeAspect="1" noChangeArrowheads="1"/>
          </p:cNvPicPr>
          <p:nvPr/>
        </p:nvPicPr>
        <p:blipFill>
          <a:blip r:embed="rId5" cstate="print"/>
          <a:srcRect/>
          <a:stretch>
            <a:fillRect/>
          </a:stretch>
        </p:blipFill>
        <p:spPr bwMode="auto">
          <a:xfrm>
            <a:off x="5257800" y="2895600"/>
            <a:ext cx="3287713" cy="579438"/>
          </a:xfrm>
          <a:prstGeom prst="rect">
            <a:avLst/>
          </a:prstGeom>
          <a:noFill/>
          <a:ln w="9525">
            <a:noFill/>
            <a:miter lim="800000"/>
            <a:headEnd/>
            <a:tailEnd/>
          </a:ln>
        </p:spPr>
      </p:pic>
      <p:pic>
        <p:nvPicPr>
          <p:cNvPr id="15367" name="Picture 10" descr="CCC_Logo_M.gif"/>
          <p:cNvPicPr>
            <a:picLocks noChangeAspect="1"/>
          </p:cNvPicPr>
          <p:nvPr/>
        </p:nvPicPr>
        <p:blipFill>
          <a:blip r:embed="rId6" cstate="print"/>
          <a:srcRect/>
          <a:stretch>
            <a:fillRect/>
          </a:stretch>
        </p:blipFill>
        <p:spPr bwMode="auto">
          <a:xfrm>
            <a:off x="5257800" y="3505200"/>
            <a:ext cx="3267075" cy="476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pollard_la.MPOLLARD03\Desktop\Copyright.com\SFX menu get it @ cal state.jpg"/>
          <p:cNvPicPr>
            <a:picLocks noChangeAspect="1" noChangeArrowheads="1"/>
          </p:cNvPicPr>
          <p:nvPr/>
        </p:nvPicPr>
        <p:blipFill>
          <a:blip r:embed="rId3" cstate="print"/>
          <a:srcRect/>
          <a:stretch>
            <a:fillRect/>
          </a:stretch>
        </p:blipFill>
        <p:spPr bwMode="auto">
          <a:xfrm>
            <a:off x="838200" y="290513"/>
            <a:ext cx="7467600" cy="6567487"/>
          </a:xfrm>
          <a:prstGeom prst="rect">
            <a:avLst/>
          </a:prstGeom>
          <a:noFill/>
        </p:spPr>
      </p:pic>
      <p:sp>
        <p:nvSpPr>
          <p:cNvPr id="5" name="Rounded Rectangular Callout 4"/>
          <p:cNvSpPr/>
          <p:nvPr/>
        </p:nvSpPr>
        <p:spPr>
          <a:xfrm rot="10800000" flipV="1">
            <a:off x="5943600" y="1295400"/>
            <a:ext cx="2209800" cy="1224176"/>
          </a:xfrm>
          <a:prstGeom prst="wedgeRoundRectCallout">
            <a:avLst>
              <a:gd name="adj1" fmla="val 100378"/>
              <a:gd name="adj2" fmla="val 338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4"/>
          <p:cNvSpPr txBox="1">
            <a:spLocks noChangeArrowheads="1"/>
          </p:cNvSpPr>
          <p:nvPr/>
        </p:nvSpPr>
        <p:spPr bwMode="auto">
          <a:xfrm>
            <a:off x="6019801" y="1452776"/>
            <a:ext cx="2057400" cy="923330"/>
          </a:xfrm>
          <a:prstGeom prst="rect">
            <a:avLst/>
          </a:prstGeom>
          <a:noFill/>
          <a:ln w="9525">
            <a:noFill/>
            <a:miter lim="800000"/>
            <a:headEnd/>
            <a:tailEnd/>
          </a:ln>
        </p:spPr>
        <p:txBody>
          <a:bodyPr wrap="square">
            <a:spAutoFit/>
          </a:bodyPr>
          <a:lstStyle/>
          <a:p>
            <a:pPr algn="ctr"/>
            <a:r>
              <a:rPr lang="en-US" dirty="0" smtClean="0">
                <a:solidFill>
                  <a:schemeClr val="bg1"/>
                </a:solidFill>
                <a:latin typeface="Calibri" pitchFamily="1" charset="0"/>
              </a:rPr>
              <a:t>Link Resolver determines no local availability</a:t>
            </a:r>
            <a:endParaRPr lang="en-US" dirty="0">
              <a:solidFill>
                <a:schemeClr val="bg1"/>
              </a:solidFill>
              <a:latin typeface="Calibri" pitchFamily="1" charset="0"/>
            </a:endParaRPr>
          </a:p>
        </p:txBody>
      </p:sp>
      <p:sp>
        <p:nvSpPr>
          <p:cNvPr id="7" name="Rounded Rectangular Callout 6"/>
          <p:cNvSpPr/>
          <p:nvPr/>
        </p:nvSpPr>
        <p:spPr bwMode="auto">
          <a:xfrm rot="10800000" flipV="1">
            <a:off x="914400" y="3886200"/>
            <a:ext cx="3200400" cy="1752600"/>
          </a:xfrm>
          <a:prstGeom prst="wedgeRoundRectCallout">
            <a:avLst>
              <a:gd name="adj1" fmla="val 77659"/>
              <a:gd name="adj2" fmla="val 50390"/>
              <a:gd name="adj3" fmla="val 16667"/>
            </a:avLst>
          </a:prstGeom>
          <a:scene3d>
            <a:camera prst="orthographicFront">
              <a:rot lat="30000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152400" y="4038600"/>
            <a:ext cx="2895600" cy="1311275"/>
          </a:xfrm>
          <a:prstGeom prst="rect">
            <a:avLst/>
          </a:prstGeom>
          <a:noFill/>
          <a:ln w="9525">
            <a:noFill/>
            <a:miter lim="800000"/>
            <a:headEnd/>
            <a:tailEnd/>
          </a:ln>
        </p:spPr>
        <p:txBody>
          <a:bodyPr>
            <a:spAutoFit/>
          </a:bodyPr>
          <a:lstStyle/>
          <a:p>
            <a:pPr algn="ctr"/>
            <a:r>
              <a:rPr lang="en-US" sz="2000" dirty="0">
                <a:solidFill>
                  <a:schemeClr val="bg1"/>
                </a:solidFill>
                <a:latin typeface="Calibri" pitchFamily="1" charset="0"/>
              </a:rPr>
              <a:t>Recommendations based on usage patterns of researchers </a:t>
            </a:r>
            <a:r>
              <a:rPr lang="en-US" sz="2000" dirty="0" smtClean="0">
                <a:solidFill>
                  <a:schemeClr val="bg1"/>
                </a:solidFill>
                <a:latin typeface="Calibri" pitchFamily="1" charset="0"/>
              </a:rPr>
              <a:t>at CSU and other </a:t>
            </a:r>
            <a:r>
              <a:rPr lang="en-US" sz="2000" dirty="0">
                <a:solidFill>
                  <a:schemeClr val="bg1"/>
                </a:solidFill>
                <a:latin typeface="Calibri" pitchFamily="1" charset="0"/>
              </a:rPr>
              <a:t>institutions</a:t>
            </a:r>
          </a:p>
        </p:txBody>
      </p:sp>
      <p:sp>
        <p:nvSpPr>
          <p:cNvPr id="12" name="Date Placeholder 11"/>
          <p:cNvSpPr>
            <a:spLocks noGrp="1"/>
          </p:cNvSpPr>
          <p:nvPr>
            <p:ph type="dt" sz="half" idx="10"/>
          </p:nvPr>
        </p:nvSpPr>
        <p:spPr/>
        <p:txBody>
          <a:bodyPr/>
          <a:lstStyle/>
          <a:p>
            <a:pPr>
              <a:defRPr/>
            </a:pPr>
            <a:r>
              <a:rPr lang="en-US" smtClean="0"/>
              <a:t> August 3, 2010</a:t>
            </a:r>
            <a:endParaRPr lang="en-US" dirty="0"/>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11"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pollard_la.MPOLLARD03\Desktop\Copyright.com\Fullerton Authentication Challenge.jpg"/>
          <p:cNvPicPr>
            <a:picLocks noChangeAspect="1" noChangeArrowheads="1"/>
          </p:cNvPicPr>
          <p:nvPr/>
        </p:nvPicPr>
        <p:blipFill>
          <a:blip r:embed="rId3" cstate="print"/>
          <a:srcRect/>
          <a:stretch>
            <a:fillRect/>
          </a:stretch>
        </p:blipFill>
        <p:spPr bwMode="auto">
          <a:xfrm>
            <a:off x="0" y="381000"/>
            <a:ext cx="9144000" cy="6197909"/>
          </a:xfrm>
          <a:prstGeom prst="rect">
            <a:avLst/>
          </a:prstGeom>
          <a:noFill/>
        </p:spPr>
      </p:pic>
      <p:sp>
        <p:nvSpPr>
          <p:cNvPr id="5" name="Rounded Rectangular Callout 4"/>
          <p:cNvSpPr/>
          <p:nvPr/>
        </p:nvSpPr>
        <p:spPr>
          <a:xfrm rot="10800000" flipV="1">
            <a:off x="6096000" y="3657600"/>
            <a:ext cx="2743200" cy="1676400"/>
          </a:xfrm>
          <a:prstGeom prst="wedgeRoundRectCallout">
            <a:avLst>
              <a:gd name="adj1" fmla="val 100378"/>
              <a:gd name="adj2" fmla="val 33867"/>
              <a:gd name="adj3" fmla="val 16667"/>
            </a:avLst>
          </a:prstGeom>
          <a:scene3d>
            <a:camera prst="orthographicFront">
              <a:rot lat="600000" lon="0" rev="14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4"/>
          <p:cNvSpPr txBox="1">
            <a:spLocks noChangeArrowheads="1"/>
          </p:cNvSpPr>
          <p:nvPr/>
        </p:nvSpPr>
        <p:spPr bwMode="auto">
          <a:xfrm>
            <a:off x="5486400" y="4724400"/>
            <a:ext cx="2057400" cy="646331"/>
          </a:xfrm>
          <a:prstGeom prst="rect">
            <a:avLst/>
          </a:prstGeom>
          <a:noFill/>
          <a:ln w="9525">
            <a:noFill/>
            <a:miter lim="800000"/>
            <a:headEnd/>
            <a:tailEnd/>
          </a:ln>
        </p:spPr>
        <p:txBody>
          <a:bodyPr wrap="square">
            <a:spAutoFit/>
          </a:bodyPr>
          <a:lstStyle/>
          <a:p>
            <a:pPr algn="ctr"/>
            <a:r>
              <a:rPr lang="en-US" dirty="0" smtClean="0">
                <a:solidFill>
                  <a:schemeClr val="bg1"/>
                </a:solidFill>
                <a:latin typeface="Calibri" pitchFamily="1" charset="0"/>
              </a:rPr>
              <a:t>Campus Identity challenge</a:t>
            </a:r>
            <a:endParaRPr lang="en-US" dirty="0">
              <a:solidFill>
                <a:schemeClr val="bg1"/>
              </a:solidFill>
              <a:latin typeface="Calibri" pitchFamily="1" charset="0"/>
            </a:endParaRPr>
          </a:p>
        </p:txBody>
      </p:sp>
      <p:sp>
        <p:nvSpPr>
          <p:cNvPr id="10" name="Date Placeholder 9"/>
          <p:cNvSpPr>
            <a:spLocks noGrp="1"/>
          </p:cNvSpPr>
          <p:nvPr>
            <p:ph type="dt" sz="half" idx="10"/>
          </p:nvPr>
        </p:nvSpPr>
        <p:spPr/>
        <p:txBody>
          <a:bodyPr/>
          <a:lstStyle/>
          <a:p>
            <a:pPr>
              <a:defRPr/>
            </a:pPr>
            <a:r>
              <a:rPr lang="en-US"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pollard_la.MPOLLARD03\Desktop\Copyright.com\get it @ cal state Rightslink.jpg"/>
          <p:cNvPicPr>
            <a:picLocks noChangeAspect="1" noChangeArrowheads="1"/>
          </p:cNvPicPr>
          <p:nvPr/>
        </p:nvPicPr>
        <p:blipFill>
          <a:blip r:embed="rId3" cstate="print"/>
          <a:srcRect/>
          <a:stretch>
            <a:fillRect/>
          </a:stretch>
        </p:blipFill>
        <p:spPr bwMode="auto">
          <a:xfrm>
            <a:off x="1764336" y="0"/>
            <a:ext cx="5615327" cy="6858000"/>
          </a:xfrm>
          <a:prstGeom prst="rect">
            <a:avLst/>
          </a:prstGeom>
          <a:noFill/>
        </p:spPr>
      </p:pic>
      <p:sp>
        <p:nvSpPr>
          <p:cNvPr id="5" name="Rounded Rectangular Callout 4"/>
          <p:cNvSpPr/>
          <p:nvPr/>
        </p:nvSpPr>
        <p:spPr>
          <a:xfrm rot="10800000" flipV="1">
            <a:off x="6553200" y="2438400"/>
            <a:ext cx="2209800" cy="1143000"/>
          </a:xfrm>
          <a:prstGeom prst="wedgeRoundRectCallout">
            <a:avLst>
              <a:gd name="adj1" fmla="val 100378"/>
              <a:gd name="adj2" fmla="val 338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4"/>
          <p:cNvSpPr txBox="1">
            <a:spLocks noChangeArrowheads="1"/>
          </p:cNvSpPr>
          <p:nvPr/>
        </p:nvSpPr>
        <p:spPr bwMode="auto">
          <a:xfrm>
            <a:off x="6629400" y="2362200"/>
            <a:ext cx="1904999" cy="1200329"/>
          </a:xfrm>
          <a:prstGeom prst="rect">
            <a:avLst/>
          </a:prstGeom>
          <a:noFill/>
          <a:ln w="9525">
            <a:noFill/>
            <a:miter lim="800000"/>
            <a:headEnd/>
            <a:tailEnd/>
          </a:ln>
        </p:spPr>
        <p:txBody>
          <a:bodyPr wrap="square">
            <a:spAutoFit/>
          </a:bodyPr>
          <a:lstStyle/>
          <a:p>
            <a:pPr algn="ctr"/>
            <a:r>
              <a:rPr lang="en-US" dirty="0" smtClean="0">
                <a:solidFill>
                  <a:schemeClr val="bg1"/>
                </a:solidFill>
                <a:latin typeface="Calibri" pitchFamily="1" charset="0"/>
              </a:rPr>
              <a:t>User enters preferred email address and </a:t>
            </a:r>
            <a:r>
              <a:rPr lang="en-US" dirty="0" err="1" smtClean="0">
                <a:solidFill>
                  <a:schemeClr val="bg1"/>
                </a:solidFill>
                <a:latin typeface="Calibri" pitchFamily="1" charset="0"/>
              </a:rPr>
              <a:t>Captcha</a:t>
            </a:r>
            <a:endParaRPr lang="en-US" dirty="0">
              <a:solidFill>
                <a:schemeClr val="bg1"/>
              </a:solidFill>
              <a:latin typeface="Calibri" pitchFamily="1" charset="0"/>
            </a:endParaRPr>
          </a:p>
        </p:txBody>
      </p:sp>
      <p:sp>
        <p:nvSpPr>
          <p:cNvPr id="10" name="Date Placeholder 9"/>
          <p:cNvSpPr>
            <a:spLocks noGrp="1"/>
          </p:cNvSpPr>
          <p:nvPr>
            <p:ph type="dt" sz="half" idx="10"/>
          </p:nvPr>
        </p:nvSpPr>
        <p:spPr/>
        <p:txBody>
          <a:bodyPr/>
          <a:lstStyle/>
          <a:p>
            <a:pPr>
              <a:defRPr/>
            </a:pPr>
            <a:r>
              <a:rPr lang="en-US" smtClean="0"/>
              <a:t> August 3, 2010</a:t>
            </a:r>
            <a:endParaRPr lang="en-US" dirty="0"/>
          </a:p>
        </p:txBody>
      </p:sp>
      <p:sp>
        <p:nvSpPr>
          <p:cNvPr id="7"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pollard_la.MPOLLARD03\Desktop\Copyright.com\get it @ cal state Rightslink Completed.jpg"/>
          <p:cNvPicPr>
            <a:picLocks noChangeAspect="1" noChangeArrowheads="1"/>
          </p:cNvPicPr>
          <p:nvPr/>
        </p:nvPicPr>
        <p:blipFill>
          <a:blip r:embed="rId3" cstate="print"/>
          <a:srcRect/>
          <a:stretch>
            <a:fillRect/>
          </a:stretch>
        </p:blipFill>
        <p:spPr bwMode="auto">
          <a:xfrm>
            <a:off x="858296" y="0"/>
            <a:ext cx="7427407" cy="6858000"/>
          </a:xfrm>
          <a:prstGeom prst="rect">
            <a:avLst/>
          </a:prstGeom>
          <a:noFill/>
        </p:spPr>
      </p:pic>
      <p:sp>
        <p:nvSpPr>
          <p:cNvPr id="5" name="Rounded Rectangular Callout 4"/>
          <p:cNvSpPr/>
          <p:nvPr/>
        </p:nvSpPr>
        <p:spPr>
          <a:xfrm rot="10800000" flipV="1">
            <a:off x="6629400" y="1295400"/>
            <a:ext cx="2209800" cy="1143000"/>
          </a:xfrm>
          <a:prstGeom prst="wedgeRoundRectCallout">
            <a:avLst>
              <a:gd name="adj1" fmla="val 100378"/>
              <a:gd name="adj2" fmla="val 338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4"/>
          <p:cNvSpPr txBox="1">
            <a:spLocks noChangeArrowheads="1"/>
          </p:cNvSpPr>
          <p:nvPr/>
        </p:nvSpPr>
        <p:spPr bwMode="auto">
          <a:xfrm>
            <a:off x="6705600" y="1524000"/>
            <a:ext cx="1904999" cy="646331"/>
          </a:xfrm>
          <a:prstGeom prst="rect">
            <a:avLst/>
          </a:prstGeom>
          <a:noFill/>
          <a:ln w="9525">
            <a:noFill/>
            <a:miter lim="800000"/>
            <a:headEnd/>
            <a:tailEnd/>
          </a:ln>
        </p:spPr>
        <p:txBody>
          <a:bodyPr wrap="square">
            <a:spAutoFit/>
          </a:bodyPr>
          <a:lstStyle/>
          <a:p>
            <a:pPr algn="ctr"/>
            <a:r>
              <a:rPr lang="en-US" dirty="0" smtClean="0">
                <a:solidFill>
                  <a:schemeClr val="bg1"/>
                </a:solidFill>
                <a:latin typeface="Calibri" pitchFamily="1" charset="0"/>
              </a:rPr>
              <a:t>Completed Request</a:t>
            </a:r>
            <a:endParaRPr lang="en-US" dirty="0">
              <a:solidFill>
                <a:schemeClr val="bg1"/>
              </a:solidFill>
              <a:latin typeface="Calibri" pitchFamily="1" charset="0"/>
            </a:endParaRPr>
          </a:p>
        </p:txBody>
      </p:sp>
      <p:sp>
        <p:nvSpPr>
          <p:cNvPr id="10" name="Date Placeholder 9"/>
          <p:cNvSpPr>
            <a:spLocks noGrp="1"/>
          </p:cNvSpPr>
          <p:nvPr>
            <p:ph type="dt" sz="half" idx="10"/>
          </p:nvPr>
        </p:nvSpPr>
        <p:spPr/>
        <p:txBody>
          <a:bodyPr/>
          <a:lstStyle/>
          <a:p>
            <a:pPr>
              <a:defRPr/>
            </a:pPr>
            <a:r>
              <a:rPr lang="en-US" dirty="0"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4800" dirty="0" smtClean="0">
                <a:latin typeface="Calibri" pitchFamily="34" charset="0"/>
              </a:rPr>
              <a:t>e-mail sent to user</a:t>
            </a:r>
          </a:p>
        </p:txBody>
      </p:sp>
      <p:pic>
        <p:nvPicPr>
          <p:cNvPr id="10243" name="Picture 2" descr="C:\Users\mpollard_la.MPOLLARD03\Desktop\Copyright Rightslink  Get-it-Now\Filled.jpg"/>
          <p:cNvPicPr>
            <a:picLocks noGrp="1" noChangeAspect="1" noChangeArrowheads="1"/>
          </p:cNvPicPr>
          <p:nvPr>
            <p:ph idx="1"/>
          </p:nvPr>
        </p:nvPicPr>
        <p:blipFill>
          <a:blip r:embed="rId3" cstate="print"/>
          <a:srcRect/>
          <a:stretch>
            <a:fillRect/>
          </a:stretch>
        </p:blipFill>
        <p:spPr>
          <a:xfrm>
            <a:off x="509588" y="2128838"/>
            <a:ext cx="8124825" cy="3467100"/>
          </a:xfrm>
          <a:noFill/>
        </p:spPr>
      </p:pic>
      <p:sp>
        <p:nvSpPr>
          <p:cNvPr id="7" name="Date Placeholder 6"/>
          <p:cNvSpPr>
            <a:spLocks noGrp="1"/>
          </p:cNvSpPr>
          <p:nvPr>
            <p:ph type="dt" sz="half" idx="10"/>
          </p:nvPr>
        </p:nvSpPr>
        <p:spPr/>
        <p:txBody>
          <a:bodyPr/>
          <a:lstStyle/>
          <a:p>
            <a:pPr>
              <a:defRPr/>
            </a:pPr>
            <a:r>
              <a:rPr lang="en-US" smtClean="0"/>
              <a:t> August 3, 2010</a:t>
            </a:r>
            <a:endParaRPr lang="en-US" dirty="0"/>
          </a:p>
        </p:txBody>
      </p:sp>
      <p:sp>
        <p:nvSpPr>
          <p:cNvPr id="6"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4800" dirty="0" smtClean="0">
                <a:latin typeface="Calibri" pitchFamily="34" charset="0"/>
              </a:rPr>
              <a:t>User is reading in minutes</a:t>
            </a:r>
          </a:p>
        </p:txBody>
      </p:sp>
      <p:pic>
        <p:nvPicPr>
          <p:cNvPr id="5" name="Picture 2" descr="C:\Users\mpollard_la.MPOLLARD03\Desktop\Copyright.com\Elsevier article.jpg"/>
          <p:cNvPicPr>
            <a:picLocks noGrp="1" noChangeAspect="1" noChangeArrowheads="1"/>
          </p:cNvPicPr>
          <p:nvPr>
            <p:ph sz="quarter" idx="1"/>
          </p:nvPr>
        </p:nvPicPr>
        <p:blipFill>
          <a:blip r:embed="rId3" cstate="print"/>
          <a:srcRect/>
          <a:stretch>
            <a:fillRect/>
          </a:stretch>
        </p:blipFill>
        <p:spPr bwMode="auto">
          <a:xfrm>
            <a:off x="838200" y="1066800"/>
            <a:ext cx="7041308" cy="5638800"/>
          </a:xfrm>
          <a:prstGeom prst="rect">
            <a:avLst/>
          </a:prstGeom>
          <a:noFill/>
        </p:spPr>
      </p:pic>
      <p:sp>
        <p:nvSpPr>
          <p:cNvPr id="8" name="Date Placeholder 7"/>
          <p:cNvSpPr>
            <a:spLocks noGrp="1"/>
          </p:cNvSpPr>
          <p:nvPr>
            <p:ph type="dt" sz="half" idx="10"/>
          </p:nvPr>
        </p:nvSpPr>
        <p:spPr/>
        <p:txBody>
          <a:bodyPr/>
          <a:lstStyle/>
          <a:p>
            <a:pPr>
              <a:defRPr/>
            </a:pPr>
            <a:r>
              <a:rPr lang="en-US" smtClean="0"/>
              <a:t> August 3, 2010</a:t>
            </a:r>
            <a:endParaRPr lang="en-US" dirty="0"/>
          </a:p>
        </p:txBody>
      </p:sp>
      <p:sp>
        <p:nvSpPr>
          <p:cNvPr id="7"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4000" dirty="0" smtClean="0">
                <a:latin typeface="Calibri" pitchFamily="34" charset="0"/>
              </a:rPr>
              <a:t>Sunday Night Fill Time -3 Minutes</a:t>
            </a:r>
          </a:p>
        </p:txBody>
      </p:sp>
      <p:pic>
        <p:nvPicPr>
          <p:cNvPr id="12291" name="Picture 2" descr="C:\Users\mpollard_la.MPOLLARD03\Desktop\Copyright Rightslink  Get-it-Now\October4th2009.jpg"/>
          <p:cNvPicPr>
            <a:picLocks noGrp="1" noChangeAspect="1" noChangeArrowheads="1"/>
          </p:cNvPicPr>
          <p:nvPr>
            <p:ph idx="1"/>
          </p:nvPr>
        </p:nvPicPr>
        <p:blipFill>
          <a:blip r:embed="rId3" cstate="print"/>
          <a:srcRect/>
          <a:stretch>
            <a:fillRect/>
          </a:stretch>
        </p:blipFill>
        <p:spPr>
          <a:xfrm>
            <a:off x="914400" y="1447800"/>
            <a:ext cx="1752600" cy="1438275"/>
          </a:xfrm>
          <a:noFill/>
        </p:spPr>
      </p:pic>
      <p:pic>
        <p:nvPicPr>
          <p:cNvPr id="12292" name="Picture 3" descr="C:\Users\mpollard_la.MPOLLARD03\Desktop\Copyright Rightslink  Get-it-Now\Completion Time.jpg"/>
          <p:cNvPicPr>
            <a:picLocks noChangeAspect="1" noChangeArrowheads="1"/>
          </p:cNvPicPr>
          <p:nvPr/>
        </p:nvPicPr>
        <p:blipFill>
          <a:blip r:embed="rId4" cstate="print"/>
          <a:srcRect/>
          <a:stretch>
            <a:fillRect/>
          </a:stretch>
        </p:blipFill>
        <p:spPr bwMode="auto">
          <a:xfrm>
            <a:off x="609600" y="3124200"/>
            <a:ext cx="7705725" cy="1447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Users Need Information</a:t>
            </a:r>
            <a:endParaRPr lang="en-US" dirty="0"/>
          </a:p>
        </p:txBody>
      </p:sp>
      <p:sp>
        <p:nvSpPr>
          <p:cNvPr id="4" name="Date Placeholder 3"/>
          <p:cNvSpPr>
            <a:spLocks noGrp="1"/>
          </p:cNvSpPr>
          <p:nvPr>
            <p:ph type="dt" sz="half" idx="10"/>
          </p:nvPr>
        </p:nvSpPr>
        <p:spPr/>
        <p:txBody>
          <a:bodyPr/>
          <a:lstStyle/>
          <a:p>
            <a:pPr>
              <a:defRPr/>
            </a:pPr>
            <a:r>
              <a:rPr lang="en-US" smtClean="0"/>
              <a:t> August 3, 2010</a:t>
            </a:r>
            <a:endParaRPr lang="en-US" dirty="0"/>
          </a:p>
        </p:txBody>
      </p:sp>
      <p:sp>
        <p:nvSpPr>
          <p:cNvPr id="5"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6"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pic>
        <p:nvPicPr>
          <p:cNvPr id="1026" name="Picture 2" descr="C:\Users\mpollard_la.MPOLLARD03\Desktop\Copyright.com\ILL Office Hours 2009-2010.jpg"/>
          <p:cNvPicPr>
            <a:picLocks noGrp="1" noChangeAspect="1" noChangeArrowheads="1"/>
          </p:cNvPicPr>
          <p:nvPr>
            <p:ph sz="quarter" idx="1"/>
          </p:nvPr>
        </p:nvPicPr>
        <p:blipFill>
          <a:blip r:embed="rId3" cstate="print"/>
          <a:srcRect/>
          <a:stretch>
            <a:fillRect/>
          </a:stretch>
        </p:blipFill>
        <p:spPr bwMode="auto">
          <a:xfrm>
            <a:off x="1498185" y="1219200"/>
            <a:ext cx="6147629" cy="4937125"/>
          </a:xfrm>
          <a:prstGeom prst="rect">
            <a:avLst/>
          </a:prstGeom>
          <a:noFill/>
        </p:spPr>
      </p:pic>
      <p:pic>
        <p:nvPicPr>
          <p:cNvPr id="2050" name="Picture 2" descr="C:\Users\mpollard_la.MPOLLARD03\Desktop\Copyright.com\ILL Office Workweek.jpg"/>
          <p:cNvPicPr>
            <a:picLocks noChangeAspect="1" noChangeArrowheads="1"/>
          </p:cNvPicPr>
          <p:nvPr/>
        </p:nvPicPr>
        <p:blipFill>
          <a:blip r:embed="rId4" cstate="print"/>
          <a:srcRect/>
          <a:stretch>
            <a:fillRect/>
          </a:stretch>
        </p:blipFill>
        <p:spPr bwMode="auto">
          <a:xfrm>
            <a:off x="1066800" y="1219200"/>
            <a:ext cx="6281737" cy="509783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pollard_la.MPOLLARD03\Desktop\Copyright.com\Fullerton Requests Submitted when ILL Open.jpg"/>
          <p:cNvPicPr>
            <a:picLocks noChangeAspect="1" noChangeArrowheads="1"/>
          </p:cNvPicPr>
          <p:nvPr/>
        </p:nvPicPr>
        <p:blipFill>
          <a:blip r:embed="rId3" cstate="print"/>
          <a:srcRect/>
          <a:stretch>
            <a:fillRect/>
          </a:stretch>
        </p:blipFill>
        <p:spPr bwMode="auto">
          <a:xfrm>
            <a:off x="0" y="533400"/>
            <a:ext cx="9144000" cy="5832629"/>
          </a:xfrm>
          <a:prstGeom prst="rect">
            <a:avLst/>
          </a:prstGeom>
          <a:solidFill>
            <a:schemeClr val="bg1"/>
          </a:solidFill>
        </p:spPr>
      </p:pic>
      <p:sp>
        <p:nvSpPr>
          <p:cNvPr id="6" name="Date Placeholder 5"/>
          <p:cNvSpPr>
            <a:spLocks noGrp="1"/>
          </p:cNvSpPr>
          <p:nvPr>
            <p:ph type="dt" sz="half" idx="10"/>
          </p:nvPr>
        </p:nvSpPr>
        <p:spPr/>
        <p:txBody>
          <a:bodyPr/>
          <a:lstStyle/>
          <a:p>
            <a:pPr>
              <a:defRPr/>
            </a:pPr>
            <a:r>
              <a:rPr lang="en-US" smtClean="0"/>
              <a:t> August 3, 2010</a:t>
            </a:r>
            <a:endParaRPr lang="en-US" dirty="0"/>
          </a:p>
        </p:txBody>
      </p:sp>
      <p:sp>
        <p:nvSpPr>
          <p:cNvPr id="5"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7"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mpollard_la.MPOLLARD03\Desktop\Copyright.com\CitationLinker.jpg"/>
          <p:cNvPicPr>
            <a:picLocks noChangeAspect="1" noChangeArrowheads="1"/>
          </p:cNvPicPr>
          <p:nvPr/>
        </p:nvPicPr>
        <p:blipFill>
          <a:blip r:embed="rId3" cstate="print"/>
          <a:srcRect/>
          <a:stretch>
            <a:fillRect/>
          </a:stretch>
        </p:blipFill>
        <p:spPr bwMode="auto">
          <a:xfrm>
            <a:off x="0" y="1066800"/>
            <a:ext cx="9144000" cy="4774468"/>
          </a:xfrm>
          <a:prstGeom prst="rect">
            <a:avLst/>
          </a:prstGeom>
          <a:noFill/>
        </p:spPr>
      </p:pic>
      <p:sp>
        <p:nvSpPr>
          <p:cNvPr id="6" name="TextBox 5"/>
          <p:cNvSpPr txBox="1"/>
          <p:nvPr/>
        </p:nvSpPr>
        <p:spPr>
          <a:xfrm>
            <a:off x="533400" y="381000"/>
            <a:ext cx="8153400" cy="523220"/>
          </a:xfrm>
          <a:prstGeom prst="rect">
            <a:avLst/>
          </a:prstGeom>
          <a:noFill/>
        </p:spPr>
        <p:txBody>
          <a:bodyPr wrap="square" rtlCol="0">
            <a:spAutoFit/>
          </a:bodyPr>
          <a:lstStyle/>
          <a:p>
            <a:r>
              <a:rPr lang="en-US" sz="2800" dirty="0" smtClean="0">
                <a:latin typeface="Calibri" pitchFamily="34" charset="0"/>
              </a:rPr>
              <a:t>ILL Office and Mediated Request Form</a:t>
            </a:r>
            <a:endParaRPr lang="en-US" sz="2800" dirty="0">
              <a:latin typeface="Calibri" pitchFamily="34" charset="0"/>
            </a:endParaRPr>
          </a:p>
        </p:txBody>
      </p:sp>
      <p:sp>
        <p:nvSpPr>
          <p:cNvPr id="8" name="Date Placeholder 7"/>
          <p:cNvSpPr>
            <a:spLocks noGrp="1"/>
          </p:cNvSpPr>
          <p:nvPr>
            <p:ph type="dt" sz="half" idx="10"/>
          </p:nvPr>
        </p:nvSpPr>
        <p:spPr/>
        <p:txBody>
          <a:bodyPr/>
          <a:lstStyle/>
          <a:p>
            <a:pPr>
              <a:defRPr/>
            </a:pPr>
            <a:r>
              <a:rPr lang="en-US"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Presentation Objectives</a:t>
            </a:r>
          </a:p>
        </p:txBody>
      </p:sp>
      <p:sp>
        <p:nvSpPr>
          <p:cNvPr id="16387" name="Content Placeholder 2"/>
          <p:cNvSpPr>
            <a:spLocks noGrp="1"/>
          </p:cNvSpPr>
          <p:nvPr>
            <p:ph sz="quarter" idx="1"/>
          </p:nvPr>
        </p:nvSpPr>
        <p:spPr>
          <a:xfrm>
            <a:off x="457200" y="1219200"/>
            <a:ext cx="4800600" cy="4937125"/>
          </a:xfrm>
        </p:spPr>
        <p:txBody>
          <a:bodyPr/>
          <a:lstStyle/>
          <a:p>
            <a:r>
              <a:rPr lang="en-US" dirty="0" smtClean="0"/>
              <a:t>Give you an overview of the CSU/CCC Get It Now Pilot Program</a:t>
            </a:r>
          </a:p>
          <a:p>
            <a:r>
              <a:rPr lang="en-US" dirty="0" smtClean="0"/>
              <a:t>Share our results to date</a:t>
            </a:r>
          </a:p>
          <a:p>
            <a:r>
              <a:rPr lang="en-US" dirty="0" smtClean="0"/>
              <a:t>Present our plans going forward</a:t>
            </a:r>
          </a:p>
          <a:p>
            <a:r>
              <a:rPr lang="en-US" dirty="0" smtClean="0"/>
              <a:t>Obtain your feedback </a:t>
            </a:r>
          </a:p>
        </p:txBody>
      </p:sp>
      <p:pic>
        <p:nvPicPr>
          <p:cNvPr id="16388" name="Picture 3" descr="A2XYCC.jpg"/>
          <p:cNvPicPr>
            <a:picLocks noChangeAspect="1"/>
          </p:cNvPicPr>
          <p:nvPr/>
        </p:nvPicPr>
        <p:blipFill>
          <a:blip r:embed="rId3" cstate="print"/>
          <a:srcRect/>
          <a:stretch>
            <a:fillRect/>
          </a:stretch>
        </p:blipFill>
        <p:spPr bwMode="auto">
          <a:xfrm>
            <a:off x="5334000" y="1143000"/>
            <a:ext cx="3505200" cy="5105400"/>
          </a:xfrm>
          <a:prstGeom prst="rect">
            <a:avLst/>
          </a:prstGeom>
          <a:noFill/>
          <a:ln w="9525">
            <a:noFill/>
            <a:miter lim="800000"/>
            <a:headEnd/>
            <a:tailEnd/>
          </a:ln>
        </p:spPr>
      </p:pic>
      <p:sp>
        <p:nvSpPr>
          <p:cNvPr id="7" name="Footer Placeholder 5"/>
          <p:cNvSpPr txBox="1">
            <a:spLocks/>
          </p:cNvSpPr>
          <p:nvPr/>
        </p:nvSpPr>
        <p:spPr>
          <a:xfrm>
            <a:off x="33528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Date Placeholder 8"/>
          <p:cNvSpPr>
            <a:spLocks noGrp="1"/>
          </p:cNvSpPr>
          <p:nvPr>
            <p:ph type="dt" sz="half" idx="10"/>
          </p:nvPr>
        </p:nvSpPr>
        <p:spPr>
          <a:xfrm>
            <a:off x="7239000" y="6400800"/>
            <a:ext cx="1450975" cy="365125"/>
          </a:xfrm>
        </p:spPr>
        <p:txBody>
          <a:bodyPr/>
          <a:lstStyle/>
          <a:p>
            <a:pPr>
              <a:defRPr/>
            </a:pPr>
            <a:r>
              <a:rPr lang="en-US" smtClean="0"/>
              <a:t> August 3, 2010</a:t>
            </a:r>
            <a:endParaRPr lang="en-US" dirty="0"/>
          </a:p>
        </p:txBody>
      </p:sp>
      <p:sp>
        <p:nvSpPr>
          <p:cNvPr id="8"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Marginal ILL Costs Way Up!</a:t>
            </a:r>
          </a:p>
        </p:txBody>
      </p:sp>
      <p:pic>
        <p:nvPicPr>
          <p:cNvPr id="17411" name="Picture 2" descr="C:\Users\mpollard_la.MPOLLARD03\Desktop\Copyright Rightslink  Get-it-Now\Copyright fees.jpg"/>
          <p:cNvPicPr>
            <a:picLocks noGrp="1" noChangeAspect="1" noChangeArrowheads="1"/>
          </p:cNvPicPr>
          <p:nvPr>
            <p:ph idx="1"/>
          </p:nvPr>
        </p:nvPicPr>
        <p:blipFill>
          <a:blip r:embed="rId3" cstate="print"/>
          <a:srcRect/>
          <a:stretch>
            <a:fillRect/>
          </a:stretch>
        </p:blipFill>
        <p:spPr>
          <a:xfrm>
            <a:off x="457200" y="2087563"/>
            <a:ext cx="8229600" cy="3551237"/>
          </a:xfrm>
          <a:noFill/>
        </p:spPr>
      </p:pic>
      <p:sp>
        <p:nvSpPr>
          <p:cNvPr id="7" name="Date Placeholder 6"/>
          <p:cNvSpPr>
            <a:spLocks noGrp="1"/>
          </p:cNvSpPr>
          <p:nvPr>
            <p:ph type="dt" sz="half" idx="10"/>
          </p:nvPr>
        </p:nvSpPr>
        <p:spPr/>
        <p:txBody>
          <a:bodyPr/>
          <a:lstStyle/>
          <a:p>
            <a:pPr>
              <a:defRPr/>
            </a:pPr>
            <a:r>
              <a:rPr lang="en-US" smtClean="0"/>
              <a:t> August 3, 2010</a:t>
            </a:r>
            <a:endParaRPr lang="en-US" dirty="0"/>
          </a:p>
        </p:txBody>
      </p:sp>
      <p:sp>
        <p:nvSpPr>
          <p:cNvPr id="6"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Top 25 Destinations</a:t>
            </a:r>
          </a:p>
        </p:txBody>
      </p:sp>
      <p:pic>
        <p:nvPicPr>
          <p:cNvPr id="20483" name="Picture 2" descr="C:\Users\mpollard_la.MPOLLARD03\Desktop\Copyright Rightslink  Get-it-Now\Octgober top 20.jpg"/>
          <p:cNvPicPr>
            <a:picLocks noGrp="1" noChangeAspect="1" noChangeArrowheads="1"/>
          </p:cNvPicPr>
          <p:nvPr>
            <p:ph idx="1"/>
          </p:nvPr>
        </p:nvPicPr>
        <p:blipFill>
          <a:blip r:embed="rId3" cstate="print"/>
          <a:srcRect/>
          <a:stretch>
            <a:fillRect/>
          </a:stretch>
        </p:blipFill>
        <p:spPr>
          <a:xfrm>
            <a:off x="646113" y="1600200"/>
            <a:ext cx="7851775" cy="4525963"/>
          </a:xfrm>
          <a:noFill/>
        </p:spPr>
      </p:pic>
      <p:sp>
        <p:nvSpPr>
          <p:cNvPr id="7" name="Date Placeholder 6"/>
          <p:cNvSpPr>
            <a:spLocks noGrp="1"/>
          </p:cNvSpPr>
          <p:nvPr>
            <p:ph type="dt" sz="half" idx="10"/>
          </p:nvPr>
        </p:nvSpPr>
        <p:spPr/>
        <p:txBody>
          <a:bodyPr/>
          <a:lstStyle/>
          <a:p>
            <a:pPr>
              <a:defRPr/>
            </a:pPr>
            <a:r>
              <a:rPr lang="en-US" smtClean="0"/>
              <a:t> August 3, 2010</a:t>
            </a:r>
            <a:endParaRPr lang="en-US" dirty="0"/>
          </a:p>
        </p:txBody>
      </p:sp>
      <p:sp>
        <p:nvSpPr>
          <p:cNvPr id="6"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Get It Now User Quotes</a:t>
            </a:r>
          </a:p>
        </p:txBody>
      </p:sp>
      <p:sp>
        <p:nvSpPr>
          <p:cNvPr id="20483" name="Content Placeholder 2"/>
          <p:cNvSpPr>
            <a:spLocks noGrp="1"/>
          </p:cNvSpPr>
          <p:nvPr>
            <p:ph sz="quarter" idx="1"/>
          </p:nvPr>
        </p:nvSpPr>
        <p:spPr>
          <a:xfrm>
            <a:off x="457200" y="1219200"/>
            <a:ext cx="8229600" cy="4937125"/>
          </a:xfrm>
        </p:spPr>
        <p:txBody>
          <a:bodyPr/>
          <a:lstStyle/>
          <a:p>
            <a:pPr>
              <a:buNone/>
            </a:pPr>
            <a:endParaRPr lang="en-US" i="1" dirty="0" smtClean="0"/>
          </a:p>
          <a:p>
            <a:pPr>
              <a:buNone/>
            </a:pPr>
            <a:r>
              <a:rPr lang="en-US" i="1" dirty="0" smtClean="0"/>
              <a:t>“We calculate the cost for a Get It Now article are less than our traditional ILL per-article delivery cost. ” </a:t>
            </a:r>
          </a:p>
          <a:p>
            <a:pPr>
              <a:buNone/>
            </a:pPr>
            <a:endParaRPr lang="en-US" i="1" dirty="0" smtClean="0"/>
          </a:p>
          <a:p>
            <a:pPr>
              <a:buNone/>
            </a:pPr>
            <a:r>
              <a:rPr lang="en-US" i="1" dirty="0" smtClean="0"/>
              <a:t>“It’s proved very popular with our students/faculty. ” </a:t>
            </a:r>
          </a:p>
          <a:p>
            <a:endParaRPr lang="en-US" i="1" dirty="0" smtClean="0"/>
          </a:p>
          <a:p>
            <a:pPr>
              <a:buNone/>
            </a:pPr>
            <a:r>
              <a:rPr lang="en-US" i="1" dirty="0" smtClean="0"/>
              <a:t>“It’s great to be able provide quick access to so many electronic articles that can be delivered very quickly!”</a:t>
            </a:r>
            <a:r>
              <a:rPr lang="en-US" dirty="0" smtClean="0"/>
              <a:t>  </a:t>
            </a:r>
            <a:endParaRPr lang="en-US" dirty="0"/>
          </a:p>
        </p:txBody>
      </p:sp>
      <p:sp>
        <p:nvSpPr>
          <p:cNvPr id="7" name="Date Placeholder 6"/>
          <p:cNvSpPr>
            <a:spLocks noGrp="1"/>
          </p:cNvSpPr>
          <p:nvPr>
            <p:ph type="dt" sz="half" idx="10"/>
          </p:nvPr>
        </p:nvSpPr>
        <p:spPr/>
        <p:txBody>
          <a:bodyPr/>
          <a:lstStyle/>
          <a:p>
            <a:pPr>
              <a:defRPr/>
            </a:pPr>
            <a:r>
              <a:rPr lang="en-US" smtClean="0"/>
              <a:t> August 3, 2010</a:t>
            </a:r>
            <a:endParaRPr lang="en-US" dirty="0"/>
          </a:p>
        </p:txBody>
      </p:sp>
      <p:sp>
        <p:nvSpPr>
          <p:cNvPr id="6"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Comparative Analysis</a:t>
            </a:r>
            <a:endParaRPr lang="en-US" dirty="0">
              <a:latin typeface="Calibri" pitchFamily="34" charset="0"/>
            </a:endParaRPr>
          </a:p>
        </p:txBody>
      </p:sp>
      <p:sp>
        <p:nvSpPr>
          <p:cNvPr id="7" name="Date Placeholder 6"/>
          <p:cNvSpPr>
            <a:spLocks noGrp="1"/>
          </p:cNvSpPr>
          <p:nvPr>
            <p:ph type="dt" sz="half" idx="10"/>
          </p:nvPr>
        </p:nvSpPr>
        <p:spPr/>
        <p:txBody>
          <a:bodyPr/>
          <a:lstStyle/>
          <a:p>
            <a:pPr>
              <a:defRPr/>
            </a:pPr>
            <a:r>
              <a:rPr lang="en-US" smtClean="0"/>
              <a:t> August 3, 2010</a:t>
            </a:r>
            <a:endParaRPr lang="en-US" dirty="0"/>
          </a:p>
        </p:txBody>
      </p:sp>
      <p:sp>
        <p:nvSpPr>
          <p:cNvPr id="6"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pic>
        <p:nvPicPr>
          <p:cNvPr id="1026" name="Picture 2" descr="C:\Users\mpollard_la.MPOLLARD03\Desktop\Copyright.com\Comparative Analysis of get it RapidILL and Illiad OCLC Resource Sharing.jpg"/>
          <p:cNvPicPr>
            <a:picLocks noGrp="1" noChangeAspect="1" noChangeArrowheads="1"/>
          </p:cNvPicPr>
          <p:nvPr>
            <p:ph sz="quarter" idx="1"/>
          </p:nvPr>
        </p:nvPicPr>
        <p:blipFill>
          <a:blip r:embed="rId3" cstate="print"/>
          <a:srcRect/>
          <a:stretch>
            <a:fillRect/>
          </a:stretch>
        </p:blipFill>
        <p:spPr bwMode="auto">
          <a:xfrm>
            <a:off x="1557337" y="1235075"/>
            <a:ext cx="6029325" cy="49053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BH5FNC.jpg"/>
          <p:cNvPicPr>
            <a:picLocks noChangeAspect="1"/>
          </p:cNvPicPr>
          <p:nvPr/>
        </p:nvPicPr>
        <p:blipFill>
          <a:blip r:embed="rId3" cstate="print"/>
          <a:srcRect/>
          <a:stretch>
            <a:fillRect/>
          </a:stretch>
        </p:blipFill>
        <p:spPr bwMode="auto">
          <a:xfrm>
            <a:off x="4648200" y="3657600"/>
            <a:ext cx="3998913" cy="2667000"/>
          </a:xfrm>
          <a:prstGeom prst="rect">
            <a:avLst/>
          </a:prstGeom>
          <a:noFill/>
          <a:ln w="9525">
            <a:noFill/>
            <a:miter lim="800000"/>
            <a:headEnd/>
            <a:tailEnd/>
          </a:ln>
        </p:spPr>
      </p:pic>
      <p:sp>
        <p:nvSpPr>
          <p:cNvPr id="22531" name="Title 1"/>
          <p:cNvSpPr>
            <a:spLocks noGrp="1"/>
          </p:cNvSpPr>
          <p:nvPr>
            <p:ph type="title"/>
          </p:nvPr>
        </p:nvSpPr>
        <p:spPr/>
        <p:txBody>
          <a:bodyPr/>
          <a:lstStyle/>
          <a:p>
            <a:r>
              <a:rPr lang="en-US" smtClean="0"/>
              <a:t>Features &amp; Benefits</a:t>
            </a:r>
          </a:p>
        </p:txBody>
      </p:sp>
      <p:sp>
        <p:nvSpPr>
          <p:cNvPr id="22532" name="Content Placeholder 2"/>
          <p:cNvSpPr>
            <a:spLocks noGrp="1"/>
          </p:cNvSpPr>
          <p:nvPr>
            <p:ph sz="quarter" idx="1"/>
          </p:nvPr>
        </p:nvSpPr>
        <p:spPr>
          <a:xfrm>
            <a:off x="457200" y="1219200"/>
            <a:ext cx="8229600" cy="4937125"/>
          </a:xfrm>
        </p:spPr>
        <p:txBody>
          <a:bodyPr/>
          <a:lstStyle/>
          <a:p>
            <a:r>
              <a:rPr lang="en-US" smtClean="0"/>
              <a:t>Quick turnaround time on requests</a:t>
            </a:r>
          </a:p>
          <a:p>
            <a:r>
              <a:rPr lang="en-US" smtClean="0"/>
              <a:t>24 x 7 article delivery</a:t>
            </a:r>
          </a:p>
          <a:p>
            <a:r>
              <a:rPr lang="en-US" smtClean="0"/>
              <a:t>Priced less than most royalty fees</a:t>
            </a:r>
          </a:p>
          <a:p>
            <a:r>
              <a:rPr lang="en-US" smtClean="0"/>
              <a:t>Mediated and unmediated options </a:t>
            </a:r>
          </a:p>
          <a:p>
            <a:r>
              <a:rPr lang="en-US" smtClean="0"/>
              <a:t>High-quality, full-color PDF articles </a:t>
            </a:r>
          </a:p>
          <a:p>
            <a:r>
              <a:rPr lang="en-US" smtClean="0"/>
              <a:t>Saves staff time and money</a:t>
            </a:r>
          </a:p>
          <a:p>
            <a:r>
              <a:rPr lang="en-US" smtClean="0"/>
              <a:t>Convenient invoicing   </a:t>
            </a:r>
          </a:p>
        </p:txBody>
      </p:sp>
      <p:sp>
        <p:nvSpPr>
          <p:cNvPr id="8" name="Date Placeholder 7"/>
          <p:cNvSpPr>
            <a:spLocks noGrp="1"/>
          </p:cNvSpPr>
          <p:nvPr>
            <p:ph type="dt" sz="half" idx="10"/>
          </p:nvPr>
        </p:nvSpPr>
        <p:spPr/>
        <p:txBody>
          <a:bodyPr/>
          <a:lstStyle/>
          <a:p>
            <a:pPr>
              <a:defRPr/>
            </a:pPr>
            <a:r>
              <a:rPr lang="en-US" dirty="0"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52450" y="609600"/>
            <a:ext cx="8591550" cy="590550"/>
          </a:xfrm>
        </p:spPr>
        <p:txBody>
          <a:bodyPr/>
          <a:lstStyle/>
          <a:p>
            <a:r>
              <a:rPr lang="en-US" smtClean="0"/>
              <a:t>Planned New Features/Enhancements</a:t>
            </a:r>
          </a:p>
        </p:txBody>
      </p:sp>
      <p:sp>
        <p:nvSpPr>
          <p:cNvPr id="23555" name="Content Placeholder 2"/>
          <p:cNvSpPr>
            <a:spLocks noGrp="1"/>
          </p:cNvSpPr>
          <p:nvPr>
            <p:ph sz="quarter" idx="1"/>
          </p:nvPr>
        </p:nvSpPr>
        <p:spPr>
          <a:xfrm>
            <a:off x="533400" y="1447800"/>
            <a:ext cx="8002588" cy="5029200"/>
          </a:xfrm>
        </p:spPr>
        <p:txBody>
          <a:bodyPr/>
          <a:lstStyle/>
          <a:p>
            <a:r>
              <a:rPr lang="en-US" sz="2400" smtClean="0"/>
              <a:t>Allow institution to charge a user fee via their PayPal merchant account</a:t>
            </a:r>
          </a:p>
          <a:p>
            <a:r>
              <a:rPr lang="en-US" sz="2400" smtClean="0"/>
              <a:t>Brand Get It Now pages at the institution level</a:t>
            </a:r>
          </a:p>
          <a:p>
            <a:r>
              <a:rPr lang="en-US" sz="2400" smtClean="0"/>
              <a:t>Productize the service</a:t>
            </a:r>
          </a:p>
          <a:p>
            <a:r>
              <a:rPr lang="en-US" sz="2400" smtClean="0"/>
              <a:t>Verify requestor email addresses</a:t>
            </a:r>
          </a:p>
          <a:p>
            <a:r>
              <a:rPr lang="en-US" sz="2400" smtClean="0"/>
              <a:t>Discovery Efforts</a:t>
            </a:r>
          </a:p>
          <a:p>
            <a:pPr lvl="1"/>
            <a:r>
              <a:rPr lang="en-US" sz="2000" smtClean="0"/>
              <a:t>Research institution integration requirements                            (ILLiad, Serials Solutions, etc..)</a:t>
            </a:r>
          </a:p>
          <a:p>
            <a:pPr lvl="1"/>
            <a:r>
              <a:rPr lang="en-US" sz="2000" smtClean="0"/>
              <a:t>Sponsorship advertising </a:t>
            </a:r>
          </a:p>
          <a:p>
            <a:r>
              <a:rPr lang="en-US" sz="2400" smtClean="0"/>
              <a:t>Recruiting additional publishers</a:t>
            </a:r>
          </a:p>
          <a:p>
            <a:r>
              <a:rPr lang="en-US" sz="2400" smtClean="0"/>
              <a:t>Expanding with CSU</a:t>
            </a:r>
          </a:p>
          <a:p>
            <a:r>
              <a:rPr lang="en-US" sz="2400" smtClean="0"/>
              <a:t>Recruiting additional institutions </a:t>
            </a:r>
          </a:p>
        </p:txBody>
      </p:sp>
      <p:pic>
        <p:nvPicPr>
          <p:cNvPr id="23556" name="Picture 3" descr="B9PTYT.jpg"/>
          <p:cNvPicPr>
            <a:picLocks noChangeAspect="1"/>
          </p:cNvPicPr>
          <p:nvPr/>
        </p:nvPicPr>
        <p:blipFill>
          <a:blip r:embed="rId3" cstate="print"/>
          <a:srcRect/>
          <a:stretch>
            <a:fillRect/>
          </a:stretch>
        </p:blipFill>
        <p:spPr bwMode="auto">
          <a:xfrm>
            <a:off x="6186488" y="2667000"/>
            <a:ext cx="2500312" cy="3657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 August 3, 2010</a:t>
            </a:r>
            <a:endParaRPr lang="en-US" dirty="0"/>
          </a:p>
        </p:txBody>
      </p:sp>
      <p:sp>
        <p:nvSpPr>
          <p:cNvPr id="7"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Calling All Campuses…. </a:t>
            </a:r>
          </a:p>
        </p:txBody>
      </p:sp>
      <p:sp>
        <p:nvSpPr>
          <p:cNvPr id="24579" name="Content Placeholder 2"/>
          <p:cNvSpPr>
            <a:spLocks noGrp="1"/>
          </p:cNvSpPr>
          <p:nvPr>
            <p:ph sz="quarter" idx="1"/>
          </p:nvPr>
        </p:nvSpPr>
        <p:spPr>
          <a:xfrm>
            <a:off x="457200" y="1219200"/>
            <a:ext cx="4724400" cy="4937125"/>
          </a:xfrm>
        </p:spPr>
        <p:txBody>
          <a:bodyPr/>
          <a:lstStyle/>
          <a:p>
            <a:r>
              <a:rPr lang="en-US" sz="2400" dirty="0" smtClean="0"/>
              <a:t>We invite you to join CSU &amp; CCC in the Get It Now pilot program </a:t>
            </a:r>
          </a:p>
          <a:p>
            <a:r>
              <a:rPr lang="en-US" sz="2400" dirty="0" smtClean="0"/>
              <a:t>Help shape the evolution of the service</a:t>
            </a:r>
          </a:p>
          <a:p>
            <a:r>
              <a:rPr lang="en-US" sz="2400" dirty="0" smtClean="0"/>
              <a:t>Fall 2010 semester</a:t>
            </a:r>
          </a:p>
          <a:p>
            <a:r>
              <a:rPr lang="en-US" sz="2400" dirty="0" smtClean="0"/>
              <a:t>Contact:</a:t>
            </a:r>
          </a:p>
          <a:p>
            <a:pPr lvl="1"/>
            <a:r>
              <a:rPr lang="en-US" sz="1800" dirty="0" smtClean="0"/>
              <a:t>Tim Bowen</a:t>
            </a:r>
          </a:p>
          <a:p>
            <a:pPr lvl="1"/>
            <a:r>
              <a:rPr lang="en-US" sz="1800" dirty="0" smtClean="0"/>
              <a:t>Product Manager</a:t>
            </a:r>
          </a:p>
          <a:p>
            <a:pPr lvl="1"/>
            <a:r>
              <a:rPr lang="en-US" sz="1800" dirty="0" smtClean="0"/>
              <a:t>Copyright Clearance Center</a:t>
            </a:r>
          </a:p>
          <a:p>
            <a:pPr lvl="1"/>
            <a:r>
              <a:rPr lang="en-US" sz="1800" dirty="0" smtClean="0"/>
              <a:t>978-646-2592</a:t>
            </a:r>
          </a:p>
          <a:p>
            <a:pPr lvl="1"/>
            <a:r>
              <a:rPr lang="en-US" sz="1800" dirty="0" smtClean="0"/>
              <a:t>tbowen@copyright.com </a:t>
            </a:r>
          </a:p>
        </p:txBody>
      </p:sp>
      <p:pic>
        <p:nvPicPr>
          <p:cNvPr id="24580" name="Picture 3" descr="B30MK4.jpg"/>
          <p:cNvPicPr>
            <a:picLocks noChangeAspect="1"/>
          </p:cNvPicPr>
          <p:nvPr/>
        </p:nvPicPr>
        <p:blipFill>
          <a:blip r:embed="rId3" cstate="print"/>
          <a:srcRect/>
          <a:stretch>
            <a:fillRect/>
          </a:stretch>
        </p:blipFill>
        <p:spPr bwMode="auto">
          <a:xfrm>
            <a:off x="5105400" y="1295400"/>
            <a:ext cx="3597275" cy="4876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ea typeface="Verdana" pitchFamily="34" charset="0"/>
                <a:cs typeface="Verdana" pitchFamily="34" charset="0"/>
              </a:rPr>
              <a:t>California State University</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sz="quarter" idx="1"/>
          </p:nvPr>
        </p:nvSpPr>
        <p:spPr/>
        <p:txBody>
          <a:bodyPr/>
          <a:lstStyle/>
          <a:p>
            <a:r>
              <a:rPr lang="en-US" dirty="0" smtClean="0"/>
              <a:t>As of college year 2007-2008, The California State University system consisted of 23 campuses with a fall 2007 enrollment of 431,632 students and teaching force of 24,000 faculty. </a:t>
            </a:r>
          </a:p>
          <a:p>
            <a:r>
              <a:rPr lang="en-US" dirty="0" smtClean="0"/>
              <a:t>During the 2007-2008 college year, the CSU conferred over 91,000 degrees. </a:t>
            </a:r>
          </a:p>
          <a:p>
            <a:r>
              <a:rPr lang="en-US" dirty="0" smtClean="0"/>
              <a:t>This represents about 46 percent of all bachelor’s degrees and 30 percent of all master’s degrees granted by California colleges and universities. </a:t>
            </a:r>
          </a:p>
          <a:p>
            <a:r>
              <a:rPr lang="en-US" sz="2400" dirty="0" smtClean="0"/>
              <a:t>Document Delivery/ILL Received Borrowed Non-returnable </a:t>
            </a:r>
          </a:p>
          <a:p>
            <a:pPr lvl="1"/>
            <a:r>
              <a:rPr lang="en-US" sz="2100" dirty="0" smtClean="0"/>
              <a:t>143,830 requests in 2008-09</a:t>
            </a:r>
          </a:p>
          <a:p>
            <a:pPr lvl="1"/>
            <a:r>
              <a:rPr lang="en-US" sz="2100" dirty="0" smtClean="0"/>
              <a:t>Costs exceed $1,000,000</a:t>
            </a:r>
          </a:p>
          <a:p>
            <a:endParaRPr lang="en-US" dirty="0"/>
          </a:p>
        </p:txBody>
      </p:sp>
      <p:sp>
        <p:nvSpPr>
          <p:cNvPr id="7" name="Date Placeholder 6"/>
          <p:cNvSpPr>
            <a:spLocks noGrp="1"/>
          </p:cNvSpPr>
          <p:nvPr>
            <p:ph type="dt" sz="half" idx="10"/>
          </p:nvPr>
        </p:nvSpPr>
        <p:spPr/>
        <p:txBody>
          <a:bodyPr/>
          <a:lstStyle/>
          <a:p>
            <a:pPr>
              <a:defRPr/>
            </a:pPr>
            <a:r>
              <a:rPr lang="en-US" smtClean="0"/>
              <a:t> August 3, 2010</a:t>
            </a:r>
            <a:endParaRPr lang="en-US" dirty="0"/>
          </a:p>
        </p:txBody>
      </p:sp>
      <p:sp>
        <p:nvSpPr>
          <p:cNvPr id="6"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86200"/>
            <a:ext cx="8229600" cy="2362200"/>
          </a:xfrm>
        </p:spPr>
        <p:txBody>
          <a:bodyPr/>
          <a:lstStyle/>
          <a:p>
            <a:r>
              <a:rPr lang="en-US" sz="1400" b="1" dirty="0" smtClean="0"/>
              <a:t>Student User Expectations 2008</a:t>
            </a:r>
            <a:r>
              <a:rPr lang="en-US" sz="1400" dirty="0" smtClean="0"/>
              <a:t/>
            </a:r>
            <a:br>
              <a:rPr lang="en-US" sz="1400" dirty="0" smtClean="0"/>
            </a:br>
            <a:r>
              <a:rPr lang="en-US" sz="1400" dirty="0" smtClean="0"/>
              <a:t>	Strong preference for online content</a:t>
            </a:r>
            <a:br>
              <a:rPr lang="en-US" sz="1400" dirty="0" smtClean="0"/>
            </a:br>
            <a:r>
              <a:rPr lang="en-US" sz="1400" dirty="0" smtClean="0"/>
              <a:t>	Disappointment when content is not available online</a:t>
            </a:r>
            <a:br>
              <a:rPr lang="en-US" sz="1400" dirty="0" smtClean="0"/>
            </a:br>
            <a:r>
              <a:rPr lang="en-US" sz="1400" dirty="0" smtClean="0"/>
              <a:t>	Less likely to use content not available during </a:t>
            </a:r>
            <a:br>
              <a:rPr lang="en-US" sz="1400" dirty="0" smtClean="0"/>
            </a:br>
            <a:r>
              <a:rPr lang="en-US" sz="1400" dirty="0" smtClean="0"/>
              <a:t>	or immediately after the discovery process</a:t>
            </a:r>
            <a:br>
              <a:rPr lang="en-US" sz="1400" dirty="0" smtClean="0"/>
            </a:br>
            <a:r>
              <a:rPr lang="en-US" sz="1400" dirty="0" smtClean="0"/>
              <a:t/>
            </a:r>
            <a:br>
              <a:rPr lang="en-US" sz="1400" dirty="0" smtClean="0"/>
            </a:br>
            <a:r>
              <a:rPr lang="en-US" sz="1400" b="1" dirty="0" smtClean="0"/>
              <a:t>Interlibrary Loan Office Experience in 2008</a:t>
            </a:r>
            <a:r>
              <a:rPr lang="en-US" sz="1400" dirty="0" smtClean="0"/>
              <a:t/>
            </a:r>
            <a:br>
              <a:rPr lang="en-US" sz="1400" dirty="0" smtClean="0"/>
            </a:br>
            <a:r>
              <a:rPr lang="en-US" sz="1400" dirty="0" smtClean="0"/>
              <a:t>	Cost for filling many articles requests is easily exceeding $50.00 per transaction</a:t>
            </a:r>
            <a:br>
              <a:rPr lang="en-US" sz="1400" dirty="0" smtClean="0"/>
            </a:br>
            <a:r>
              <a:rPr lang="en-US" sz="1400" dirty="0" smtClean="0"/>
              <a:t>	Users are not picking up or using requested articles – up to 50% +</a:t>
            </a:r>
            <a:br>
              <a:rPr lang="en-US" sz="1400" dirty="0" smtClean="0"/>
            </a:br>
            <a:endParaRPr lang="en-US" sz="1400" dirty="0"/>
          </a:p>
        </p:txBody>
      </p:sp>
      <p:pic>
        <p:nvPicPr>
          <p:cNvPr id="44035" name="Picture 3" descr="C:\Users\mpollard_la.MPOLLARD03\Desktop\Copyright.com\CSU Systemwide Digital Library Services.jpg"/>
          <p:cNvPicPr>
            <a:picLocks noGrp="1" noChangeAspect="1" noChangeArrowheads="1"/>
          </p:cNvPicPr>
          <p:nvPr>
            <p:ph sz="quarter" idx="1"/>
          </p:nvPr>
        </p:nvPicPr>
        <p:blipFill>
          <a:blip r:embed="rId3" cstate="print"/>
          <a:srcRect/>
          <a:stretch>
            <a:fillRect/>
          </a:stretch>
        </p:blipFill>
        <p:spPr bwMode="auto">
          <a:xfrm>
            <a:off x="381000" y="609600"/>
            <a:ext cx="8229600" cy="3100133"/>
          </a:xfrm>
          <a:prstGeom prst="rect">
            <a:avLst/>
          </a:prstGeom>
          <a:noFill/>
        </p:spPr>
      </p:pic>
      <p:sp>
        <p:nvSpPr>
          <p:cNvPr id="7" name="Date Placeholder 6"/>
          <p:cNvSpPr>
            <a:spLocks noGrp="1"/>
          </p:cNvSpPr>
          <p:nvPr>
            <p:ph type="dt" sz="half" idx="10"/>
          </p:nvPr>
        </p:nvSpPr>
        <p:spPr>
          <a:xfrm>
            <a:off x="7239000" y="6400800"/>
            <a:ext cx="1450975" cy="365125"/>
          </a:xfrm>
        </p:spPr>
        <p:txBody>
          <a:bodyPr/>
          <a:lstStyle/>
          <a:p>
            <a:pPr>
              <a:defRPr/>
            </a:pPr>
            <a:r>
              <a:rPr lang="en-US" smtClean="0"/>
              <a:t> August 3, 2010</a:t>
            </a:r>
            <a:endParaRPr lang="en-US" dirty="0"/>
          </a:p>
        </p:txBody>
      </p:sp>
      <p:sp>
        <p:nvSpPr>
          <p:cNvPr id="6"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noFill/>
        </p:spPr>
        <p:txBody>
          <a:bodyPr/>
          <a:lstStyle/>
          <a:p>
            <a:r>
              <a:rPr lang="en-US" sz="5400" dirty="0" smtClean="0">
                <a:effectLst/>
                <a:latin typeface="Calibri" pitchFamily="1" charset="0"/>
              </a:rPr>
              <a:t>get it @ cal state</a:t>
            </a:r>
          </a:p>
        </p:txBody>
      </p:sp>
      <p:sp>
        <p:nvSpPr>
          <p:cNvPr id="14339" name="Rectangle 3"/>
          <p:cNvSpPr>
            <a:spLocks noGrp="1"/>
          </p:cNvSpPr>
          <p:nvPr>
            <p:ph type="body" idx="4294967295"/>
          </p:nvPr>
        </p:nvSpPr>
        <p:spPr/>
        <p:txBody>
          <a:bodyPr/>
          <a:lstStyle/>
          <a:p>
            <a:r>
              <a:rPr lang="en-US" sz="3200" dirty="0" smtClean="0">
                <a:latin typeface="Calibri" pitchFamily="1" charset="0"/>
              </a:rPr>
              <a:t>Provides just-in-time fulfillment of unlicensed library journal content</a:t>
            </a:r>
          </a:p>
          <a:p>
            <a:r>
              <a:rPr lang="en-US" sz="3200" dirty="0" smtClean="0">
                <a:latin typeface="Calibri" pitchFamily="1" charset="0"/>
              </a:rPr>
              <a:t>Pay-per-view service with a large STM publisher</a:t>
            </a:r>
          </a:p>
          <a:p>
            <a:r>
              <a:rPr lang="en-US" sz="3200" dirty="0" smtClean="0">
                <a:latin typeface="Calibri" pitchFamily="1" charset="0"/>
              </a:rPr>
              <a:t>Real-time licensing of articles for users</a:t>
            </a:r>
          </a:p>
          <a:p>
            <a:r>
              <a:rPr lang="en-US" sz="3200" dirty="0" smtClean="0">
                <a:latin typeface="Calibri" pitchFamily="1" charset="0"/>
              </a:rPr>
              <a:t>Lowers library per-article cost</a:t>
            </a:r>
          </a:p>
          <a:p>
            <a:r>
              <a:rPr lang="en-US" sz="3200" dirty="0" smtClean="0">
                <a:latin typeface="Calibri" pitchFamily="1" charset="0"/>
              </a:rPr>
              <a:t>Increases utilization of licensed content.</a:t>
            </a:r>
          </a:p>
          <a:p>
            <a:r>
              <a:rPr lang="en-US" sz="3200" dirty="0" smtClean="0">
                <a:latin typeface="Calibri" pitchFamily="1" charset="0"/>
              </a:rPr>
              <a:t>September – November, restarted March 1st</a:t>
            </a:r>
          </a:p>
          <a:p>
            <a:endParaRPr lang="en-US" sz="3200" dirty="0" smtClean="0">
              <a:latin typeface="Calibri" pitchFamily="1" charset="0"/>
            </a:endParaRPr>
          </a:p>
        </p:txBody>
      </p:sp>
      <p:sp>
        <p:nvSpPr>
          <p:cNvPr id="9" name="Date Placeholder 8"/>
          <p:cNvSpPr>
            <a:spLocks noGrp="1"/>
          </p:cNvSpPr>
          <p:nvPr>
            <p:ph type="dt" sz="half" idx="10"/>
          </p:nvPr>
        </p:nvSpPr>
        <p:spPr/>
        <p:txBody>
          <a:bodyPr/>
          <a:lstStyle/>
          <a:p>
            <a:pPr>
              <a:defRPr/>
            </a:pPr>
            <a:r>
              <a:rPr lang="en-US" smtClean="0"/>
              <a:t> August 3, 2010</a:t>
            </a:r>
            <a:endParaRPr lang="en-US" dirty="0"/>
          </a:p>
        </p:txBody>
      </p:sp>
      <p:sp>
        <p:nvSpPr>
          <p:cNvPr id="6"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8"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pollard_la.MPOLLARD03\Desktop\Copyright.com\SJSU Nursing.jpg"/>
          <p:cNvPicPr>
            <a:picLocks noChangeAspect="1" noChangeArrowheads="1"/>
          </p:cNvPicPr>
          <p:nvPr/>
        </p:nvPicPr>
        <p:blipFill>
          <a:blip r:embed="rId3" cstate="print"/>
          <a:srcRect/>
          <a:stretch>
            <a:fillRect/>
          </a:stretch>
        </p:blipFill>
        <p:spPr bwMode="auto">
          <a:xfrm>
            <a:off x="0" y="304800"/>
            <a:ext cx="9144000" cy="6362214"/>
          </a:xfrm>
          <a:prstGeom prst="rect">
            <a:avLst/>
          </a:prstGeom>
          <a:noFill/>
        </p:spPr>
      </p:pic>
      <p:sp>
        <p:nvSpPr>
          <p:cNvPr id="11" name="Rounded Rectangular Callout 10"/>
          <p:cNvSpPr/>
          <p:nvPr/>
        </p:nvSpPr>
        <p:spPr>
          <a:xfrm rot="10800000" flipV="1">
            <a:off x="3657600" y="1295400"/>
            <a:ext cx="2133600" cy="1219200"/>
          </a:xfrm>
          <a:prstGeom prst="wedgeRoundRectCallout">
            <a:avLst>
              <a:gd name="adj1" fmla="val 99785"/>
              <a:gd name="adj2" fmla="val 37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extBox 11"/>
          <p:cNvSpPr txBox="1">
            <a:spLocks noChangeArrowheads="1"/>
          </p:cNvSpPr>
          <p:nvPr/>
        </p:nvSpPr>
        <p:spPr bwMode="auto">
          <a:xfrm>
            <a:off x="3657600" y="1371600"/>
            <a:ext cx="2133600" cy="1077218"/>
          </a:xfrm>
          <a:prstGeom prst="rect">
            <a:avLst/>
          </a:prstGeom>
          <a:noFill/>
          <a:ln w="9525">
            <a:noFill/>
            <a:miter lim="800000"/>
            <a:headEnd/>
            <a:tailEnd/>
          </a:ln>
        </p:spPr>
        <p:txBody>
          <a:bodyPr wrap="square">
            <a:spAutoFit/>
          </a:bodyPr>
          <a:lstStyle/>
          <a:p>
            <a:pPr algn="ctr"/>
            <a:r>
              <a:rPr lang="en-US" sz="1600" dirty="0">
                <a:solidFill>
                  <a:schemeClr val="bg1"/>
                </a:solidFill>
                <a:latin typeface="Calibri" pitchFamily="1" charset="0"/>
              </a:rPr>
              <a:t>Search multiple databases at one time for books, articles, and other research data</a:t>
            </a:r>
          </a:p>
        </p:txBody>
      </p:sp>
      <p:sp>
        <p:nvSpPr>
          <p:cNvPr id="8" name="Date Placeholder 7"/>
          <p:cNvSpPr>
            <a:spLocks noGrp="1"/>
          </p:cNvSpPr>
          <p:nvPr>
            <p:ph type="dt" sz="half" idx="10"/>
          </p:nvPr>
        </p:nvSpPr>
        <p:spPr/>
        <p:txBody>
          <a:bodyPr/>
          <a:lstStyle/>
          <a:p>
            <a:pPr>
              <a:defRPr/>
            </a:pPr>
            <a:r>
              <a:rPr lang="en-US"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pollard_la.MPOLLARD03\Desktop\Copyright.com\Full Text Available SJSU Nursing.jpg"/>
          <p:cNvPicPr>
            <a:picLocks noChangeAspect="1" noChangeArrowheads="1"/>
          </p:cNvPicPr>
          <p:nvPr/>
        </p:nvPicPr>
        <p:blipFill>
          <a:blip r:embed="rId3" cstate="print"/>
          <a:srcRect/>
          <a:stretch>
            <a:fillRect/>
          </a:stretch>
        </p:blipFill>
        <p:spPr bwMode="auto">
          <a:xfrm>
            <a:off x="0" y="0"/>
            <a:ext cx="9144000" cy="6469733"/>
          </a:xfrm>
          <a:prstGeom prst="rect">
            <a:avLst/>
          </a:prstGeom>
          <a:noFill/>
        </p:spPr>
      </p:pic>
      <p:sp>
        <p:nvSpPr>
          <p:cNvPr id="5" name="Rounded Rectangular Callout 4"/>
          <p:cNvSpPr/>
          <p:nvPr/>
        </p:nvSpPr>
        <p:spPr>
          <a:xfrm rot="10800000" flipV="1">
            <a:off x="2667000" y="2743200"/>
            <a:ext cx="2057400" cy="1295400"/>
          </a:xfrm>
          <a:prstGeom prst="wedgeRoundRectCallout">
            <a:avLst>
              <a:gd name="adj1" fmla="val 99785"/>
              <a:gd name="adj2" fmla="val 37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1"/>
          <p:cNvSpPr txBox="1">
            <a:spLocks noChangeArrowheads="1"/>
          </p:cNvSpPr>
          <p:nvPr/>
        </p:nvSpPr>
        <p:spPr bwMode="auto">
          <a:xfrm>
            <a:off x="2667000" y="2895600"/>
            <a:ext cx="1905000" cy="923330"/>
          </a:xfrm>
          <a:prstGeom prst="rect">
            <a:avLst/>
          </a:prstGeom>
          <a:noFill/>
          <a:ln w="9525">
            <a:noFill/>
            <a:miter lim="800000"/>
            <a:headEnd/>
            <a:tailEnd/>
          </a:ln>
        </p:spPr>
        <p:txBody>
          <a:bodyPr wrap="square">
            <a:spAutoFit/>
          </a:bodyPr>
          <a:lstStyle/>
          <a:p>
            <a:pPr algn="ctr"/>
            <a:r>
              <a:rPr lang="en-US" dirty="0" smtClean="0">
                <a:solidFill>
                  <a:schemeClr val="bg1"/>
                </a:solidFill>
                <a:latin typeface="Calibri" pitchFamily="1" charset="0"/>
              </a:rPr>
              <a:t>Highlight availability of online full text</a:t>
            </a:r>
            <a:endParaRPr lang="en-US" dirty="0">
              <a:solidFill>
                <a:schemeClr val="bg1"/>
              </a:solidFill>
              <a:latin typeface="Calibri" pitchFamily="1" charset="0"/>
            </a:endParaRPr>
          </a:p>
        </p:txBody>
      </p:sp>
      <p:sp>
        <p:nvSpPr>
          <p:cNvPr id="10" name="Date Placeholder 9"/>
          <p:cNvSpPr>
            <a:spLocks noGrp="1"/>
          </p:cNvSpPr>
          <p:nvPr>
            <p:ph type="dt" sz="half" idx="10"/>
          </p:nvPr>
        </p:nvSpPr>
        <p:spPr/>
        <p:txBody>
          <a:bodyPr/>
          <a:lstStyle/>
          <a:p>
            <a:pPr>
              <a:defRPr/>
            </a:pPr>
            <a:r>
              <a:rPr lang="en-US"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pollard_la.MPOLLARD03\Desktop\Copyright.com\Fed Search Results SJSU.jpg"/>
          <p:cNvPicPr>
            <a:picLocks noGrp="1" noChangeAspect="1" noChangeArrowheads="1"/>
          </p:cNvPicPr>
          <p:nvPr>
            <p:ph sz="quarter" idx="1"/>
          </p:nvPr>
        </p:nvPicPr>
        <p:blipFill>
          <a:blip r:embed="rId3" cstate="print"/>
          <a:srcRect/>
          <a:stretch>
            <a:fillRect/>
          </a:stretch>
        </p:blipFill>
        <p:spPr bwMode="auto">
          <a:xfrm>
            <a:off x="457200" y="533400"/>
            <a:ext cx="8070467" cy="5699125"/>
          </a:xfrm>
          <a:prstGeom prst="rect">
            <a:avLst/>
          </a:prstGeom>
          <a:noFill/>
        </p:spPr>
      </p:pic>
      <p:sp>
        <p:nvSpPr>
          <p:cNvPr id="5" name="Rounded Rectangular Callout 4"/>
          <p:cNvSpPr/>
          <p:nvPr/>
        </p:nvSpPr>
        <p:spPr>
          <a:xfrm rot="10800000" flipV="1">
            <a:off x="5334000" y="2209800"/>
            <a:ext cx="2057400" cy="1295400"/>
          </a:xfrm>
          <a:prstGeom prst="wedgeRoundRectCallout">
            <a:avLst>
              <a:gd name="adj1" fmla="val 99785"/>
              <a:gd name="adj2" fmla="val 37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1"/>
          <p:cNvSpPr txBox="1">
            <a:spLocks noChangeArrowheads="1"/>
          </p:cNvSpPr>
          <p:nvPr/>
        </p:nvSpPr>
        <p:spPr bwMode="auto">
          <a:xfrm>
            <a:off x="5410200" y="2209800"/>
            <a:ext cx="1905000" cy="1200329"/>
          </a:xfrm>
          <a:prstGeom prst="rect">
            <a:avLst/>
          </a:prstGeom>
          <a:noFill/>
          <a:ln w="9525">
            <a:noFill/>
            <a:miter lim="800000"/>
            <a:headEnd/>
            <a:tailEnd/>
          </a:ln>
        </p:spPr>
        <p:txBody>
          <a:bodyPr wrap="square">
            <a:spAutoFit/>
          </a:bodyPr>
          <a:lstStyle/>
          <a:p>
            <a:pPr algn="ctr"/>
            <a:r>
              <a:rPr lang="en-US" dirty="0" smtClean="0">
                <a:solidFill>
                  <a:schemeClr val="bg1"/>
                </a:solidFill>
                <a:latin typeface="Calibri" pitchFamily="1" charset="0"/>
              </a:rPr>
              <a:t>Discovery of content is nearly universal, but ECC has it limits</a:t>
            </a:r>
            <a:endParaRPr lang="en-US" dirty="0">
              <a:solidFill>
                <a:schemeClr val="bg1"/>
              </a:solidFill>
              <a:latin typeface="Calibri" pitchFamily="1" charset="0"/>
            </a:endParaRPr>
          </a:p>
        </p:txBody>
      </p:sp>
      <p:sp>
        <p:nvSpPr>
          <p:cNvPr id="10" name="Date Placeholder 9"/>
          <p:cNvSpPr>
            <a:spLocks noGrp="1"/>
          </p:cNvSpPr>
          <p:nvPr>
            <p:ph type="dt" sz="half" idx="10"/>
          </p:nvPr>
        </p:nvSpPr>
        <p:spPr/>
        <p:txBody>
          <a:bodyPr/>
          <a:lstStyle/>
          <a:p>
            <a:pPr>
              <a:defRPr/>
            </a:pPr>
            <a:r>
              <a:rPr lang="en-US" smtClean="0"/>
              <a:t> August 3, 2010</a:t>
            </a:r>
            <a:endParaRPr lang="en-US" dirty="0"/>
          </a:p>
        </p:txBody>
      </p:sp>
      <p:sp>
        <p:nvSpPr>
          <p:cNvPr id="7"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pollard_la.MPOLLARD03\Desktop\Copyright.com\Nursing citation Full with recommendations.jpg"/>
          <p:cNvPicPr>
            <a:picLocks noChangeAspect="1" noChangeArrowheads="1"/>
          </p:cNvPicPr>
          <p:nvPr/>
        </p:nvPicPr>
        <p:blipFill>
          <a:blip r:embed="rId3" cstate="print"/>
          <a:srcRect/>
          <a:stretch>
            <a:fillRect/>
          </a:stretch>
        </p:blipFill>
        <p:spPr bwMode="auto">
          <a:xfrm>
            <a:off x="0" y="368587"/>
            <a:ext cx="9144000" cy="6413213"/>
          </a:xfrm>
          <a:prstGeom prst="rect">
            <a:avLst/>
          </a:prstGeom>
          <a:noFill/>
        </p:spPr>
      </p:pic>
      <p:sp>
        <p:nvSpPr>
          <p:cNvPr id="5" name="Rounded Rectangular Callout 4"/>
          <p:cNvSpPr/>
          <p:nvPr/>
        </p:nvSpPr>
        <p:spPr>
          <a:xfrm rot="10800000" flipV="1">
            <a:off x="3962400" y="2209800"/>
            <a:ext cx="2209800" cy="990600"/>
          </a:xfrm>
          <a:prstGeom prst="wedgeRoundRectCallout">
            <a:avLst>
              <a:gd name="adj1" fmla="val 100378"/>
              <a:gd name="adj2" fmla="val 338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4"/>
          <p:cNvSpPr txBox="1">
            <a:spLocks noChangeArrowheads="1"/>
          </p:cNvSpPr>
          <p:nvPr/>
        </p:nvSpPr>
        <p:spPr bwMode="auto">
          <a:xfrm>
            <a:off x="4038601" y="2286000"/>
            <a:ext cx="2057400" cy="646331"/>
          </a:xfrm>
          <a:prstGeom prst="rect">
            <a:avLst/>
          </a:prstGeom>
          <a:noFill/>
          <a:ln w="9525">
            <a:noFill/>
            <a:miter lim="800000"/>
            <a:headEnd/>
            <a:tailEnd/>
          </a:ln>
        </p:spPr>
        <p:txBody>
          <a:bodyPr wrap="square">
            <a:spAutoFit/>
          </a:bodyPr>
          <a:lstStyle/>
          <a:p>
            <a:pPr algn="ctr"/>
            <a:r>
              <a:rPr lang="en-US" dirty="0" smtClean="0">
                <a:solidFill>
                  <a:schemeClr val="bg1"/>
                </a:solidFill>
                <a:latin typeface="Calibri" pitchFamily="1" charset="0"/>
              </a:rPr>
              <a:t>Recommendations from </a:t>
            </a:r>
            <a:r>
              <a:rPr lang="en-US" dirty="0" err="1" smtClean="0">
                <a:solidFill>
                  <a:schemeClr val="bg1"/>
                </a:solidFill>
                <a:latin typeface="Calibri" pitchFamily="1" charset="0"/>
              </a:rPr>
              <a:t>bX</a:t>
            </a:r>
            <a:r>
              <a:rPr lang="en-US" dirty="0" smtClean="0">
                <a:solidFill>
                  <a:schemeClr val="bg1"/>
                </a:solidFill>
                <a:latin typeface="Calibri" pitchFamily="1" charset="0"/>
              </a:rPr>
              <a:t> Service</a:t>
            </a:r>
            <a:endParaRPr lang="en-US" dirty="0">
              <a:solidFill>
                <a:schemeClr val="bg1"/>
              </a:solidFill>
              <a:latin typeface="Calibri" pitchFamily="1" charset="0"/>
            </a:endParaRPr>
          </a:p>
        </p:txBody>
      </p:sp>
      <p:sp>
        <p:nvSpPr>
          <p:cNvPr id="10" name="Date Placeholder 9"/>
          <p:cNvSpPr>
            <a:spLocks noGrp="1"/>
          </p:cNvSpPr>
          <p:nvPr>
            <p:ph type="dt" sz="half" idx="10"/>
          </p:nvPr>
        </p:nvSpPr>
        <p:spPr/>
        <p:txBody>
          <a:bodyPr/>
          <a:lstStyle/>
          <a:p>
            <a:pPr>
              <a:defRPr/>
            </a:pPr>
            <a:r>
              <a:rPr lang="en-US" smtClean="0"/>
              <a:t> August 3, 2010</a:t>
            </a:r>
            <a:endParaRPr lang="en-US" dirty="0"/>
          </a:p>
        </p:txBody>
      </p:sp>
      <p:sp>
        <p:nvSpPr>
          <p:cNvPr id="9" name="Footer Placeholder 5"/>
          <p:cNvSpPr txBox="1">
            <a:spLocks/>
          </p:cNvSpPr>
          <p:nvPr/>
        </p:nvSpPr>
        <p:spPr>
          <a:xfrm>
            <a:off x="3276600" y="6400800"/>
            <a:ext cx="3886200" cy="365125"/>
          </a:xfrm>
          <a:prstGeom prst="rect">
            <a:avLst/>
          </a:prstGeom>
        </p:spPr>
        <p:txBody>
          <a:bodyPr vert="horz"/>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Transforming Discovery and Delivery</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11" name="Footer Placeholder 4"/>
          <p:cNvSpPr txBox="1">
            <a:spLocks/>
          </p:cNvSpPr>
          <p:nvPr/>
        </p:nvSpPr>
        <p:spPr>
          <a:xfrm>
            <a:off x="533400" y="6400800"/>
            <a:ext cx="2130426" cy="365125"/>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Arial" charset="0"/>
                <a:ea typeface="+mn-ea"/>
                <a:cs typeface="+mn-cs"/>
              </a:rPr>
              <a:t>IDS Project Conference</a:t>
            </a:r>
            <a:endParaRPr kumimoji="0" lang="en-US" sz="12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DS Theme">
  <a:themeElements>
    <a:clrScheme name="Custom 3">
      <a:dk1>
        <a:srgbClr val="000000"/>
      </a:dk1>
      <a:lt1>
        <a:srgbClr val="FFFFFF"/>
      </a:lt1>
      <a:dk2>
        <a:srgbClr val="734CD4"/>
      </a:dk2>
      <a:lt2>
        <a:srgbClr val="FBAB1C"/>
      </a:lt2>
      <a:accent1>
        <a:srgbClr val="B1B3B5"/>
      </a:accent1>
      <a:accent2>
        <a:srgbClr val="F1C258"/>
      </a:accent2>
      <a:accent3>
        <a:srgbClr val="53A3C1"/>
      </a:accent3>
      <a:accent4>
        <a:srgbClr val="00759A"/>
      </a:accent4>
      <a:accent5>
        <a:srgbClr val="606164"/>
      </a:accent5>
      <a:accent6>
        <a:srgbClr val="848689"/>
      </a:accent6>
      <a:hlink>
        <a:srgbClr val="53A3C1"/>
      </a:hlink>
      <a:folHlink>
        <a:srgbClr val="0075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cap="sq" algn="ctr">
          <a:solidFill>
            <a:schemeClr val="bg1"/>
          </a:solidFill>
          <a:miter lim="800000"/>
          <a:headEnd/>
          <a:tailEnd/>
        </a:ln>
        <a:effectLst/>
      </a:spPr>
      <a:bodyPr wrap="none" anchor="ctr"/>
      <a:lstStyle>
        <a:defPPr>
          <a:defRPr dirty="0"/>
        </a:defPPr>
      </a:lstStyle>
    </a:spDef>
    <a:lnDef>
      <a:spPr bwMode="auto">
        <a:xfrm>
          <a:off x="0" y="0"/>
          <a:ext cx="1" cy="1"/>
        </a:xfrm>
        <a:custGeom>
          <a:avLst/>
          <a:gdLst/>
          <a:ahLst/>
          <a:cxnLst/>
          <a:rect l="0" t="0" r="0" b="0"/>
          <a:pathLst/>
        </a:custGeom>
        <a:solidFill>
          <a:schemeClr val="accent2"/>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w="12700" cap="sq" algn="ctr">
          <a:noFill/>
          <a:miter lim="800000"/>
          <a:headEnd/>
          <a:tailEnd/>
        </a:ln>
        <a:effectLst/>
      </a:spPr>
      <a:bodyPr>
        <a:spAutoFit/>
      </a:bodyPr>
      <a:lstStyle>
        <a:defPPr>
          <a:defRPr dirty="0" err="1"/>
        </a:defPPr>
      </a:lstStyle>
    </a:txDef>
  </a:objectDefaults>
  <a:extraClrSchemeLst>
    <a:extraClrScheme>
      <a:clrScheme name="1_SampleTheme 1">
        <a:dk1>
          <a:srgbClr val="323232"/>
        </a:dk1>
        <a:lt1>
          <a:srgbClr val="FFFFFF"/>
        </a:lt1>
        <a:dk2>
          <a:srgbClr val="000000"/>
        </a:dk2>
        <a:lt2>
          <a:srgbClr val="E3DED1"/>
        </a:lt2>
        <a:accent1>
          <a:srgbClr val="F07F09"/>
        </a:accent1>
        <a:accent2>
          <a:srgbClr val="9F2936"/>
        </a:accent2>
        <a:accent3>
          <a:srgbClr val="AAAAAA"/>
        </a:accent3>
        <a:accent4>
          <a:srgbClr val="DADADA"/>
        </a:accent4>
        <a:accent5>
          <a:srgbClr val="F6C0AA"/>
        </a:accent5>
        <a:accent6>
          <a:srgbClr val="902430"/>
        </a:accent6>
        <a:hlink>
          <a:srgbClr val="4D587C"/>
        </a:hlink>
        <a:folHlink>
          <a:srgbClr val="4E854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ppt218.tmp</Template>
  <TotalTime>1577</TotalTime>
  <Words>773</Words>
  <Application>Microsoft Office PowerPoint</Application>
  <PresentationFormat>On-screen Show (4:3)</PresentationFormat>
  <Paragraphs>179</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IDS Theme</vt:lpstr>
      <vt:lpstr>Origin</vt:lpstr>
      <vt:lpstr>The CSU/CCC Get It Now  Pilot Program </vt:lpstr>
      <vt:lpstr>Presentation Objectives</vt:lpstr>
      <vt:lpstr>California State University</vt:lpstr>
      <vt:lpstr>Student User Expectations 2008  Strong preference for online content  Disappointment when content is not available online  Less likely to use content not available during   or immediately after the discovery process  Interlibrary Loan Office Experience in 2008  Cost for filling many articles requests is easily exceeding $50.00 per transaction  Users are not picking up or using requested articles – up to 50% + </vt:lpstr>
      <vt:lpstr>get it @ cal state</vt:lpstr>
      <vt:lpstr>Slide 6</vt:lpstr>
      <vt:lpstr>Slide 7</vt:lpstr>
      <vt:lpstr>Slide 8</vt:lpstr>
      <vt:lpstr>Slide 9</vt:lpstr>
      <vt:lpstr>Slide 10</vt:lpstr>
      <vt:lpstr>Slide 11</vt:lpstr>
      <vt:lpstr>Slide 12</vt:lpstr>
      <vt:lpstr>Slide 13</vt:lpstr>
      <vt:lpstr>e-mail sent to user</vt:lpstr>
      <vt:lpstr>User is reading in minutes</vt:lpstr>
      <vt:lpstr>Sunday Night Fill Time -3 Minutes</vt:lpstr>
      <vt:lpstr>When Users Need Information</vt:lpstr>
      <vt:lpstr>Slide 18</vt:lpstr>
      <vt:lpstr>Slide 19</vt:lpstr>
      <vt:lpstr>Marginal ILL Costs Way Up!</vt:lpstr>
      <vt:lpstr>Top 25 Destinations</vt:lpstr>
      <vt:lpstr>Get It Now User Quotes</vt:lpstr>
      <vt:lpstr>Comparative Analysis</vt:lpstr>
      <vt:lpstr>Features &amp; Benefits</vt:lpstr>
      <vt:lpstr>Planned New Features/Enhancements</vt:lpstr>
      <vt:lpstr>Calling All Campuses…. </vt:lpstr>
    </vt:vector>
  </TitlesOfParts>
  <Company>Copyright Clearance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It Now R2</dc:title>
  <dc:creator>bbarrett</dc:creator>
  <cp:lastModifiedBy>Timothy D. Bowen</cp:lastModifiedBy>
  <cp:revision>156</cp:revision>
  <dcterms:created xsi:type="dcterms:W3CDTF">2010-07-13T20:22:10Z</dcterms:created>
  <dcterms:modified xsi:type="dcterms:W3CDTF">2010-08-03T18:46:34Z</dcterms:modified>
</cp:coreProperties>
</file>