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95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81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12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8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8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2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74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47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785C0E-769C-466F-B076-19B23CE89A7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95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65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7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6399DD-1B09-4F44-8974-CE22E8393876}" type="datetimeFigureOut">
              <a:rPr lang="en-US" smtClean="0"/>
              <a:t>8/1/2010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785C0E-769C-466F-B076-19B23CE89A7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00000" mc:Ignorable="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96399DD-1B09-4F44-8974-CE22E8393876}" type="datetimeFigureOut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8/1/2010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0785C0E-769C-466F-B076-19B23CE89A7A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3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84648"/>
            <a:ext cx="8077200" cy="9875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Cool Tools:  Assorted </a:t>
            </a:r>
            <a:r>
              <a:rPr lang="en-US" sz="4000" dirty="0" err="1" smtClean="0"/>
              <a:t>Addons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463202" y="6396335"/>
            <a:ext cx="268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Mark Sullivan</a:t>
            </a:r>
          </a:p>
          <a:p>
            <a:r>
              <a:rPr lang="en-US" sz="1200" dirty="0" smtClean="0">
                <a:solidFill>
                  <a:prstClr val="white"/>
                </a:solidFill>
              </a:rPr>
              <a:t>IDS Conference, August 3</a:t>
            </a:r>
            <a:r>
              <a:rPr lang="en-US" sz="1200" baseline="30000" dirty="0" smtClean="0">
                <a:solidFill>
                  <a:prstClr val="white"/>
                </a:solidFill>
              </a:rPr>
              <a:t>rd</a:t>
            </a:r>
            <a:r>
              <a:rPr lang="en-US" sz="1200" dirty="0" smtClean="0">
                <a:solidFill>
                  <a:prstClr val="white"/>
                </a:solidFill>
              </a:rPr>
              <a:t> and 4</a:t>
            </a:r>
            <a:r>
              <a:rPr lang="en-US" sz="1200" baseline="30000" dirty="0" smtClean="0">
                <a:solidFill>
                  <a:prstClr val="white"/>
                </a:solidFill>
              </a:rPr>
              <a:t>th</a:t>
            </a:r>
            <a:r>
              <a:rPr lang="en-US" sz="1200" dirty="0" smtClean="0">
                <a:solidFill>
                  <a:prstClr val="white"/>
                </a:solidFill>
              </a:rPr>
              <a:t> 2010</a:t>
            </a:r>
            <a:endParaRPr lang="en-US" sz="1200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"/>
            <a:ext cx="9144000" cy="51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94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Booklist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86" y="1505528"/>
            <a:ext cx="829721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5359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956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Booklist Display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89965"/>
            <a:ext cx="8305799" cy="536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65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I create an </a:t>
            </a:r>
            <a:r>
              <a:rPr lang="en-US" dirty="0" err="1" smtClean="0"/>
              <a:t>addon</a:t>
            </a:r>
            <a:r>
              <a:rPr lang="en-US" dirty="0" smtClean="0"/>
              <a:t> that would read an Excel file? </a:t>
            </a:r>
          </a:p>
          <a:p>
            <a:r>
              <a:rPr lang="en-US" dirty="0" smtClean="0"/>
              <a:t>No, not easily but a text file was simple.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5842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67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of the Text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1200" dirty="0"/>
              <a:t>AGUIRRE,GRIMSPACE,,,PENG USA,PENG USA,978-0-4-4101599-3</a:t>
            </a:r>
          </a:p>
          <a:p>
            <a:pPr marL="118872" indent="0">
              <a:buNone/>
            </a:pPr>
            <a:r>
              <a:rPr lang="en-US" sz="1200" dirty="0"/>
              <a:t>AIKEN,"DYING,DEATH+BEREAVEMENT",4TH 01,PB,TAYLOR,ERLBAUM,978-0-8-0583504-5</a:t>
            </a:r>
          </a:p>
          <a:p>
            <a:pPr marL="118872" indent="0">
              <a:buNone/>
            </a:pPr>
            <a:r>
              <a:rPr lang="en-US" sz="1200" dirty="0"/>
              <a:t>AITKEN,APPROACHES TO HUMAN GEOGRAPHY,6,PB,SAGE,SAGE,978-0-7-6194263-4</a:t>
            </a:r>
          </a:p>
          <a:p>
            <a:pPr marL="118872" indent="0">
              <a:buNone/>
            </a:pPr>
            <a:r>
              <a:rPr lang="en-US" sz="1200" dirty="0"/>
              <a:t>ALBANESE,PROFESSIONAL ETHICS IN CRIMINAL JUS,2ND 08  N,PB,PEARSON,A+B,978-0-2-0559409-2</a:t>
            </a:r>
          </a:p>
          <a:p>
            <a:pPr marL="118872" indent="0">
              <a:buNone/>
            </a:pPr>
            <a:r>
              <a:rPr lang="en-US" sz="1200" dirty="0"/>
              <a:t>ALBERTO,APPLIED BEHAVIOR ANALYSIS FOR TEACH,8TH 09,PB,PEARSON,MERRILL,978-0-1-3159289-6</a:t>
            </a:r>
          </a:p>
          <a:p>
            <a:pPr marL="118872" indent="0">
              <a:buNone/>
            </a:pPr>
            <a:r>
              <a:rPr lang="en-US" sz="1200" dirty="0"/>
              <a:t>ALBERTS,ESSENTIAL CELL BIOLOGY-W/DVD,3RD 10,,TAYLOR,GARLAND,978-0-8-1534129-1</a:t>
            </a:r>
          </a:p>
          <a:p>
            <a:pPr marL="118872" indent="0">
              <a:buNone/>
            </a:pPr>
            <a:r>
              <a:rPr lang="en-US" sz="1200" dirty="0"/>
              <a:t>ALBERTS,"MOLECULAR BIO.OF CELL,STUDENT ED.-W",5TH 08,,TAYLOR,GARLAND S,978-0-8-1534105-5</a:t>
            </a:r>
          </a:p>
          <a:p>
            <a:pPr marL="118872" indent="0">
              <a:buNone/>
            </a:pPr>
            <a:r>
              <a:rPr lang="en-US" sz="1200" dirty="0"/>
              <a:t>ALBOM,TUESDAYS WITH MORRIE,97,,RANDOM,DD,978-0-3-8548451-0</a:t>
            </a:r>
          </a:p>
          <a:p>
            <a:pPr marL="118872" indent="0">
              <a:buNone/>
            </a:pPr>
            <a:r>
              <a:rPr lang="en-US" sz="1200" dirty="0"/>
              <a:t>ALBRIGHT,MATHEMATICAL MODELING WITH EXCEL,10,,JONES+BART,JONES+BART,978-0-7-6376566-8</a:t>
            </a:r>
          </a:p>
          <a:p>
            <a:pPr marL="118872" indent="0">
              <a:buNone/>
            </a:pPr>
            <a:r>
              <a:rPr lang="en-US" sz="1200" dirty="0"/>
              <a:t>ALCOCK,ANIMAL BEHAVIOR,9TH 09,PB,SINAUER,SINAUER,978-0-8-7893225-2</a:t>
            </a:r>
          </a:p>
          <a:p>
            <a:pPr marL="118872" indent="0">
              <a:buNone/>
            </a:pPr>
            <a:r>
              <a:rPr lang="en-US" sz="1200" dirty="0"/>
              <a:t>ALDWIN,"HEALTH,ILLNESS,+OPTIMAL AGING",4,PB,SAGE,SAGE,978-0-7-6192259-9</a:t>
            </a:r>
          </a:p>
          <a:p>
            <a:pPr marL="118872" indent="0">
              <a:buNone/>
            </a:pPr>
            <a:r>
              <a:rPr lang="en-US" sz="1200" dirty="0"/>
              <a:t>ALESSI,MULTIMEDIA FOR LEARNING,3RD 01,PB,PEARSON,PH,978-0-2-0527691-2</a:t>
            </a:r>
          </a:p>
          <a:p>
            <a:pPr marL="118872" indent="0">
              <a:buNone/>
            </a:pPr>
            <a:r>
              <a:rPr lang="en-US" sz="1200" dirty="0"/>
              <a:t>ALEXANDER,AMERICAN COLLEGE &amp; UNIVERSITY LAW,,,TAYLOR,RUTLEDGE,978-0-4-1580031-0</a:t>
            </a:r>
          </a:p>
          <a:p>
            <a:pPr marL="118872" indent="0">
              <a:buNone/>
            </a:pPr>
            <a:r>
              <a:rPr lang="en-US" sz="1200" dirty="0"/>
              <a:t>ALEXIE,ABSOLUTELY TRUE DIARY OF A PART TIM,7,,HACHETTE B,LB,978-0-3-1601368-0</a:t>
            </a:r>
          </a:p>
          <a:p>
            <a:pPr marL="118872" indent="0">
              <a:buNone/>
            </a:pPr>
            <a:r>
              <a:rPr lang="en-US" sz="1200" dirty="0"/>
              <a:t>ALFARO-LEFEVRE,CRITICAL THINKING+CLINICAL JUDGMENT,4TH 09,PB,ELSEVIER,SAUNDERS,978-1-4-1603948-8</a:t>
            </a:r>
          </a:p>
          <a:p>
            <a:pPr marL="118872" indent="0">
              <a:buNone/>
            </a:pPr>
            <a:r>
              <a:rPr lang="en-US" sz="1200" dirty="0"/>
              <a:t>ALGOZZINE,FUNDAMENTALS OF SPECIAL EDUCATION,6,PB,SAGE,CORWIN PR,978-1-4-1293894-5</a:t>
            </a:r>
          </a:p>
          <a:p>
            <a:pPr marL="118872" indent="0">
              <a:buNone/>
            </a:pPr>
            <a:r>
              <a:rPr lang="en-US" sz="1200" dirty="0"/>
              <a:t>ALLAN,EARTH SCIENCE 1101,,,HAYDEN MCN,HAYDEN MCN,978-0-7-3804019-6</a:t>
            </a:r>
          </a:p>
          <a:p>
            <a:pPr marL="118872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8245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Entire Script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4191000" cy="48768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000" dirty="0"/>
              <a:t>local </a:t>
            </a:r>
            <a:r>
              <a:rPr lang="en-US" sz="1000" dirty="0" err="1"/>
              <a:t>autoSearch</a:t>
            </a:r>
            <a:r>
              <a:rPr lang="en-US" sz="1000" dirty="0"/>
              <a:t> = </a:t>
            </a:r>
            <a:r>
              <a:rPr lang="en-US" sz="1000" dirty="0" err="1"/>
              <a:t>GetSetting</a:t>
            </a:r>
            <a:r>
              <a:rPr lang="en-US" sz="1000" dirty="0"/>
              <a:t>("</a:t>
            </a:r>
            <a:r>
              <a:rPr lang="en-US" sz="1000" dirty="0" err="1"/>
              <a:t>AutoSearch</a:t>
            </a:r>
            <a:r>
              <a:rPr lang="en-US" sz="1000" dirty="0"/>
              <a:t>");</a:t>
            </a:r>
          </a:p>
          <a:p>
            <a:pPr marL="118872" indent="0">
              <a:buNone/>
            </a:pPr>
            <a:r>
              <a:rPr lang="en-US" sz="1000" dirty="0"/>
              <a:t>local </a:t>
            </a:r>
            <a:r>
              <a:rPr lang="en-US" sz="1000" dirty="0" err="1"/>
              <a:t>scriptActive</a:t>
            </a:r>
            <a:r>
              <a:rPr lang="en-US" sz="1000" dirty="0"/>
              <a:t> = </a:t>
            </a:r>
            <a:r>
              <a:rPr lang="en-US" sz="1000" dirty="0" err="1"/>
              <a:t>GetSetting</a:t>
            </a:r>
            <a:r>
              <a:rPr lang="en-US" sz="1000" dirty="0"/>
              <a:t>("Active");</a:t>
            </a:r>
          </a:p>
          <a:p>
            <a:pPr marL="118872" indent="0">
              <a:buNone/>
            </a:pPr>
            <a:r>
              <a:rPr lang="en-US" sz="1000" dirty="0"/>
              <a:t>local </a:t>
            </a:r>
            <a:r>
              <a:rPr lang="en-US" sz="1000" dirty="0" err="1"/>
              <a:t>interfaceMngr</a:t>
            </a:r>
            <a:r>
              <a:rPr lang="en-US" sz="1000" dirty="0"/>
              <a:t> = nil;</a:t>
            </a:r>
          </a:p>
          <a:p>
            <a:pPr marL="118872" indent="0">
              <a:buNone/>
            </a:pPr>
            <a:r>
              <a:rPr lang="en-US" sz="1000" dirty="0"/>
              <a:t>local browser = nil;</a:t>
            </a:r>
          </a:p>
          <a:p>
            <a:pPr marL="118872" indent="0">
              <a:buNone/>
            </a:pPr>
            <a:endParaRPr lang="en-US" sz="1000" dirty="0"/>
          </a:p>
          <a:p>
            <a:pPr marL="118872" indent="0">
              <a:buNone/>
            </a:pPr>
            <a:r>
              <a:rPr lang="en-US" sz="1000" dirty="0"/>
              <a:t>function </a:t>
            </a:r>
            <a:r>
              <a:rPr lang="en-US" sz="1000" dirty="0" err="1"/>
              <a:t>Init</a:t>
            </a:r>
            <a:r>
              <a:rPr lang="en-US" sz="1000" dirty="0"/>
              <a:t>()</a:t>
            </a:r>
          </a:p>
          <a:p>
            <a:pPr marL="118872" indent="0">
              <a:buNone/>
            </a:pPr>
            <a:r>
              <a:rPr lang="en-US" sz="1000" dirty="0"/>
              <a:t> if </a:t>
            </a:r>
            <a:r>
              <a:rPr lang="en-US" sz="1000" dirty="0" err="1"/>
              <a:t>scriptActive</a:t>
            </a:r>
            <a:r>
              <a:rPr lang="en-US" sz="1000" dirty="0"/>
              <a:t> then</a:t>
            </a:r>
          </a:p>
          <a:p>
            <a:pPr marL="118872" indent="0">
              <a:buNone/>
            </a:pPr>
            <a:r>
              <a:rPr lang="en-US" sz="1000" dirty="0"/>
              <a:t>  if </a:t>
            </a:r>
            <a:r>
              <a:rPr lang="en-US" sz="1000" dirty="0" err="1"/>
              <a:t>GetFieldValue</a:t>
            </a:r>
            <a:r>
              <a:rPr lang="en-US" sz="1000" dirty="0"/>
              <a:t>("Transaction", "</a:t>
            </a:r>
            <a:r>
              <a:rPr lang="en-US" sz="1000" dirty="0" err="1"/>
              <a:t>RequestType</a:t>
            </a:r>
            <a:r>
              <a:rPr lang="en-US" sz="1000" dirty="0"/>
              <a:t>") == "Loan" then</a:t>
            </a:r>
          </a:p>
          <a:p>
            <a:pPr marL="118872" indent="0">
              <a:buNone/>
            </a:pPr>
            <a:r>
              <a:rPr lang="en-US" sz="1000" dirty="0"/>
              <a:t>   </a:t>
            </a:r>
            <a:r>
              <a:rPr lang="en-US" sz="1000" dirty="0" err="1"/>
              <a:t>interfaceMngr</a:t>
            </a:r>
            <a:r>
              <a:rPr lang="en-US" sz="1000" dirty="0"/>
              <a:t> = </a:t>
            </a:r>
            <a:r>
              <a:rPr lang="en-US" sz="1000" dirty="0" err="1"/>
              <a:t>GetInterfaceManager</a:t>
            </a:r>
            <a:r>
              <a:rPr lang="en-US" sz="1000" dirty="0"/>
              <a:t>();</a:t>
            </a:r>
          </a:p>
          <a:p>
            <a:pPr marL="118872" indent="0">
              <a:buNone/>
            </a:pPr>
            <a:r>
              <a:rPr lang="en-US" sz="1000" dirty="0"/>
              <a:t>   </a:t>
            </a:r>
          </a:p>
          <a:p>
            <a:pPr marL="118872" indent="0">
              <a:buNone/>
            </a:pPr>
            <a:r>
              <a:rPr lang="en-US" sz="1000" dirty="0"/>
              <a:t>   -- Create browser</a:t>
            </a:r>
          </a:p>
          <a:p>
            <a:pPr marL="118872" indent="0">
              <a:buNone/>
            </a:pPr>
            <a:r>
              <a:rPr lang="en-US" sz="1000" dirty="0"/>
              <a:t>   browser = </a:t>
            </a:r>
            <a:r>
              <a:rPr lang="en-US" sz="1000" dirty="0" err="1"/>
              <a:t>interfaceMngr:CreateBrowser</a:t>
            </a:r>
            <a:r>
              <a:rPr lang="en-US" sz="1000" dirty="0"/>
              <a:t>("Textbooks", "Textbooks", "Script");</a:t>
            </a:r>
          </a:p>
          <a:p>
            <a:pPr marL="118872" indent="0">
              <a:buNone/>
            </a:pPr>
            <a:r>
              <a:rPr lang="en-US" sz="1000" dirty="0"/>
              <a:t>            </a:t>
            </a:r>
          </a:p>
          <a:p>
            <a:pPr marL="118872" indent="0">
              <a:buNone/>
            </a:pPr>
            <a:r>
              <a:rPr lang="en-US" sz="1000" dirty="0"/>
              <a:t>            </a:t>
            </a:r>
            <a:r>
              <a:rPr lang="en-US" sz="1000" dirty="0" err="1"/>
              <a:t>browser:Show</a:t>
            </a:r>
            <a:r>
              <a:rPr lang="en-US" sz="1000" dirty="0"/>
              <a:t>();</a:t>
            </a:r>
          </a:p>
          <a:p>
            <a:pPr marL="118872" indent="0">
              <a:buNone/>
            </a:pPr>
            <a:r>
              <a:rPr lang="en-US" sz="1000" dirty="0"/>
              <a:t>            </a:t>
            </a:r>
            <a:r>
              <a:rPr lang="en-US" sz="1000" dirty="0" err="1"/>
              <a:t>browser:Navigate</a:t>
            </a:r>
            <a:r>
              <a:rPr lang="en-US" sz="1000" dirty="0"/>
              <a:t>("</a:t>
            </a:r>
            <a:r>
              <a:rPr lang="en-US" sz="1000" dirty="0" err="1"/>
              <a:t>about:blank</a:t>
            </a:r>
            <a:r>
              <a:rPr lang="en-US" sz="1000" dirty="0"/>
              <a:t>")</a:t>
            </a:r>
          </a:p>
          <a:p>
            <a:pPr marL="118872" indent="0">
              <a:buNone/>
            </a:pPr>
            <a:endParaRPr lang="en-US" sz="1000" dirty="0"/>
          </a:p>
          <a:p>
            <a:pPr marL="118872" indent="0">
              <a:buNone/>
            </a:pPr>
            <a:r>
              <a:rPr lang="en-US" sz="1000" dirty="0"/>
              <a:t>     if </a:t>
            </a:r>
            <a:r>
              <a:rPr lang="en-US" sz="1000" dirty="0" err="1"/>
              <a:t>autoSearch</a:t>
            </a:r>
            <a:r>
              <a:rPr lang="en-US" sz="1000" dirty="0"/>
              <a:t> then</a:t>
            </a:r>
          </a:p>
          <a:p>
            <a:pPr marL="118872" indent="0">
              <a:buNone/>
            </a:pPr>
            <a:r>
              <a:rPr lang="en-US" sz="1000" dirty="0"/>
              <a:t>      Search();</a:t>
            </a:r>
          </a:p>
          <a:p>
            <a:pPr marL="118872" indent="0">
              <a:buNone/>
            </a:pPr>
            <a:r>
              <a:rPr lang="en-US" sz="1000" dirty="0"/>
              <a:t>        end</a:t>
            </a:r>
          </a:p>
          <a:p>
            <a:pPr marL="118872" indent="0">
              <a:buNone/>
            </a:pPr>
            <a:r>
              <a:rPr lang="en-US" sz="1000" dirty="0"/>
              <a:t>  end</a:t>
            </a:r>
          </a:p>
          <a:p>
            <a:pPr marL="118872" indent="0">
              <a:buNone/>
            </a:pPr>
            <a:r>
              <a:rPr lang="en-US" sz="1000" dirty="0"/>
              <a:t> end</a:t>
            </a:r>
          </a:p>
          <a:p>
            <a:pPr marL="118872" indent="0">
              <a:buNone/>
            </a:pPr>
            <a:r>
              <a:rPr lang="en-US" sz="1000" dirty="0"/>
              <a:t>end</a:t>
            </a:r>
          </a:p>
          <a:p>
            <a:pPr marL="118872" indent="0">
              <a:buNone/>
            </a:pPr>
            <a:endParaRPr lang="en-US" sz="1000" dirty="0"/>
          </a:p>
          <a:p>
            <a:pPr marL="118872" indent="0">
              <a:buNone/>
            </a:pPr>
            <a:r>
              <a:rPr lang="en-US" sz="1000" dirty="0"/>
              <a:t>function Search()</a:t>
            </a:r>
          </a:p>
          <a:p>
            <a:pPr marL="118872" indent="0">
              <a:buNone/>
            </a:pPr>
            <a:r>
              <a:rPr lang="en-US" sz="1000" dirty="0"/>
              <a:t>  local </a:t>
            </a:r>
            <a:r>
              <a:rPr lang="en-US" sz="1000" dirty="0" err="1"/>
              <a:t>obrowser</a:t>
            </a:r>
            <a:r>
              <a:rPr lang="en-US" sz="1000" dirty="0"/>
              <a:t> = </a:t>
            </a:r>
            <a:r>
              <a:rPr lang="en-US" sz="1000" dirty="0" err="1"/>
              <a:t>browser.Browser</a:t>
            </a:r>
            <a:r>
              <a:rPr lang="en-US" sz="1000" dirty="0"/>
              <a:t>; </a:t>
            </a:r>
          </a:p>
          <a:p>
            <a:pPr marL="118872" indent="0">
              <a:buNone/>
            </a:pPr>
            <a:r>
              <a:rPr lang="en-US" sz="1000" dirty="0"/>
              <a:t>  local document = </a:t>
            </a:r>
            <a:r>
              <a:rPr lang="en-US" sz="1000" dirty="0" err="1"/>
              <a:t>obrowser.Document</a:t>
            </a:r>
            <a:r>
              <a:rPr lang="en-US" sz="1000" dirty="0"/>
              <a:t>;</a:t>
            </a:r>
          </a:p>
          <a:p>
            <a:pPr marL="118872" indent="0">
              <a:buNone/>
            </a:pPr>
            <a:r>
              <a:rPr lang="en-US" sz="1000" dirty="0"/>
              <a:t>  local </a:t>
            </a:r>
            <a:r>
              <a:rPr lang="en-US" sz="1000" dirty="0" err="1"/>
              <a:t>isbn</a:t>
            </a:r>
            <a:r>
              <a:rPr lang="en-US" sz="1000" dirty="0"/>
              <a:t> = </a:t>
            </a:r>
            <a:r>
              <a:rPr lang="en-US" sz="1000" dirty="0" err="1"/>
              <a:t>string.gsub</a:t>
            </a:r>
            <a:r>
              <a:rPr lang="en-US" sz="1000" dirty="0"/>
              <a:t>(</a:t>
            </a:r>
            <a:r>
              <a:rPr lang="en-US" sz="1000" dirty="0" err="1"/>
              <a:t>GetFieldValue</a:t>
            </a:r>
            <a:r>
              <a:rPr lang="en-US" sz="1000" dirty="0"/>
              <a:t>("Transaction", "ISSN"),"-","");</a:t>
            </a:r>
          </a:p>
          <a:p>
            <a:pPr marL="118872" indent="0">
              <a:buNone/>
            </a:pPr>
            <a:r>
              <a:rPr lang="en-US" sz="1000" dirty="0"/>
              <a:t>  local title = </a:t>
            </a:r>
            <a:r>
              <a:rPr lang="en-US" sz="1000" dirty="0" err="1"/>
              <a:t>GetFieldValue</a:t>
            </a:r>
            <a:r>
              <a:rPr lang="en-US" sz="1000" dirty="0"/>
              <a:t>("Transaction", "</a:t>
            </a:r>
            <a:r>
              <a:rPr lang="en-US" sz="1000" dirty="0" err="1"/>
              <a:t>LoanTitle</a:t>
            </a:r>
            <a:r>
              <a:rPr lang="en-US" sz="1000" dirty="0"/>
              <a:t>");</a:t>
            </a:r>
          </a:p>
          <a:p>
            <a:pPr marL="118872" indent="0">
              <a:buNone/>
            </a:pPr>
            <a:r>
              <a:rPr lang="en-US" sz="1000" dirty="0"/>
              <a:t>  local </a:t>
            </a:r>
            <a:r>
              <a:rPr lang="en-US" sz="1000" dirty="0" err="1"/>
              <a:t>checkresult</a:t>
            </a:r>
            <a:r>
              <a:rPr lang="en-US" sz="1000" dirty="0"/>
              <a:t> = "false";</a:t>
            </a:r>
          </a:p>
          <a:p>
            <a:pPr marL="118872" indent="0">
              <a:buNone/>
            </a:pPr>
            <a:r>
              <a:rPr lang="en-US" sz="1000" dirty="0"/>
              <a:t> 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19600" y="1752600"/>
            <a:ext cx="4572000" cy="4876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en-US" sz="1000" dirty="0"/>
              <a:t>if </a:t>
            </a:r>
            <a:r>
              <a:rPr lang="en-US" sz="1000" dirty="0" err="1"/>
              <a:t>isbn</a:t>
            </a:r>
            <a:r>
              <a:rPr lang="en-US" sz="1000" dirty="0"/>
              <a:t>=="" then</a:t>
            </a:r>
          </a:p>
          <a:p>
            <a:pPr marL="118872" indent="0">
              <a:buNone/>
            </a:pPr>
            <a:r>
              <a:rPr lang="en-US" sz="1000" dirty="0"/>
              <a:t>    </a:t>
            </a:r>
            <a:r>
              <a:rPr lang="en-US" sz="1000" dirty="0" err="1"/>
              <a:t>isbn</a:t>
            </a:r>
            <a:r>
              <a:rPr lang="en-US" sz="1000" dirty="0"/>
              <a:t>="</a:t>
            </a:r>
            <a:r>
              <a:rPr lang="en-US" sz="1000" dirty="0" err="1"/>
              <a:t>nomatch</a:t>
            </a:r>
            <a:r>
              <a:rPr lang="en-US" sz="1000" dirty="0"/>
              <a:t>"</a:t>
            </a:r>
          </a:p>
          <a:p>
            <a:pPr marL="118872" indent="0">
              <a:buNone/>
            </a:pPr>
            <a:r>
              <a:rPr lang="en-US" sz="1000" dirty="0"/>
              <a:t>  end</a:t>
            </a:r>
          </a:p>
          <a:p>
            <a:pPr marL="118872" indent="0">
              <a:buNone/>
            </a:pPr>
            <a:endParaRPr lang="en-US" sz="1000" dirty="0"/>
          </a:p>
          <a:p>
            <a:pPr marL="118872" indent="0">
              <a:buNone/>
            </a:pPr>
            <a:r>
              <a:rPr lang="en-US" sz="1000" dirty="0"/>
              <a:t>  local html = "&lt;HTML&gt; &lt;TITLE&gt;Textbooks&lt;/TITLE&gt; &lt;BODY&gt;&lt;h1 align=center&gt;Textbook List&lt;/h1&gt;";</a:t>
            </a:r>
          </a:p>
          <a:p>
            <a:pPr marL="118872" indent="0">
              <a:buNone/>
            </a:pPr>
            <a:r>
              <a:rPr lang="en-US" sz="1000" dirty="0"/>
              <a:t>  local </a:t>
            </a:r>
            <a:r>
              <a:rPr lang="en-US" sz="1000" dirty="0" err="1"/>
              <a:t>fp</a:t>
            </a:r>
            <a:r>
              <a:rPr lang="en-US" sz="1000" dirty="0"/>
              <a:t> = assert(</a:t>
            </a:r>
            <a:r>
              <a:rPr lang="en-US" sz="1000" dirty="0" err="1"/>
              <a:t>io.open</a:t>
            </a:r>
            <a:r>
              <a:rPr lang="en-US" sz="1000" dirty="0"/>
              <a:t>("c:\\illiad8\\</a:t>
            </a:r>
            <a:r>
              <a:rPr lang="en-US" sz="1000" dirty="0" err="1"/>
              <a:t>addons</a:t>
            </a:r>
            <a:r>
              <a:rPr lang="en-US" sz="1000" dirty="0"/>
              <a:t>\\</a:t>
            </a:r>
            <a:r>
              <a:rPr lang="en-US" sz="1000" dirty="0" err="1"/>
              <a:t>textbookcheck</a:t>
            </a:r>
            <a:r>
              <a:rPr lang="en-US" sz="1000" dirty="0"/>
              <a:t>\\textbooks.csv", "r"))</a:t>
            </a:r>
          </a:p>
          <a:p>
            <a:pPr marL="118872" indent="0">
              <a:buNone/>
            </a:pPr>
            <a:endParaRPr lang="en-US" sz="1000" dirty="0"/>
          </a:p>
          <a:p>
            <a:pPr marL="118872" indent="0">
              <a:buNone/>
            </a:pPr>
            <a:r>
              <a:rPr lang="en-US" sz="1000" dirty="0"/>
              <a:t>  for line in </a:t>
            </a:r>
            <a:r>
              <a:rPr lang="en-US" sz="1000" dirty="0" err="1"/>
              <a:t>fp:lines</a:t>
            </a:r>
            <a:r>
              <a:rPr lang="en-US" sz="1000" dirty="0"/>
              <a:t>() do</a:t>
            </a:r>
          </a:p>
          <a:p>
            <a:pPr marL="118872" indent="0">
              <a:buNone/>
            </a:pPr>
            <a:r>
              <a:rPr lang="en-US" sz="1000" dirty="0"/>
              <a:t>    local </a:t>
            </a:r>
            <a:r>
              <a:rPr lang="en-US" sz="1000" dirty="0" err="1"/>
              <a:t>tmpline</a:t>
            </a:r>
            <a:r>
              <a:rPr lang="en-US" sz="1000" dirty="0"/>
              <a:t> = </a:t>
            </a:r>
            <a:r>
              <a:rPr lang="en-US" sz="1000" dirty="0" err="1"/>
              <a:t>string.gsub</a:t>
            </a:r>
            <a:r>
              <a:rPr lang="en-US" sz="1000" dirty="0"/>
              <a:t>(line,"-","");</a:t>
            </a:r>
          </a:p>
          <a:p>
            <a:pPr marL="118872" indent="0">
              <a:buNone/>
            </a:pPr>
            <a:r>
              <a:rPr lang="en-US" sz="1000" dirty="0"/>
              <a:t>    if </a:t>
            </a:r>
            <a:r>
              <a:rPr lang="en-US" sz="1000" dirty="0" err="1"/>
              <a:t>string.match</a:t>
            </a:r>
            <a:r>
              <a:rPr lang="en-US" sz="1000" dirty="0"/>
              <a:t>(</a:t>
            </a:r>
            <a:r>
              <a:rPr lang="en-US" sz="1000" dirty="0" err="1"/>
              <a:t>tmpline,isbn</a:t>
            </a:r>
            <a:r>
              <a:rPr lang="en-US" sz="1000" dirty="0"/>
              <a:t>)~=nil or </a:t>
            </a:r>
            <a:r>
              <a:rPr lang="en-US" sz="1000" dirty="0" err="1"/>
              <a:t>string.match</a:t>
            </a:r>
            <a:r>
              <a:rPr lang="en-US" sz="1000" dirty="0"/>
              <a:t>(</a:t>
            </a:r>
            <a:r>
              <a:rPr lang="en-US" sz="1000" dirty="0" err="1"/>
              <a:t>tmpline,title</a:t>
            </a:r>
            <a:r>
              <a:rPr lang="en-US" sz="1000" dirty="0"/>
              <a:t>)~=nil then</a:t>
            </a:r>
          </a:p>
          <a:p>
            <a:pPr marL="118872" indent="0">
              <a:buNone/>
            </a:pPr>
            <a:r>
              <a:rPr lang="en-US" sz="1000" dirty="0"/>
              <a:t>        </a:t>
            </a:r>
            <a:r>
              <a:rPr lang="en-US" sz="1000" dirty="0" err="1"/>
              <a:t>interfaceMngr:ShowMessage</a:t>
            </a:r>
            <a:r>
              <a:rPr lang="en-US" sz="1000" dirty="0"/>
              <a:t>(</a:t>
            </a:r>
            <a:r>
              <a:rPr lang="en-US" sz="1000" dirty="0" err="1"/>
              <a:t>GetFieldValue</a:t>
            </a:r>
            <a:r>
              <a:rPr lang="en-US" sz="1000" dirty="0"/>
              <a:t>("Transaction", "</a:t>
            </a:r>
            <a:r>
              <a:rPr lang="en-US" sz="1000" dirty="0" err="1"/>
              <a:t>LoanTitle</a:t>
            </a:r>
            <a:r>
              <a:rPr lang="en-US" sz="1000" dirty="0"/>
              <a:t>") .. " is listed as a </a:t>
            </a:r>
            <a:r>
              <a:rPr lang="en-US" sz="1000" dirty="0" err="1"/>
              <a:t>textbook.","Textbooks</a:t>
            </a:r>
            <a:r>
              <a:rPr lang="en-US" sz="1000" dirty="0"/>
              <a:t>");</a:t>
            </a:r>
          </a:p>
          <a:p>
            <a:pPr marL="118872" indent="0">
              <a:buNone/>
            </a:pPr>
            <a:r>
              <a:rPr lang="en-US" sz="1000" dirty="0"/>
              <a:t>        html = html .. title .. " is listed as a textbook.&lt;</a:t>
            </a:r>
            <a:r>
              <a:rPr lang="en-US" sz="1000" dirty="0" err="1"/>
              <a:t>br</a:t>
            </a:r>
            <a:r>
              <a:rPr lang="en-US" sz="1000" dirty="0"/>
              <a:t>&gt;";</a:t>
            </a:r>
          </a:p>
          <a:p>
            <a:pPr marL="118872" indent="0">
              <a:buNone/>
            </a:pPr>
            <a:r>
              <a:rPr lang="en-US" sz="1000" dirty="0"/>
              <a:t>        </a:t>
            </a:r>
            <a:r>
              <a:rPr lang="en-US" sz="1000" dirty="0" err="1"/>
              <a:t>checkresult</a:t>
            </a:r>
            <a:r>
              <a:rPr lang="en-US" sz="1000" dirty="0"/>
              <a:t> = "true";</a:t>
            </a:r>
          </a:p>
          <a:p>
            <a:pPr marL="118872" indent="0">
              <a:buNone/>
            </a:pPr>
            <a:r>
              <a:rPr lang="en-US" sz="1000" dirty="0"/>
              <a:t>        break;</a:t>
            </a:r>
          </a:p>
          <a:p>
            <a:pPr marL="118872" indent="0">
              <a:buNone/>
            </a:pPr>
            <a:r>
              <a:rPr lang="en-US" sz="1000" dirty="0"/>
              <a:t>    end</a:t>
            </a:r>
          </a:p>
          <a:p>
            <a:pPr marL="118872" indent="0">
              <a:buNone/>
            </a:pPr>
            <a:r>
              <a:rPr lang="en-US" sz="1000" dirty="0"/>
              <a:t>  end</a:t>
            </a:r>
          </a:p>
          <a:p>
            <a:pPr marL="118872" indent="0">
              <a:buFont typeface="Wingdings 2"/>
              <a:buNone/>
            </a:pPr>
            <a:r>
              <a:rPr lang="en-US" sz="1000" dirty="0" smtClean="0"/>
              <a:t>if </a:t>
            </a:r>
            <a:r>
              <a:rPr lang="en-US" sz="1000" dirty="0" err="1" smtClean="0"/>
              <a:t>checkresult</a:t>
            </a:r>
            <a:r>
              <a:rPr lang="en-US" sz="1000" dirty="0" smtClean="0"/>
              <a:t> == "false" then</a:t>
            </a:r>
          </a:p>
          <a:p>
            <a:pPr marL="118872" indent="0">
              <a:buFont typeface="Wingdings 2"/>
              <a:buNone/>
            </a:pPr>
            <a:r>
              <a:rPr lang="en-US" sz="1000" dirty="0" smtClean="0"/>
              <a:t>    html = html .. title  .. " is not on the list."</a:t>
            </a:r>
          </a:p>
          <a:p>
            <a:pPr marL="118872" indent="0">
              <a:buFont typeface="Wingdings 2"/>
              <a:buNone/>
            </a:pPr>
            <a:r>
              <a:rPr lang="en-US" sz="1000" dirty="0" smtClean="0"/>
              <a:t>  end</a:t>
            </a:r>
          </a:p>
          <a:p>
            <a:pPr marL="118872" indent="0">
              <a:buFont typeface="Wingdings 2"/>
              <a:buNone/>
            </a:pPr>
            <a:endParaRPr lang="en-US" sz="1000" dirty="0" smtClean="0"/>
          </a:p>
          <a:p>
            <a:pPr marL="118872" indent="0">
              <a:buFont typeface="Wingdings 2"/>
              <a:buNone/>
            </a:pPr>
            <a:r>
              <a:rPr lang="en-US" sz="1000" dirty="0" smtClean="0"/>
              <a:t>  html = html .. "&lt;/body&gt;&lt;/html&gt;"</a:t>
            </a:r>
          </a:p>
          <a:p>
            <a:pPr marL="118872" indent="0">
              <a:buFont typeface="Wingdings 2"/>
              <a:buNone/>
            </a:pPr>
            <a:r>
              <a:rPr lang="en-US" sz="1000" dirty="0" smtClean="0"/>
              <a:t>  </a:t>
            </a:r>
            <a:r>
              <a:rPr lang="en-US" sz="1000" dirty="0" err="1" smtClean="0"/>
              <a:t>document:Write</a:t>
            </a:r>
            <a:r>
              <a:rPr lang="en-US" sz="1000" dirty="0" smtClean="0"/>
              <a:t>("");</a:t>
            </a:r>
          </a:p>
          <a:p>
            <a:pPr marL="118872" indent="0">
              <a:buFont typeface="Wingdings 2"/>
              <a:buNone/>
            </a:pPr>
            <a:r>
              <a:rPr lang="en-US" sz="1000" dirty="0" smtClean="0"/>
              <a:t>  </a:t>
            </a:r>
            <a:r>
              <a:rPr lang="en-US" sz="1000" dirty="0" err="1" smtClean="0"/>
              <a:t>obrowser.DocumentText</a:t>
            </a:r>
            <a:r>
              <a:rPr lang="en-US" sz="1000" dirty="0" smtClean="0"/>
              <a:t>=html;</a:t>
            </a:r>
          </a:p>
          <a:p>
            <a:pPr marL="118872" indent="0">
              <a:buFont typeface="Wingdings 2"/>
              <a:buNone/>
            </a:pPr>
            <a:r>
              <a:rPr lang="en-US" sz="1000" dirty="0" smtClean="0"/>
              <a:t>  </a:t>
            </a:r>
            <a:r>
              <a:rPr lang="en-US" sz="1000" dirty="0" err="1" smtClean="0"/>
              <a:t>fp:close</a:t>
            </a:r>
            <a:r>
              <a:rPr lang="en-US" sz="1000" dirty="0" smtClean="0"/>
              <a:t>();</a:t>
            </a:r>
          </a:p>
          <a:p>
            <a:pPr marL="118872" indent="0">
              <a:buFont typeface="Wingdings 2"/>
              <a:buNone/>
            </a:pPr>
            <a:r>
              <a:rPr lang="en-US" sz="1000" dirty="0" smtClean="0"/>
              <a:t>  </a:t>
            </a:r>
            <a:r>
              <a:rPr lang="en-US" sz="1000" dirty="0" err="1" smtClean="0"/>
              <a:t>ExecuteCommand</a:t>
            </a:r>
            <a:r>
              <a:rPr lang="en-US" sz="1000" dirty="0" smtClean="0"/>
              <a:t>("</a:t>
            </a:r>
            <a:r>
              <a:rPr lang="en-US" sz="1000" dirty="0" err="1" smtClean="0"/>
              <a:t>SwitchTab</a:t>
            </a:r>
            <a:r>
              <a:rPr lang="en-US" sz="1000" dirty="0" smtClean="0"/>
              <a:t>", {"Detail"});</a:t>
            </a:r>
          </a:p>
          <a:p>
            <a:pPr marL="118872" indent="0">
              <a:buFont typeface="Wingdings 2"/>
              <a:buNone/>
            </a:pPr>
            <a:r>
              <a:rPr lang="en-US" sz="1000" dirty="0" smtClean="0"/>
              <a:t>end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4822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84648"/>
            <a:ext cx="8077200" cy="9875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Cool Tools:  Assorted </a:t>
            </a:r>
            <a:r>
              <a:rPr lang="en-US" sz="4000" dirty="0" err="1" smtClean="0"/>
              <a:t>Addons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463202" y="6396335"/>
            <a:ext cx="268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Mark Sullivan</a:t>
            </a:r>
          </a:p>
          <a:p>
            <a:r>
              <a:rPr lang="en-US" sz="1200" dirty="0" smtClean="0"/>
              <a:t>IDS Conference, August 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and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2010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"/>
            <a:ext cx="9144000" cy="51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a Lending Request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99553"/>
            <a:ext cx="8839200" cy="53613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Lending Availability Service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5815" y="1774825"/>
            <a:ext cx="819236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Serials Solutions </a:t>
            </a:r>
            <a:r>
              <a:rPr lang="en-US" dirty="0" err="1" smtClean="0"/>
              <a:t>Addon</a:t>
            </a:r>
            <a:endParaRPr lang="en-US" dirty="0"/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75559"/>
            <a:ext cx="8839199" cy="538244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Serials Solutions </a:t>
            </a:r>
            <a:r>
              <a:rPr lang="en-US" dirty="0" err="1" smtClean="0"/>
              <a:t>Addon</a:t>
            </a:r>
            <a:endParaRPr lang="en-US" dirty="0"/>
          </a:p>
        </p:txBody>
      </p:sp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80818"/>
            <a:ext cx="8839200" cy="537718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Serials Solutions </a:t>
            </a:r>
            <a:r>
              <a:rPr lang="en-US" dirty="0" err="1" smtClean="0"/>
              <a:t>Addon</a:t>
            </a:r>
            <a:endParaRPr lang="en-US" dirty="0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00596"/>
            <a:ext cx="8823960" cy="53574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 - Serials Solutions </a:t>
            </a:r>
            <a:r>
              <a:rPr lang="en-US" dirty="0" err="1" smtClean="0"/>
              <a:t>Addon</a:t>
            </a:r>
            <a:endParaRPr lang="en-US" dirty="0"/>
          </a:p>
        </p:txBody>
      </p:sp>
      <p:pic>
        <p:nvPicPr>
          <p:cNvPr id="4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84" y="1511691"/>
            <a:ext cx="8821616" cy="535598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Loading Article Within ILLiad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56" y="1497013"/>
            <a:ext cx="8829861" cy="5360987"/>
          </a:xfrm>
        </p:spPr>
      </p:pic>
      <p:sp>
        <p:nvSpPr>
          <p:cNvPr id="5" name="Oval 4"/>
          <p:cNvSpPr/>
          <p:nvPr/>
        </p:nvSpPr>
        <p:spPr>
          <a:xfrm>
            <a:off x="381000" y="2362200"/>
            <a:ext cx="685800" cy="381000"/>
          </a:xfrm>
          <a:prstGeom prst="ellipse">
            <a:avLst/>
          </a:prstGeom>
          <a:noFill/>
          <a:ln>
            <a:solidFill>
              <a:srgbClr xmlns:mc="http://schemas.openxmlformats.org/markup-compatibility/2006" xmlns:a14="http://schemas.microsoft.com/office/drawing/2010/main" val="FF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17" y="1500552"/>
            <a:ext cx="8785411" cy="533399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451694"/>
            <a:ext cx="7581900" cy="5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47800"/>
            <a:ext cx="753696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DocMorph</a:t>
            </a:r>
            <a:r>
              <a:rPr lang="en-US" dirty="0" smtClean="0"/>
              <a:t> Included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5A6378" mc:Ignorable=""/>
      </a:dk2>
      <a:lt2>
        <a:srgbClr xmlns:mc="http://schemas.openxmlformats.org/markup-compatibility/2006" xmlns:a14="http://schemas.microsoft.com/office/drawing/2010/main" val="D4D4D6" mc:Ignorable=""/>
      </a:lt2>
      <a:accent1>
        <a:srgbClr xmlns:mc="http://schemas.openxmlformats.org/markup-compatibility/2006" xmlns:a14="http://schemas.microsoft.com/office/drawing/2010/main" val="F0AD00" mc:Ignorable=""/>
      </a:accent1>
      <a:accent2>
        <a:srgbClr xmlns:mc="http://schemas.openxmlformats.org/markup-compatibility/2006" xmlns:a14="http://schemas.microsoft.com/office/drawing/2010/main" val="60B5CC" mc:Ignorable=""/>
      </a:accent2>
      <a:accent3>
        <a:srgbClr xmlns:mc="http://schemas.openxmlformats.org/markup-compatibility/2006" xmlns:a14="http://schemas.microsoft.com/office/drawing/2010/main" val="E66C7D" mc:Ignorable=""/>
      </a:accent3>
      <a:accent4>
        <a:srgbClr xmlns:mc="http://schemas.openxmlformats.org/markup-compatibility/2006" xmlns:a14="http://schemas.microsoft.com/office/drawing/2010/main" val="6BB76D" mc:Ignorable=""/>
      </a:accent4>
      <a:accent5>
        <a:srgbClr xmlns:mc="http://schemas.openxmlformats.org/markup-compatibility/2006" xmlns:a14="http://schemas.microsoft.com/office/drawing/2010/main" val="E88651" mc:Ignorable=""/>
      </a:accent5>
      <a:accent6>
        <a:srgbClr xmlns:mc="http://schemas.openxmlformats.org/markup-compatibility/2006" xmlns:a14="http://schemas.microsoft.com/office/drawing/2010/main" val="C64847" mc:Ignorable=""/>
      </a:accent6>
      <a:hlink>
        <a:srgbClr xmlns:mc="http://schemas.openxmlformats.org/markup-compatibility/2006" xmlns:a14="http://schemas.microsoft.com/office/drawing/2010/main" val="168BBA" mc:Ignorable=""/>
      </a:hlink>
      <a:folHlink>
        <a:srgbClr xmlns:mc="http://schemas.openxmlformats.org/markup-compatibility/2006" xmlns:a14="http://schemas.microsoft.com/office/drawing/2010/main" val="680000" mc:Ignorable="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5A6378" mc:Ignorable=""/>
      </a:dk2>
      <a:lt2>
        <a:srgbClr xmlns:mc="http://schemas.openxmlformats.org/markup-compatibility/2006" xmlns:a14="http://schemas.microsoft.com/office/drawing/2010/main" val="D4D4D6" mc:Ignorable=""/>
      </a:lt2>
      <a:accent1>
        <a:srgbClr xmlns:mc="http://schemas.openxmlformats.org/markup-compatibility/2006" xmlns:a14="http://schemas.microsoft.com/office/drawing/2010/main" val="F0AD00" mc:Ignorable=""/>
      </a:accent1>
      <a:accent2>
        <a:srgbClr xmlns:mc="http://schemas.openxmlformats.org/markup-compatibility/2006" xmlns:a14="http://schemas.microsoft.com/office/drawing/2010/main" val="60B5CC" mc:Ignorable=""/>
      </a:accent2>
      <a:accent3>
        <a:srgbClr xmlns:mc="http://schemas.openxmlformats.org/markup-compatibility/2006" xmlns:a14="http://schemas.microsoft.com/office/drawing/2010/main" val="E66C7D" mc:Ignorable=""/>
      </a:accent3>
      <a:accent4>
        <a:srgbClr xmlns:mc="http://schemas.openxmlformats.org/markup-compatibility/2006" xmlns:a14="http://schemas.microsoft.com/office/drawing/2010/main" val="6BB76D" mc:Ignorable=""/>
      </a:accent4>
      <a:accent5>
        <a:srgbClr xmlns:mc="http://schemas.openxmlformats.org/markup-compatibility/2006" xmlns:a14="http://schemas.microsoft.com/office/drawing/2010/main" val="E88651" mc:Ignorable=""/>
      </a:accent5>
      <a:accent6>
        <a:srgbClr xmlns:mc="http://schemas.openxmlformats.org/markup-compatibility/2006" xmlns:a14="http://schemas.microsoft.com/office/drawing/2010/main" val="C64847" mc:Ignorable=""/>
      </a:accent6>
      <a:hlink>
        <a:srgbClr xmlns:mc="http://schemas.openxmlformats.org/markup-compatibility/2006" xmlns:a14="http://schemas.microsoft.com/office/drawing/2010/main" val="168BBA" mc:Ignorable=""/>
      </a:hlink>
      <a:folHlink>
        <a:srgbClr xmlns:mc="http://schemas.openxmlformats.org/markup-compatibility/2006" xmlns:a14="http://schemas.microsoft.com/office/drawing/2010/main" val="680000" mc:Ignorable="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</TotalTime>
  <Words>511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Module</vt:lpstr>
      <vt:lpstr>1_Module</vt:lpstr>
      <vt:lpstr>Cool Tools:  Assorted Addons</vt:lpstr>
      <vt:lpstr>Processing a Lending Request</vt:lpstr>
      <vt:lpstr>Lending Availability Service</vt:lpstr>
      <vt:lpstr>Serials Solutions Addon</vt:lpstr>
      <vt:lpstr>Serials Solutions Addon</vt:lpstr>
      <vt:lpstr>Serials Solutions Addon</vt:lpstr>
      <vt:lpstr>ALIAS - Serials Solutions Addon</vt:lpstr>
      <vt:lpstr>Loading Article Within ILLiad</vt:lpstr>
      <vt:lpstr>DocMorph Included</vt:lpstr>
      <vt:lpstr>Booklist Checker</vt:lpstr>
      <vt:lpstr>Booklist Display Tab</vt:lpstr>
      <vt:lpstr>Proof of concept</vt:lpstr>
      <vt:lpstr>Sample of the Text File</vt:lpstr>
      <vt:lpstr>The Entire Script</vt:lpstr>
      <vt:lpstr>Cool Tools:  Assorted Addons</vt:lpstr>
    </vt:vector>
  </TitlesOfParts>
  <Company>SUNY Geneseo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Sullivan</dc:creator>
  <cp:lastModifiedBy>Kerwick</cp:lastModifiedBy>
  <cp:revision>7</cp:revision>
  <dcterms:created xsi:type="dcterms:W3CDTF">2010-07-30T14:38:00Z</dcterms:created>
  <dcterms:modified xsi:type="dcterms:W3CDTF">2010-08-02T02:21:40Z</dcterms:modified>
</cp:coreProperties>
</file>