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2"/>
  </p:notesMasterIdLst>
  <p:sldIdLst>
    <p:sldId id="256" r:id="rId2"/>
    <p:sldId id="298" r:id="rId3"/>
    <p:sldId id="258" r:id="rId4"/>
    <p:sldId id="294" r:id="rId5"/>
    <p:sldId id="259" r:id="rId6"/>
    <p:sldId id="260" r:id="rId7"/>
    <p:sldId id="261" r:id="rId8"/>
    <p:sldId id="262" r:id="rId9"/>
    <p:sldId id="271" r:id="rId10"/>
    <p:sldId id="264" r:id="rId11"/>
    <p:sldId id="267" r:id="rId12"/>
    <p:sldId id="273" r:id="rId13"/>
    <p:sldId id="270" r:id="rId14"/>
    <p:sldId id="275" r:id="rId15"/>
    <p:sldId id="263" r:id="rId16"/>
    <p:sldId id="265" r:id="rId17"/>
    <p:sldId id="266" r:id="rId18"/>
    <p:sldId id="274" r:id="rId19"/>
    <p:sldId id="272" r:id="rId20"/>
    <p:sldId id="276" r:id="rId21"/>
    <p:sldId id="277" r:id="rId22"/>
    <p:sldId id="278" r:id="rId23"/>
    <p:sldId id="279" r:id="rId24"/>
    <p:sldId id="280" r:id="rId25"/>
    <p:sldId id="281" r:id="rId26"/>
    <p:sldId id="269" r:id="rId27"/>
    <p:sldId id="282" r:id="rId28"/>
    <p:sldId id="285" r:id="rId29"/>
    <p:sldId id="287" r:id="rId30"/>
    <p:sldId id="295" r:id="rId31"/>
    <p:sldId id="286" r:id="rId32"/>
    <p:sldId id="284" r:id="rId33"/>
    <p:sldId id="283" r:id="rId34"/>
    <p:sldId id="288" r:id="rId35"/>
    <p:sldId id="290" r:id="rId36"/>
    <p:sldId id="289" r:id="rId37"/>
    <p:sldId id="291" r:id="rId38"/>
    <p:sldId id="292" r:id="rId39"/>
    <p:sldId id="297" r:id="rId40"/>
    <p:sldId id="293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7654" autoAdjust="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7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098AA-FBFC-694E-8BE7-25BFB115E6B9}" type="datetimeFigureOut">
              <a:rPr lang="en-US" smtClean="0"/>
              <a:pPr/>
              <a:t>8/3/10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0EB5C-87DA-A64E-A590-83AD874D4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0EB5C-87DA-A64E-A590-83AD874D42E7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5884-B93D-2A47-820B-78130D8F4BB7}" type="datetimeFigureOut">
              <a:rPr lang="en-US" smtClean="0"/>
              <a:pPr/>
              <a:t>8/3/10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1C80-9E90-F74D-9026-08EE6B483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5884-B93D-2A47-820B-78130D8F4BB7}" type="datetimeFigureOut">
              <a:rPr lang="en-US" smtClean="0"/>
              <a:pPr/>
              <a:t>8/3/10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1C80-9E90-F74D-9026-08EE6B483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5884-B93D-2A47-820B-78130D8F4BB7}" type="datetimeFigureOut">
              <a:rPr lang="en-US" smtClean="0"/>
              <a:pPr/>
              <a:t>8/3/10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1C80-9E90-F74D-9026-08EE6B483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5884-B93D-2A47-820B-78130D8F4BB7}" type="datetimeFigureOut">
              <a:rPr lang="en-US" smtClean="0"/>
              <a:pPr/>
              <a:t>8/3/10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1C80-9E90-F74D-9026-08EE6B483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5884-B93D-2A47-820B-78130D8F4BB7}" type="datetimeFigureOut">
              <a:rPr lang="en-US" smtClean="0"/>
              <a:pPr/>
              <a:t>8/3/10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1C80-9E90-F74D-9026-08EE6B483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5884-B93D-2A47-820B-78130D8F4BB7}" type="datetimeFigureOut">
              <a:rPr lang="en-US" smtClean="0"/>
              <a:pPr/>
              <a:t>8/3/10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1C80-9E90-F74D-9026-08EE6B483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5884-B93D-2A47-820B-78130D8F4BB7}" type="datetimeFigureOut">
              <a:rPr lang="en-US" smtClean="0"/>
              <a:pPr/>
              <a:t>8/3/10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1C80-9E90-F74D-9026-08EE6B483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5884-B93D-2A47-820B-78130D8F4BB7}" type="datetimeFigureOut">
              <a:rPr lang="en-US" smtClean="0"/>
              <a:pPr/>
              <a:t>8/3/10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1C80-9E90-F74D-9026-08EE6B483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5884-B93D-2A47-820B-78130D8F4BB7}" type="datetimeFigureOut">
              <a:rPr lang="en-US" smtClean="0"/>
              <a:pPr/>
              <a:t>8/3/10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1C80-9E90-F74D-9026-08EE6B483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5884-B93D-2A47-820B-78130D8F4BB7}" type="datetimeFigureOut">
              <a:rPr lang="en-US" smtClean="0"/>
              <a:pPr/>
              <a:t>8/3/10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1C80-9E90-F74D-9026-08EE6B483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5884-B93D-2A47-820B-78130D8F4BB7}" type="datetimeFigureOut">
              <a:rPr lang="en-US" smtClean="0"/>
              <a:pPr/>
              <a:t>8/3/10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F1C80-9E90-F74D-9026-08EE6B483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05884-B93D-2A47-820B-78130D8F4BB7}" type="datetimeFigureOut">
              <a:rPr lang="en-US" smtClean="0"/>
              <a:pPr/>
              <a:t>8/3/10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F1C80-9E90-F74D-9026-08EE6B483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77215"/>
            <a:ext cx="7772400" cy="31200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Making Smart Choices:</a:t>
            </a:r>
            <a:br>
              <a:rPr lang="en-US" dirty="0" smtClean="0"/>
            </a:br>
            <a:r>
              <a:rPr lang="en-US" dirty="0" smtClean="0"/>
              <a:t>Data-Driven Decision Making in Academic Libraries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11" dirty="0" smtClean="0"/>
              <a:t>IDS Project Conference</a:t>
            </a:r>
            <a:br>
              <a:rPr lang="en-US" sz="3111" dirty="0" smtClean="0"/>
            </a:br>
            <a:r>
              <a:rPr lang="en-US" sz="3111" dirty="0" smtClean="0"/>
              <a:t>August 3, 2010</a:t>
            </a:r>
            <a:br>
              <a:rPr lang="en-US" sz="3111" dirty="0" smtClean="0"/>
            </a:br>
            <a:r>
              <a:rPr lang="en-US" sz="3111" dirty="0" smtClean="0"/>
              <a:t>Oswego, NY</a:t>
            </a:r>
            <a:endParaRPr lang="en-US" sz="311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3424"/>
            <a:ext cx="6400800" cy="1339157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Michael Levine-Clark</a:t>
            </a:r>
          </a:p>
          <a:p>
            <a:r>
              <a:rPr lang="en-US" dirty="0" smtClean="0"/>
              <a:t>Collections Librarian</a:t>
            </a:r>
          </a:p>
          <a:p>
            <a:r>
              <a:rPr lang="en-US" dirty="0" smtClean="0"/>
              <a:t>University of Denver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librarians thought: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Ebooks</a:t>
            </a:r>
            <a:r>
              <a:rPr lang="en-US" dirty="0" smtClean="0"/>
              <a:t> confusing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oor interface</a:t>
            </a:r>
          </a:p>
          <a:p>
            <a:pPr lvl="1"/>
            <a:r>
              <a:rPr lang="en-US" dirty="0" smtClean="0"/>
              <a:t>Unreasonable restrictions</a:t>
            </a:r>
          </a:p>
          <a:p>
            <a:r>
              <a:rPr lang="en-US" dirty="0" smtClean="0"/>
              <a:t>Users hate </a:t>
            </a:r>
            <a:r>
              <a:rPr lang="en-US" dirty="0" err="1" smtClean="0"/>
              <a:t>ebooks</a:t>
            </a:r>
            <a:endParaRPr lang="en-US" dirty="0" smtClean="0"/>
          </a:p>
          <a:p>
            <a:r>
              <a:rPr lang="en-US" dirty="0" smtClean="0"/>
              <a:t>Users prefer print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2005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2,067 respondents</a:t>
            </a:r>
          </a:p>
          <a:p>
            <a:pPr lvl="1"/>
            <a:r>
              <a:rPr lang="en-US" dirty="0" smtClean="0"/>
              <a:t>30% undergraduates</a:t>
            </a:r>
          </a:p>
          <a:p>
            <a:pPr lvl="1"/>
            <a:r>
              <a:rPr lang="en-US" dirty="0" smtClean="0"/>
              <a:t>39% graduate students</a:t>
            </a:r>
          </a:p>
          <a:p>
            <a:pPr lvl="1"/>
            <a:r>
              <a:rPr lang="en-US" dirty="0" smtClean="0"/>
              <a:t>13% faculty</a:t>
            </a:r>
          </a:p>
          <a:p>
            <a:r>
              <a:rPr lang="en-US" dirty="0" smtClean="0"/>
              <a:t>59% aware of library </a:t>
            </a:r>
            <a:r>
              <a:rPr lang="en-US" dirty="0" err="1" smtClean="0"/>
              <a:t>ebooks</a:t>
            </a:r>
            <a:endParaRPr lang="en-US" dirty="0" smtClean="0"/>
          </a:p>
          <a:p>
            <a:r>
              <a:rPr lang="en-US" dirty="0" smtClean="0"/>
              <a:t>51% have used an </a:t>
            </a:r>
            <a:r>
              <a:rPr lang="en-US" dirty="0" err="1" smtClean="0"/>
              <a:t>ebook</a:t>
            </a:r>
            <a:endParaRPr lang="en-US" dirty="0" smtClean="0"/>
          </a:p>
          <a:p>
            <a:pPr>
              <a:buNone/>
            </a:pPr>
            <a:endParaRPr lang="en-US" sz="2118" dirty="0"/>
          </a:p>
          <a:p>
            <a:pPr>
              <a:buNone/>
            </a:pPr>
            <a:r>
              <a:rPr lang="en-US" sz="2118" dirty="0" smtClean="0"/>
              <a:t>Levine-Clark, Michael, “Electronic Book Usage: A Survey at the University of Denver,” </a:t>
            </a:r>
            <a:r>
              <a:rPr lang="en-US" sz="2118" i="1" dirty="0" smtClean="0"/>
              <a:t>portal: Libraries and the Academy</a:t>
            </a:r>
            <a:r>
              <a:rPr lang="en-US" sz="2118" dirty="0" smtClean="0"/>
              <a:t> 6, no. 3 (2006): 285-299. </a:t>
            </a:r>
          </a:p>
          <a:p>
            <a:pPr>
              <a:buNone/>
            </a:pPr>
            <a:r>
              <a:rPr lang="en-US" sz="2118" dirty="0" smtClean="0"/>
              <a:t>Levine-Clark, Michael, “Electronic Book Usage and Humanities: A Survey at the University of Denver,” </a:t>
            </a:r>
            <a:r>
              <a:rPr lang="en-US" sz="2118" i="1" dirty="0" smtClean="0"/>
              <a:t>Collection Building</a:t>
            </a:r>
            <a:r>
              <a:rPr lang="en-US" sz="2118" dirty="0" smtClean="0"/>
              <a:t> 26, no. 1 (2007): 7-14.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2005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often do you use </a:t>
            </a:r>
            <a:r>
              <a:rPr lang="en-US" dirty="0" err="1" smtClean="0"/>
              <a:t>ebooks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One time only: 	28%</a:t>
            </a:r>
          </a:p>
          <a:p>
            <a:pPr lvl="1"/>
            <a:r>
              <a:rPr lang="en-US" dirty="0" smtClean="0"/>
              <a:t>Occasionally: 		62%</a:t>
            </a:r>
          </a:p>
          <a:p>
            <a:pPr lvl="1"/>
            <a:r>
              <a:rPr lang="en-US" dirty="0" smtClean="0"/>
              <a:t>Frequently:		10%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2005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you use </a:t>
            </a:r>
            <a:r>
              <a:rPr lang="en-US" dirty="0" err="1" smtClean="0"/>
              <a:t>ebooks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No print version available: 	40%</a:t>
            </a:r>
          </a:p>
          <a:p>
            <a:pPr lvl="1"/>
            <a:r>
              <a:rPr lang="en-US" dirty="0" smtClean="0"/>
              <a:t>Not at library: 					42%</a:t>
            </a:r>
          </a:p>
          <a:p>
            <a:pPr lvl="1"/>
            <a:r>
              <a:rPr lang="en-US" dirty="0" smtClean="0"/>
              <a:t>Ability to search: 				55%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2005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much of the </a:t>
            </a:r>
            <a:r>
              <a:rPr lang="en-US" dirty="0" err="1" smtClean="0"/>
              <a:t>ebook</a:t>
            </a:r>
            <a:r>
              <a:rPr lang="en-US" dirty="0" smtClean="0"/>
              <a:t> do you typically read?</a:t>
            </a:r>
          </a:p>
          <a:p>
            <a:pPr lvl="1"/>
            <a:r>
              <a:rPr lang="en-US" dirty="0" smtClean="0"/>
              <a:t>Entire book: 					7%</a:t>
            </a:r>
          </a:p>
          <a:p>
            <a:pPr lvl="1"/>
            <a:r>
              <a:rPr lang="en-US" dirty="0" smtClean="0"/>
              <a:t>Chapter: 						57%</a:t>
            </a:r>
          </a:p>
          <a:p>
            <a:pPr lvl="1"/>
            <a:r>
              <a:rPr lang="en-US" dirty="0" smtClean="0"/>
              <a:t>Single entry/ a few pages: 	36%</a:t>
            </a:r>
          </a:p>
          <a:p>
            <a:r>
              <a:rPr lang="en-US" dirty="0" smtClean="0"/>
              <a:t>Do you read online or print?</a:t>
            </a:r>
          </a:p>
          <a:p>
            <a:pPr lvl="1"/>
            <a:r>
              <a:rPr lang="en-US" dirty="0" smtClean="0"/>
              <a:t>Computer screen: 			46%</a:t>
            </a:r>
          </a:p>
          <a:p>
            <a:pPr lvl="1"/>
            <a:r>
              <a:rPr lang="en-US" dirty="0" smtClean="0"/>
              <a:t>PDA: 							5%</a:t>
            </a:r>
          </a:p>
          <a:p>
            <a:pPr lvl="1"/>
            <a:r>
              <a:rPr lang="en-US" dirty="0" smtClean="0"/>
              <a:t>Print: 							26%</a:t>
            </a:r>
          </a:p>
          <a:p>
            <a:pPr lvl="1"/>
            <a:r>
              <a:rPr lang="en-US" dirty="0" smtClean="0"/>
              <a:t>It depends: 					23%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07813"/>
          </a:xfrm>
        </p:spPr>
        <p:txBody>
          <a:bodyPr/>
          <a:lstStyle/>
          <a:p>
            <a:r>
              <a:rPr lang="en-US" dirty="0" smtClean="0"/>
              <a:t>2005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7876"/>
            <a:ext cx="8229600" cy="4645677"/>
          </a:xfrm>
        </p:spPr>
        <p:txBody>
          <a:bodyPr>
            <a:normAutofit/>
          </a:bodyPr>
          <a:lstStyle/>
          <a:p>
            <a:r>
              <a:rPr lang="en-US" dirty="0" smtClean="0"/>
              <a:t>Users </a:t>
            </a:r>
          </a:p>
          <a:p>
            <a:pPr lvl="1"/>
            <a:r>
              <a:rPr lang="en-US" dirty="0" smtClean="0"/>
              <a:t>don’t care about the interface, but often don’t want to read on screen</a:t>
            </a:r>
          </a:p>
          <a:p>
            <a:pPr lvl="1"/>
            <a:r>
              <a:rPr lang="en-US" dirty="0" smtClean="0"/>
              <a:t>prefer print (61%)</a:t>
            </a:r>
          </a:p>
          <a:p>
            <a:pPr lvl="1"/>
            <a:r>
              <a:rPr lang="en-US" dirty="0" smtClean="0"/>
              <a:t>would use either format (80%)</a:t>
            </a:r>
          </a:p>
          <a:p>
            <a:pPr lvl="1"/>
            <a:r>
              <a:rPr lang="en-US" dirty="0" smtClean="0"/>
              <a:t>generally read only a small portion of the book (93%) 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provide more </a:t>
            </a:r>
            <a:r>
              <a:rPr lang="en-US" dirty="0" err="1" smtClean="0"/>
              <a:t>ebooks</a:t>
            </a:r>
            <a:endParaRPr lang="en-US" dirty="0" smtClean="0"/>
          </a:p>
          <a:p>
            <a:r>
              <a:rPr lang="en-US" dirty="0" smtClean="0"/>
              <a:t>We need to better market </a:t>
            </a:r>
            <a:r>
              <a:rPr lang="en-US" dirty="0" err="1" smtClean="0"/>
              <a:t>ebooks</a:t>
            </a:r>
            <a:endParaRPr lang="en-US" dirty="0" smtClean="0"/>
          </a:p>
          <a:p>
            <a:r>
              <a:rPr lang="en-US" dirty="0" smtClean="0"/>
              <a:t>We should figure out how to provide access to </a:t>
            </a:r>
            <a:r>
              <a:rPr lang="en-US" dirty="0" err="1" smtClean="0"/>
              <a:t>e</a:t>
            </a:r>
            <a:r>
              <a:rPr lang="en-US" dirty="0" smtClean="0"/>
              <a:t> and </a:t>
            </a:r>
            <a:r>
              <a:rPr lang="en-US" dirty="0" err="1" smtClean="0"/>
              <a:t>p</a:t>
            </a:r>
            <a:endParaRPr lang="en-US" dirty="0" smtClean="0"/>
          </a:p>
          <a:p>
            <a:r>
              <a:rPr lang="en-US" dirty="0" smtClean="0"/>
              <a:t>Librarians and patrons have different concerns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1,818 respondents  (2005: 2,067)</a:t>
            </a:r>
          </a:p>
          <a:p>
            <a:pPr lvl="1"/>
            <a:r>
              <a:rPr lang="en-US" dirty="0" smtClean="0"/>
              <a:t>31% undergraduates (30%)</a:t>
            </a:r>
          </a:p>
          <a:p>
            <a:pPr lvl="1"/>
            <a:r>
              <a:rPr lang="en-US" dirty="0" smtClean="0"/>
              <a:t>43% graduate students (39%)</a:t>
            </a:r>
          </a:p>
          <a:p>
            <a:pPr lvl="1"/>
            <a:r>
              <a:rPr lang="en-US" dirty="0" smtClean="0"/>
              <a:t>11% faculty (13%)</a:t>
            </a:r>
          </a:p>
          <a:p>
            <a:r>
              <a:rPr lang="en-US" dirty="0" smtClean="0"/>
              <a:t>67% aware of library </a:t>
            </a:r>
            <a:r>
              <a:rPr lang="en-US" dirty="0" err="1" smtClean="0"/>
              <a:t>ebooks</a:t>
            </a:r>
            <a:r>
              <a:rPr lang="en-US" dirty="0" smtClean="0"/>
              <a:t> (59%)</a:t>
            </a:r>
          </a:p>
          <a:p>
            <a:r>
              <a:rPr lang="en-US" dirty="0" smtClean="0"/>
              <a:t>61% have used an </a:t>
            </a:r>
            <a:r>
              <a:rPr lang="en-US" dirty="0" err="1" smtClean="0"/>
              <a:t>ebook</a:t>
            </a:r>
            <a:r>
              <a:rPr lang="en-US" dirty="0" smtClean="0"/>
              <a:t> (51%)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often do you use </a:t>
            </a:r>
            <a:r>
              <a:rPr lang="en-US" dirty="0" err="1" smtClean="0"/>
              <a:t>ebooks</a:t>
            </a:r>
            <a:r>
              <a:rPr lang="en-US" dirty="0" smtClean="0"/>
              <a:t>? (2005)</a:t>
            </a:r>
          </a:p>
          <a:p>
            <a:pPr lvl="1"/>
            <a:r>
              <a:rPr lang="en-US" dirty="0" smtClean="0"/>
              <a:t>One time only: 	18% (28%)</a:t>
            </a:r>
          </a:p>
          <a:p>
            <a:pPr lvl="1"/>
            <a:r>
              <a:rPr lang="en-US" dirty="0" smtClean="0"/>
              <a:t>Occasionally: 		64% (62%)</a:t>
            </a:r>
          </a:p>
          <a:p>
            <a:pPr lvl="1"/>
            <a:r>
              <a:rPr lang="en-US" dirty="0" smtClean="0"/>
              <a:t>Frequently: 		18% (10%)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you use </a:t>
            </a:r>
            <a:r>
              <a:rPr lang="en-US" dirty="0" err="1" smtClean="0"/>
              <a:t>ebooks</a:t>
            </a:r>
            <a:r>
              <a:rPr lang="en-US" dirty="0" smtClean="0"/>
              <a:t>? (2005)</a:t>
            </a:r>
          </a:p>
          <a:p>
            <a:pPr lvl="1"/>
            <a:r>
              <a:rPr lang="en-US" dirty="0" smtClean="0"/>
              <a:t>No print version available: 	43% (40%)</a:t>
            </a:r>
          </a:p>
          <a:p>
            <a:pPr lvl="1"/>
            <a:r>
              <a:rPr lang="en-US" dirty="0" smtClean="0"/>
              <a:t>Not at library: 					43% (42%)</a:t>
            </a:r>
          </a:p>
          <a:p>
            <a:pPr lvl="1"/>
            <a:r>
              <a:rPr lang="en-US" dirty="0" smtClean="0"/>
              <a:t>Ability to search: 				54% (55%)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5" descr="Guine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11350" y="152400"/>
            <a:ext cx="5026025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How much of the </a:t>
            </a:r>
            <a:r>
              <a:rPr lang="en-US" dirty="0" err="1" smtClean="0"/>
              <a:t>ebook</a:t>
            </a:r>
            <a:r>
              <a:rPr lang="en-US" dirty="0" smtClean="0"/>
              <a:t> do you typically read?</a:t>
            </a:r>
          </a:p>
          <a:p>
            <a:pPr lvl="1"/>
            <a:r>
              <a:rPr lang="en-US" dirty="0" smtClean="0"/>
              <a:t>Entire book: 			1) 18% 	2) 6% 			(7%)</a:t>
            </a:r>
          </a:p>
          <a:p>
            <a:pPr lvl="1"/>
            <a:r>
              <a:rPr lang="en-US" dirty="0" smtClean="0"/>
              <a:t>Chapter: 				1) 29%  	2) 36%			(57%)</a:t>
            </a:r>
          </a:p>
          <a:p>
            <a:pPr lvl="1"/>
            <a:r>
              <a:rPr lang="en-US" dirty="0" smtClean="0"/>
              <a:t>Single entry/ 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a few pages: 			1) 34% 	2) 26%			(36%)</a:t>
            </a:r>
          </a:p>
          <a:p>
            <a:pPr lvl="1"/>
            <a:r>
              <a:rPr lang="en-US" dirty="0" smtClean="0"/>
              <a:t>Multiple portions: 	1) 19% 	2) 32%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Asked to rank these 1-4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 you read online or print? (2005)</a:t>
            </a:r>
          </a:p>
          <a:p>
            <a:pPr lvl="1"/>
            <a:r>
              <a:rPr lang="en-US" dirty="0" smtClean="0"/>
              <a:t>Computer screen: 	76% (46%)</a:t>
            </a:r>
          </a:p>
          <a:p>
            <a:pPr lvl="1"/>
            <a:r>
              <a:rPr lang="en-US" dirty="0" smtClean="0"/>
              <a:t>Portable device: 		12% (PDA: 5%)</a:t>
            </a:r>
          </a:p>
          <a:p>
            <a:pPr lvl="1"/>
            <a:r>
              <a:rPr lang="en-US" dirty="0" smtClean="0"/>
              <a:t>Read on dedicated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-reader:				9%</a:t>
            </a:r>
          </a:p>
          <a:p>
            <a:pPr lvl="1"/>
            <a:r>
              <a:rPr lang="en-US" dirty="0" smtClean="0"/>
              <a:t>Print: 					53% (26%)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2010: Choose all that apply</a:t>
            </a:r>
          </a:p>
          <a:p>
            <a:pPr>
              <a:buNone/>
            </a:pPr>
            <a:r>
              <a:rPr lang="en-US" dirty="0" smtClean="0"/>
              <a:t>2005: Choose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you had access to </a:t>
            </a:r>
            <a:r>
              <a:rPr lang="en-US" dirty="0" err="1" smtClean="0"/>
              <a:t>p</a:t>
            </a:r>
            <a:r>
              <a:rPr lang="en-US" dirty="0" smtClean="0"/>
              <a:t> and </a:t>
            </a:r>
            <a:r>
              <a:rPr lang="en-US" dirty="0" err="1" smtClean="0"/>
              <a:t>e</a:t>
            </a:r>
            <a:r>
              <a:rPr lang="en-US" dirty="0" smtClean="0"/>
              <a:t> of same title, which would you choose?</a:t>
            </a:r>
          </a:p>
          <a:p>
            <a:pPr lvl="1"/>
            <a:r>
              <a:rPr lang="en-US" dirty="0" smtClean="0"/>
              <a:t>Always print:										19%</a:t>
            </a:r>
          </a:p>
          <a:p>
            <a:pPr lvl="1"/>
            <a:r>
              <a:rPr lang="en-US" dirty="0" smtClean="0"/>
              <a:t>Usually print, sometimes electronic:			43%</a:t>
            </a:r>
          </a:p>
          <a:p>
            <a:pPr lvl="1"/>
            <a:r>
              <a:rPr lang="en-US" dirty="0" smtClean="0"/>
              <a:t>Usually electronic, sometimes print:			21%</a:t>
            </a:r>
          </a:p>
          <a:p>
            <a:pPr lvl="1"/>
            <a:r>
              <a:rPr lang="en-US" dirty="0" smtClean="0"/>
              <a:t>Always electronic:								4%</a:t>
            </a:r>
          </a:p>
          <a:p>
            <a:pPr lvl="1"/>
            <a:r>
              <a:rPr lang="en-US" dirty="0" smtClean="0"/>
              <a:t>It depends:										13%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Either format:										77%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read </a:t>
            </a:r>
            <a:r>
              <a:rPr lang="en-US" dirty="0" err="1" smtClean="0"/>
              <a:t>e</a:t>
            </a:r>
            <a:r>
              <a:rPr lang="en-US" dirty="0" smtClean="0"/>
              <a:t> and </a:t>
            </a:r>
            <a:r>
              <a:rPr lang="en-US" dirty="0" err="1" smtClean="0"/>
              <a:t>p</a:t>
            </a:r>
            <a:r>
              <a:rPr lang="en-US" dirty="0" smtClean="0"/>
              <a:t> books differently?</a:t>
            </a:r>
          </a:p>
          <a:p>
            <a:pPr lvl="1"/>
            <a:r>
              <a:rPr lang="en-US" dirty="0" smtClean="0"/>
              <a:t>Yes: 59%</a:t>
            </a:r>
          </a:p>
          <a:p>
            <a:pPr lvl="1"/>
            <a:r>
              <a:rPr lang="en-US" dirty="0" smtClean="0"/>
              <a:t>No: 30%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which would you prefer </a:t>
            </a:r>
            <a:r>
              <a:rPr lang="en-US" dirty="0" err="1" smtClean="0"/>
              <a:t>e</a:t>
            </a:r>
            <a:r>
              <a:rPr lang="en-US" dirty="0" smtClean="0"/>
              <a:t> over </a:t>
            </a:r>
            <a:r>
              <a:rPr lang="en-US" dirty="0" err="1" smtClean="0"/>
              <a:t>p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Textbook:						39%</a:t>
            </a:r>
          </a:p>
          <a:p>
            <a:pPr lvl="1"/>
            <a:r>
              <a:rPr lang="en-US" dirty="0" smtClean="0"/>
              <a:t>Reference:						69%</a:t>
            </a:r>
          </a:p>
          <a:p>
            <a:pPr lvl="1"/>
            <a:r>
              <a:rPr lang="en-US" dirty="0" smtClean="0"/>
              <a:t>Edited collection:			51%</a:t>
            </a:r>
          </a:p>
          <a:p>
            <a:pPr lvl="1"/>
            <a:r>
              <a:rPr lang="en-US" dirty="0" smtClean="0"/>
              <a:t>Single-author narrative:	28%</a:t>
            </a:r>
          </a:p>
          <a:p>
            <a:pPr lvl="1"/>
            <a:r>
              <a:rPr lang="en-US" dirty="0" smtClean="0"/>
              <a:t>Fiction:							18%</a:t>
            </a:r>
          </a:p>
          <a:p>
            <a:pPr lvl="1"/>
            <a:r>
              <a:rPr lang="en-US" dirty="0" smtClean="0"/>
              <a:t>Would never prefer </a:t>
            </a:r>
            <a:r>
              <a:rPr lang="en-US" dirty="0" err="1" smtClean="0"/>
              <a:t>e</a:t>
            </a:r>
            <a:r>
              <a:rPr lang="en-US" dirty="0" smtClean="0"/>
              <a:t>:		14%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which cases would you use an </a:t>
            </a:r>
            <a:r>
              <a:rPr lang="en-US" dirty="0" err="1" smtClean="0"/>
              <a:t>ebook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Course-related assignment:		74%</a:t>
            </a:r>
          </a:p>
          <a:p>
            <a:pPr lvl="1"/>
            <a:r>
              <a:rPr lang="en-US" dirty="0" smtClean="0"/>
              <a:t>Course-assigned textbook:			49%</a:t>
            </a:r>
          </a:p>
          <a:p>
            <a:pPr lvl="1"/>
            <a:r>
              <a:rPr lang="en-US" dirty="0" smtClean="0"/>
              <a:t>Research:								81%</a:t>
            </a:r>
          </a:p>
          <a:p>
            <a:pPr lvl="1"/>
            <a:r>
              <a:rPr lang="en-US" dirty="0" smtClean="0"/>
              <a:t>Never:									7%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07813"/>
          </a:xfrm>
        </p:spPr>
        <p:txBody>
          <a:bodyPr/>
          <a:lstStyle/>
          <a:p>
            <a:r>
              <a:rPr lang="en-US" dirty="0" smtClean="0"/>
              <a:t>2010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7876"/>
            <a:ext cx="8229600" cy="4645677"/>
          </a:xfrm>
        </p:spPr>
        <p:txBody>
          <a:bodyPr>
            <a:normAutofit/>
          </a:bodyPr>
          <a:lstStyle/>
          <a:p>
            <a:r>
              <a:rPr lang="en-US" dirty="0" smtClean="0"/>
              <a:t>Users prefer print 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 pleasure</a:t>
            </a:r>
          </a:p>
          <a:p>
            <a:pPr lvl="1"/>
            <a:r>
              <a:rPr lang="en-US" dirty="0" smtClean="0"/>
              <a:t>For longer reading</a:t>
            </a:r>
          </a:p>
          <a:p>
            <a:pPr lvl="1"/>
            <a:r>
              <a:rPr lang="en-US" dirty="0" smtClean="0"/>
              <a:t>For highlighting</a:t>
            </a:r>
          </a:p>
          <a:p>
            <a:r>
              <a:rPr lang="en-US" dirty="0" smtClean="0"/>
              <a:t>Users prefer electronic</a:t>
            </a:r>
          </a:p>
          <a:p>
            <a:pPr lvl="1"/>
            <a:r>
              <a:rPr lang="en-US" dirty="0" smtClean="0"/>
              <a:t>For research</a:t>
            </a:r>
          </a:p>
          <a:p>
            <a:pPr lvl="1"/>
            <a:r>
              <a:rPr lang="en-US" dirty="0" smtClean="0"/>
              <a:t>For shorter reading</a:t>
            </a:r>
          </a:p>
          <a:p>
            <a:pPr lvl="1"/>
            <a:r>
              <a:rPr lang="en-US" dirty="0" smtClean="0"/>
              <a:t>If they can use an </a:t>
            </a:r>
            <a:r>
              <a:rPr lang="en-US" dirty="0" err="1" smtClean="0"/>
              <a:t>e</a:t>
            </a:r>
            <a:r>
              <a:rPr lang="en-US" dirty="0" smtClean="0"/>
              <a:t>-reader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provide </a:t>
            </a:r>
            <a:r>
              <a:rPr lang="en-US" dirty="0" err="1" smtClean="0"/>
              <a:t>e</a:t>
            </a:r>
            <a:r>
              <a:rPr lang="en-US" dirty="0" smtClean="0"/>
              <a:t> and </a:t>
            </a:r>
            <a:r>
              <a:rPr lang="en-US" dirty="0" err="1" smtClean="0"/>
              <a:t>p</a:t>
            </a:r>
            <a:endParaRPr lang="en-US" dirty="0" smtClean="0"/>
          </a:p>
          <a:p>
            <a:r>
              <a:rPr lang="en-US" dirty="0" smtClean="0"/>
              <a:t>Must provide ability to download to </a:t>
            </a:r>
            <a:r>
              <a:rPr lang="en-US" dirty="0" err="1" smtClean="0"/>
              <a:t>e</a:t>
            </a:r>
            <a:r>
              <a:rPr lang="en-US" dirty="0" smtClean="0"/>
              <a:t>-reader</a:t>
            </a:r>
          </a:p>
          <a:p>
            <a:r>
              <a:rPr lang="en-US" dirty="0" smtClean="0"/>
              <a:t>Most would use </a:t>
            </a:r>
            <a:r>
              <a:rPr lang="en-US" dirty="0" err="1" smtClean="0"/>
              <a:t>ebooks</a:t>
            </a:r>
            <a:r>
              <a:rPr lang="en-US" dirty="0" smtClean="0"/>
              <a:t> for research (81%)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Patron-Driven Acquisition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Do book reviews matter?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Are we buying the right books?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600" dirty="0" smtClean="0"/>
              <a:t>Could a library buy </a:t>
            </a:r>
          </a:p>
          <a:p>
            <a:pPr algn="ctr">
              <a:buNone/>
            </a:pPr>
            <a:r>
              <a:rPr lang="en-US" sz="3600" dirty="0" smtClean="0"/>
              <a:t>used books instead of new?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Spectra Dimension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analysis tool</a:t>
            </a:r>
          </a:p>
          <a:p>
            <a:r>
              <a:rPr lang="en-US" dirty="0" smtClean="0"/>
              <a:t>8 Colorado academic libraries</a:t>
            </a:r>
          </a:p>
          <a:p>
            <a:r>
              <a:rPr lang="en-US" dirty="0" smtClean="0"/>
              <a:t>6 undergrad libraries</a:t>
            </a:r>
          </a:p>
          <a:p>
            <a:r>
              <a:rPr lang="en-US" dirty="0" smtClean="0"/>
              <a:t>Holdings and circulation data – 10 years</a:t>
            </a:r>
          </a:p>
          <a:p>
            <a:r>
              <a:rPr lang="en-US" dirty="0" smtClean="0"/>
              <a:t>Comparison sets</a:t>
            </a:r>
          </a:p>
          <a:p>
            <a:pPr lvl="1"/>
            <a:r>
              <a:rPr lang="en-US" i="1" dirty="0" smtClean="0"/>
              <a:t>Choice</a:t>
            </a:r>
            <a:endParaRPr lang="en-US" dirty="0" smtClean="0"/>
          </a:p>
          <a:p>
            <a:pPr lvl="1"/>
            <a:r>
              <a:rPr lang="en-US" dirty="0" smtClean="0"/>
              <a:t>LC English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Choice</a:t>
            </a:r>
            <a:r>
              <a:rPr lang="en-US" dirty="0" smtClean="0"/>
              <a:t> Reviews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Colorado libraries buy more copies of books reviewed in </a:t>
            </a:r>
            <a:r>
              <a:rPr lang="en-US" i="1" dirty="0" smtClean="0"/>
              <a:t>Choice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General titles: 								2.28 copies</a:t>
            </a:r>
          </a:p>
          <a:p>
            <a:pPr lvl="1"/>
            <a:r>
              <a:rPr lang="en-US" i="1" dirty="0" smtClean="0"/>
              <a:t>Choice</a:t>
            </a:r>
            <a:r>
              <a:rPr lang="en-US" dirty="0" smtClean="0"/>
              <a:t> titles:								4.01 copies</a:t>
            </a:r>
          </a:p>
          <a:p>
            <a:pPr lvl="1"/>
            <a:r>
              <a:rPr lang="en-US" i="1" dirty="0" smtClean="0"/>
              <a:t>Choice </a:t>
            </a:r>
            <a:r>
              <a:rPr lang="en-US" dirty="0" smtClean="0"/>
              <a:t>Outstanding Academic Titles: 	4.88 copies</a:t>
            </a:r>
          </a:p>
          <a:p>
            <a:pPr lvl="1"/>
            <a:endParaRPr lang="en-US" i="1" dirty="0" smtClean="0"/>
          </a:p>
          <a:p>
            <a:pPr>
              <a:buNone/>
            </a:pPr>
            <a:r>
              <a:rPr lang="en-US" sz="2200" dirty="0"/>
              <a:t>Levine-Clark, Michael and Margaret M. </a:t>
            </a:r>
            <a:r>
              <a:rPr lang="en-US" sz="2200" dirty="0" err="1"/>
              <a:t>Jobe</a:t>
            </a:r>
            <a:r>
              <a:rPr lang="en-US" sz="2200" dirty="0"/>
              <a:t>, “Do Reviews Matter? An Analysis of Usage and Holdings of </a:t>
            </a:r>
            <a:r>
              <a:rPr lang="en-US" sz="2200" i="1" dirty="0"/>
              <a:t>Choice</a:t>
            </a:r>
            <a:r>
              <a:rPr lang="en-US" sz="2200" dirty="0"/>
              <a:t>-Reviewed Titles within a Consortium,” </a:t>
            </a:r>
            <a:r>
              <a:rPr lang="en-US" sz="2200" i="1" dirty="0"/>
              <a:t>Journal of Academic Librarianship </a:t>
            </a:r>
            <a:r>
              <a:rPr lang="en-US" sz="2200" dirty="0"/>
              <a:t>33, no. 6 (2007): 639-646</a:t>
            </a:r>
            <a:r>
              <a:rPr lang="en-US" sz="2200" dirty="0" smtClean="0"/>
              <a:t>. </a:t>
            </a:r>
          </a:p>
          <a:p>
            <a:pPr>
              <a:buNone/>
            </a:pPr>
            <a:r>
              <a:rPr lang="en-US" sz="2200" dirty="0" err="1" smtClean="0"/>
              <a:t>Jobe</a:t>
            </a:r>
            <a:r>
              <a:rPr lang="en-US" sz="2200" dirty="0"/>
              <a:t>, Margaret M. and Michael Levine-Clark, “Use and Non-Use of </a:t>
            </a:r>
            <a:r>
              <a:rPr lang="en-US" sz="2200" i="1" dirty="0"/>
              <a:t>Choice</a:t>
            </a:r>
            <a:r>
              <a:rPr lang="en-US" sz="2200" dirty="0"/>
              <a:t>-Reviewed Titles in Undergraduate Libraries,” </a:t>
            </a:r>
            <a:r>
              <a:rPr lang="en-US" sz="2200" i="1" dirty="0"/>
              <a:t>Journal of Academic Librarianship</a:t>
            </a:r>
            <a:r>
              <a:rPr lang="en-US" sz="2200" dirty="0"/>
              <a:t> 34, no. 4 (2008): 295-304.</a:t>
            </a:r>
            <a:endParaRPr lang="en-US" sz="2200" dirty="0" smtClean="0"/>
          </a:p>
          <a:p>
            <a:pPr lvl="1">
              <a:buNone/>
            </a:pPr>
            <a:endParaRPr lang="en-US" sz="1600" dirty="0" smtClean="0"/>
          </a:p>
          <a:p>
            <a:pPr lvl="1">
              <a:buNone/>
            </a:pPr>
            <a:endParaRPr lang="en-US" sz="1600" dirty="0" smtClean="0"/>
          </a:p>
          <a:p>
            <a:pPr lvl="1">
              <a:buNone/>
            </a:pP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Choice</a:t>
            </a:r>
            <a:r>
              <a:rPr lang="en-US" dirty="0" smtClean="0"/>
              <a:t> Reviews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Annual use per title</a:t>
            </a:r>
          </a:p>
          <a:p>
            <a:pPr lvl="1"/>
            <a:r>
              <a:rPr lang="en-US" dirty="0" smtClean="0"/>
              <a:t>General			0.46</a:t>
            </a:r>
          </a:p>
          <a:p>
            <a:pPr lvl="1"/>
            <a:r>
              <a:rPr lang="en-US" i="1" dirty="0" smtClean="0"/>
              <a:t>Choice				</a:t>
            </a:r>
            <a:r>
              <a:rPr lang="en-US" dirty="0" smtClean="0"/>
              <a:t>0.48</a:t>
            </a:r>
            <a:endParaRPr lang="en-US" i="1" dirty="0" smtClean="0"/>
          </a:p>
          <a:p>
            <a:pPr lvl="1"/>
            <a:r>
              <a:rPr lang="en-US" i="1" dirty="0" smtClean="0"/>
              <a:t>Choice </a:t>
            </a:r>
            <a:r>
              <a:rPr lang="en-US" dirty="0" smtClean="0"/>
              <a:t>OAT		0.53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Choice </a:t>
            </a:r>
            <a:r>
              <a:rPr lang="en-US" dirty="0" smtClean="0"/>
              <a:t>Reviews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Percentage unused</a:t>
            </a:r>
          </a:p>
          <a:p>
            <a:pPr lvl="1"/>
            <a:r>
              <a:rPr lang="en-US" dirty="0" smtClean="0"/>
              <a:t>General			40%</a:t>
            </a:r>
          </a:p>
          <a:p>
            <a:pPr lvl="1"/>
            <a:r>
              <a:rPr lang="en-US" i="1" dirty="0" smtClean="0"/>
              <a:t>Choice</a:t>
            </a:r>
            <a:r>
              <a:rPr lang="en-US" dirty="0" smtClean="0"/>
              <a:t>				15%</a:t>
            </a:r>
            <a:endParaRPr lang="en-US" i="1" dirty="0" smtClean="0"/>
          </a:p>
          <a:p>
            <a:pPr lvl="1"/>
            <a:r>
              <a:rPr lang="en-US" i="1" dirty="0" smtClean="0"/>
              <a:t>Choice </a:t>
            </a:r>
            <a:r>
              <a:rPr lang="en-US" dirty="0" smtClean="0"/>
              <a:t>OAT</a:t>
            </a:r>
            <a:r>
              <a:rPr lang="en-US" i="1" dirty="0" smtClean="0"/>
              <a:t>		</a:t>
            </a:r>
            <a:r>
              <a:rPr lang="en-US" dirty="0" smtClean="0"/>
              <a:t>13%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Choice </a:t>
            </a:r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Choice </a:t>
            </a:r>
            <a:r>
              <a:rPr lang="en-US" dirty="0"/>
              <a:t>r</a:t>
            </a:r>
            <a:r>
              <a:rPr lang="en-US" dirty="0" smtClean="0"/>
              <a:t>eviews </a:t>
            </a:r>
          </a:p>
          <a:p>
            <a:pPr lvl="1"/>
            <a:r>
              <a:rPr lang="en-US" dirty="0" smtClean="0"/>
              <a:t>Do predict use</a:t>
            </a:r>
          </a:p>
          <a:p>
            <a:pPr lvl="1"/>
            <a:r>
              <a:rPr lang="en-US" dirty="0" smtClean="0"/>
              <a:t>Don’t predict higher use rates</a:t>
            </a:r>
          </a:p>
          <a:p>
            <a:r>
              <a:rPr lang="en-US" dirty="0" smtClean="0"/>
              <a:t>Good reviews are almost irrelevant</a:t>
            </a:r>
          </a:p>
          <a:p>
            <a:r>
              <a:rPr lang="en-US" dirty="0" smtClean="0"/>
              <a:t>40% of books at most institutions not 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What does this all mean?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Adjusted approval plan</a:t>
            </a:r>
          </a:p>
          <a:p>
            <a:r>
              <a:rPr lang="en-US" dirty="0" smtClean="0"/>
              <a:t>Added more </a:t>
            </a:r>
            <a:r>
              <a:rPr lang="en-US" dirty="0" err="1" smtClean="0"/>
              <a:t>ebooks</a:t>
            </a:r>
            <a:endParaRPr lang="en-US" dirty="0" smtClean="0"/>
          </a:p>
          <a:p>
            <a:r>
              <a:rPr lang="en-US" dirty="0" smtClean="0"/>
              <a:t>Decided to duplicate </a:t>
            </a:r>
            <a:r>
              <a:rPr lang="en-US" dirty="0" err="1" smtClean="0"/>
              <a:t>p/e</a:t>
            </a:r>
            <a:r>
              <a:rPr lang="en-US" dirty="0" smtClean="0"/>
              <a:t> on request</a:t>
            </a:r>
          </a:p>
          <a:p>
            <a:r>
              <a:rPr lang="en-US" dirty="0" smtClean="0"/>
              <a:t>Instituted demand-driven acquisition</a:t>
            </a:r>
          </a:p>
          <a:p>
            <a:pPr lvl="1"/>
            <a:r>
              <a:rPr lang="en-US" dirty="0" smtClean="0"/>
              <a:t>Some ILL</a:t>
            </a:r>
          </a:p>
          <a:p>
            <a:pPr lvl="1"/>
            <a:r>
              <a:rPr lang="en-US" dirty="0" smtClean="0"/>
              <a:t>EBL</a:t>
            </a:r>
          </a:p>
          <a:p>
            <a:pPr lvl="1"/>
            <a:r>
              <a:rPr lang="en-US" dirty="0" smtClean="0"/>
              <a:t>Slips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ILS</a:t>
            </a:r>
          </a:p>
          <a:p>
            <a:pPr lvl="1"/>
            <a:r>
              <a:rPr lang="en-US" dirty="0" smtClean="0"/>
              <a:t>Circulation/</a:t>
            </a:r>
            <a:r>
              <a:rPr lang="en-US" dirty="0" err="1" smtClean="0"/>
              <a:t>reshelving</a:t>
            </a:r>
            <a:r>
              <a:rPr lang="en-US" dirty="0" smtClean="0"/>
              <a:t> data</a:t>
            </a:r>
          </a:p>
          <a:p>
            <a:r>
              <a:rPr lang="en-US" dirty="0" smtClean="0"/>
              <a:t>ILL requests</a:t>
            </a:r>
          </a:p>
          <a:p>
            <a:r>
              <a:rPr lang="en-US" dirty="0" smtClean="0"/>
              <a:t>Collection analysis tools</a:t>
            </a:r>
          </a:p>
          <a:p>
            <a:pPr lvl="1"/>
            <a:r>
              <a:rPr lang="en-US" dirty="0" err="1" smtClean="0"/>
              <a:t>WorldCat</a:t>
            </a:r>
            <a:endParaRPr lang="en-US" dirty="0" smtClean="0"/>
          </a:p>
          <a:p>
            <a:pPr lvl="1"/>
            <a:r>
              <a:rPr lang="en-US" dirty="0" smtClean="0"/>
              <a:t>Spectra Dimension</a:t>
            </a:r>
          </a:p>
          <a:p>
            <a:r>
              <a:rPr lang="en-US" dirty="0" smtClean="0"/>
              <a:t>e</a:t>
            </a:r>
            <a:r>
              <a:rPr lang="en-US" dirty="0"/>
              <a:t>B</a:t>
            </a:r>
            <a:r>
              <a:rPr lang="en-US" dirty="0" smtClean="0"/>
              <a:t>ook use data</a:t>
            </a:r>
          </a:p>
          <a:p>
            <a:r>
              <a:rPr lang="en-US" dirty="0" smtClean="0"/>
              <a:t>Google Analytics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the user</a:t>
            </a:r>
          </a:p>
          <a:p>
            <a:pPr lvl="1"/>
            <a:r>
              <a:rPr lang="en-US" dirty="0" smtClean="0"/>
              <a:t>Surveys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bservation</a:t>
            </a:r>
          </a:p>
          <a:p>
            <a:pPr lvl="1"/>
            <a:r>
              <a:rPr lang="en-US" dirty="0" smtClean="0"/>
              <a:t>Focus groups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Used Book Sites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ABEBooks</a:t>
            </a:r>
            <a:endParaRPr lang="en-US" dirty="0" smtClean="0"/>
          </a:p>
          <a:p>
            <a:r>
              <a:rPr lang="en-US" dirty="0" err="1" smtClean="0"/>
              <a:t>Alibris</a:t>
            </a:r>
            <a:endParaRPr lang="en-US" dirty="0" smtClean="0"/>
          </a:p>
          <a:p>
            <a:r>
              <a:rPr lang="en-US" dirty="0" smtClean="0"/>
              <a:t>Amazon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	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Michael Levine-Clark</a:t>
            </a:r>
          </a:p>
          <a:p>
            <a:r>
              <a:rPr lang="en-US" dirty="0" err="1" smtClean="0"/>
              <a:t>michael.levine-clark@du.edu</a:t>
            </a:r>
            <a:endParaRPr lang="en-US" dirty="0" smtClean="0"/>
          </a:p>
          <a:p>
            <a:r>
              <a:rPr lang="en-US" dirty="0" smtClean="0"/>
              <a:t>303.871.3413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Availability of Discounted </a:t>
            </a:r>
            <a:br>
              <a:rPr lang="en-US" dirty="0" smtClean="0"/>
            </a:br>
            <a:r>
              <a:rPr lang="en-US" dirty="0" smtClean="0"/>
              <a:t>In-Print Books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129" i="1" dirty="0" smtClean="0"/>
              <a:t>Choice</a:t>
            </a:r>
            <a:r>
              <a:rPr lang="en-US" sz="4129" dirty="0" smtClean="0"/>
              <a:t> Outstanding Academic Titles 2002</a:t>
            </a:r>
          </a:p>
          <a:p>
            <a:pPr lvl="1"/>
            <a:r>
              <a:rPr lang="en-US" sz="4129" dirty="0" smtClean="0"/>
              <a:t>466 titles (294 cloth/paper = 760 items)</a:t>
            </a:r>
          </a:p>
          <a:p>
            <a:pPr lvl="1"/>
            <a:r>
              <a:rPr lang="en-US" sz="4129" dirty="0" smtClean="0"/>
              <a:t> 11.05 listings per title</a:t>
            </a:r>
          </a:p>
          <a:p>
            <a:pPr lvl="1"/>
            <a:r>
              <a:rPr lang="en-US" sz="4129" dirty="0" smtClean="0"/>
              <a:t>Average discount: 25.65%</a:t>
            </a:r>
          </a:p>
          <a:p>
            <a:r>
              <a:rPr lang="en-US" sz="4129" i="1" dirty="0" smtClean="0"/>
              <a:t>NY Times </a:t>
            </a:r>
            <a:r>
              <a:rPr lang="en-US" sz="4129" dirty="0" smtClean="0"/>
              <a:t>Notable Books 2002</a:t>
            </a:r>
          </a:p>
          <a:p>
            <a:pPr lvl="1"/>
            <a:r>
              <a:rPr lang="en-US" sz="4129" dirty="0" smtClean="0"/>
              <a:t>320 titles</a:t>
            </a:r>
          </a:p>
          <a:p>
            <a:pPr lvl="1"/>
            <a:r>
              <a:rPr lang="en-US" sz="4129" dirty="0" smtClean="0"/>
              <a:t>31.63 listings per title</a:t>
            </a:r>
          </a:p>
          <a:p>
            <a:pPr lvl="1"/>
            <a:r>
              <a:rPr lang="en-US" sz="4129" dirty="0" smtClean="0"/>
              <a:t>Average discount: 34.16%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80" dirty="0" smtClean="0"/>
              <a:t>Levine</a:t>
            </a:r>
            <a:r>
              <a:rPr lang="en-US" sz="2880" dirty="0"/>
              <a:t>-Clark, Michael, “An Analysis of Used Book Availability on the Internet.” </a:t>
            </a:r>
            <a:r>
              <a:rPr lang="en-US" sz="2880" i="1" dirty="0"/>
              <a:t>Library Collections, Acquisitions, and Technical Services</a:t>
            </a:r>
            <a:r>
              <a:rPr lang="en-US" sz="2880" dirty="0"/>
              <a:t> 28, no. 3 (Autumn 2004): 283-297.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recent books available used/discounted</a:t>
            </a:r>
          </a:p>
          <a:p>
            <a:r>
              <a:rPr lang="en-US" dirty="0" smtClean="0"/>
              <a:t>Approval vendors may still be better option</a:t>
            </a:r>
          </a:p>
          <a:p>
            <a:r>
              <a:rPr lang="en-US" dirty="0" smtClean="0"/>
              <a:t>Discount sites useful for firm ordering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Later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Widespread availability of discounted books = </a:t>
            </a:r>
          </a:p>
          <a:p>
            <a:pPr lvl="1"/>
            <a:r>
              <a:rPr lang="en-US" dirty="0" smtClean="0"/>
              <a:t>No need to buy up-front</a:t>
            </a:r>
          </a:p>
          <a:p>
            <a:pPr lvl="1"/>
            <a:r>
              <a:rPr lang="en-US" dirty="0" smtClean="0"/>
              <a:t>Replacement for ILL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What do users really think about </a:t>
            </a:r>
            <a:r>
              <a:rPr lang="en-US" dirty="0" err="1" smtClean="0"/>
              <a:t>ebooks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Do our users hate </a:t>
            </a:r>
            <a:r>
              <a:rPr lang="en-US" dirty="0" err="1" smtClean="0"/>
              <a:t>ebooks</a:t>
            </a:r>
            <a:r>
              <a:rPr lang="en-US" dirty="0" smtClean="0"/>
              <a:t> as much as we do?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17657</TotalTime>
  <Words>1492</Words>
  <Application>Microsoft Macintosh PowerPoint</Application>
  <PresentationFormat>On-screen Show (4:3)</PresentationFormat>
  <Paragraphs>236</Paragraphs>
  <Slides>40</Slides>
  <Notes>1</Notes>
  <HiddenSlides>2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Making Smart Choices: Data-Driven Decision Making in Academic Libraries  IDS Project Conference August 3, 2010 Oswego, NY</vt:lpstr>
      <vt:lpstr>Slide 2</vt:lpstr>
      <vt:lpstr>Slide 3</vt:lpstr>
      <vt:lpstr>Used Book Sites </vt:lpstr>
      <vt:lpstr>Availability of Discounted  In-Print Books </vt:lpstr>
      <vt:lpstr>Initial Conclusions</vt:lpstr>
      <vt:lpstr>Later Thoughts</vt:lpstr>
      <vt:lpstr>Slide 8</vt:lpstr>
      <vt:lpstr>Slide 9</vt:lpstr>
      <vt:lpstr>What the librarians thought:</vt:lpstr>
      <vt:lpstr>2005 Survey</vt:lpstr>
      <vt:lpstr>2005 Survey</vt:lpstr>
      <vt:lpstr>2005 Survey</vt:lpstr>
      <vt:lpstr>2005 Survey</vt:lpstr>
      <vt:lpstr>2005 Survey</vt:lpstr>
      <vt:lpstr>Initial Conclusions</vt:lpstr>
      <vt:lpstr>2010 Survey</vt:lpstr>
      <vt:lpstr>2010 Survey</vt:lpstr>
      <vt:lpstr>2010 Survey</vt:lpstr>
      <vt:lpstr>2010 Survey</vt:lpstr>
      <vt:lpstr>2010 Survey</vt:lpstr>
      <vt:lpstr>2010 Survey</vt:lpstr>
      <vt:lpstr>2010 Survey</vt:lpstr>
      <vt:lpstr>2010 Survey</vt:lpstr>
      <vt:lpstr>2010 Survey</vt:lpstr>
      <vt:lpstr>2010 Survey</vt:lpstr>
      <vt:lpstr>2010 Conclusions</vt:lpstr>
      <vt:lpstr>Slide 28</vt:lpstr>
      <vt:lpstr>Slide 29</vt:lpstr>
      <vt:lpstr>Spectra Dimension</vt:lpstr>
      <vt:lpstr>Choice Reviews</vt:lpstr>
      <vt:lpstr>Choice Reviews</vt:lpstr>
      <vt:lpstr>Choice Reviews</vt:lpstr>
      <vt:lpstr>Choice Conclusions</vt:lpstr>
      <vt:lpstr>Slide 35</vt:lpstr>
      <vt:lpstr>Responses</vt:lpstr>
      <vt:lpstr>Data Sources</vt:lpstr>
      <vt:lpstr>Data Sources</vt:lpstr>
      <vt:lpstr>Slide 39</vt:lpstr>
      <vt:lpstr>Thank You </vt:lpstr>
    </vt:vector>
  </TitlesOfParts>
  <Company>University of Denver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Smart Choices: Data-Driven Decision Making in Academic Libraries  IDS Project Conference August 3, 2010 Oswego, NY</dc:title>
  <dc:creator>Michael Levine-Clark</dc:creator>
  <cp:lastModifiedBy>Michael Levine-Clark</cp:lastModifiedBy>
  <cp:revision>17</cp:revision>
  <dcterms:created xsi:type="dcterms:W3CDTF">2010-08-03T15:57:31Z</dcterms:created>
  <dcterms:modified xsi:type="dcterms:W3CDTF">2010-08-03T15:58:30Z</dcterms:modified>
</cp:coreProperties>
</file>