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58" r:id="rId3"/>
    <p:sldId id="257" r:id="rId4"/>
    <p:sldId id="259" r:id="rId5"/>
    <p:sldId id="260" r:id="rId6"/>
    <p:sldId id="271" r:id="rId7"/>
    <p:sldId id="262" r:id="rId8"/>
    <p:sldId id="263" r:id="rId9"/>
    <p:sldId id="264" r:id="rId10"/>
    <p:sldId id="266" r:id="rId11"/>
    <p:sldId id="268" r:id="rId12"/>
    <p:sldId id="269" r:id="rId13"/>
    <p:sldId id="273" r:id="rId14"/>
    <p:sldId id="274" r:id="rId15"/>
    <p:sldId id="270"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51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2E9F55E-863A-4B64-B839-4FB8A169C00D}" type="datetimeFigureOut">
              <a:rPr lang="en-US" smtClean="0"/>
              <a:pPr/>
              <a:t>7/30/2010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26067F9-1ACF-4C91-B858-597BDE54D03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E9F55E-863A-4B64-B839-4FB8A169C00D}" type="datetimeFigureOut">
              <a:rPr lang="en-US" smtClean="0"/>
              <a:pPr/>
              <a:t>7/30/2010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067F9-1ACF-4C91-B858-597BDE54D0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E9F55E-863A-4B64-B839-4FB8A169C00D}" type="datetimeFigureOut">
              <a:rPr lang="en-US" smtClean="0"/>
              <a:pPr/>
              <a:t>7/30/2010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067F9-1ACF-4C91-B858-597BDE54D03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E9F55E-863A-4B64-B839-4FB8A169C00D}" type="datetimeFigureOut">
              <a:rPr lang="en-US" smtClean="0"/>
              <a:pPr/>
              <a:t>7/30/2010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067F9-1ACF-4C91-B858-597BDE54D03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2E9F55E-863A-4B64-B839-4FB8A169C00D}" type="datetimeFigureOut">
              <a:rPr lang="en-US" smtClean="0"/>
              <a:pPr/>
              <a:t>7/30/2010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067F9-1ACF-4C91-B858-597BDE54D03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2E9F55E-863A-4B64-B839-4FB8A169C00D}" type="datetimeFigureOut">
              <a:rPr lang="en-US" smtClean="0"/>
              <a:pPr/>
              <a:t>7/30/2010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067F9-1ACF-4C91-B858-597BDE54D03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2E9F55E-863A-4B64-B839-4FB8A169C00D}" type="datetimeFigureOut">
              <a:rPr lang="en-US" smtClean="0"/>
              <a:pPr/>
              <a:t>7/30/2010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6067F9-1ACF-4C91-B858-597BDE54D03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2E9F55E-863A-4B64-B839-4FB8A169C00D}" type="datetimeFigureOut">
              <a:rPr lang="en-US" smtClean="0"/>
              <a:pPr/>
              <a:t>7/30/2010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6067F9-1ACF-4C91-B858-597BDE54D0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9F55E-863A-4B64-B839-4FB8A169C00D}" type="datetimeFigureOut">
              <a:rPr lang="en-US" smtClean="0"/>
              <a:pPr/>
              <a:t>7/30/2010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067F9-1ACF-4C91-B858-597BDE54D0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2E9F55E-863A-4B64-B839-4FB8A169C00D}" type="datetimeFigureOut">
              <a:rPr lang="en-US" smtClean="0"/>
              <a:pPr/>
              <a:t>7/30/2010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067F9-1ACF-4C91-B858-597BDE54D03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2E9F55E-863A-4B64-B839-4FB8A169C00D}" type="datetimeFigureOut">
              <a:rPr lang="en-US" smtClean="0"/>
              <a:pPr/>
              <a:t>7/30/2010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26067F9-1ACF-4C91-B858-597BDE54D03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E9F55E-863A-4B64-B839-4FB8A169C00D}" type="datetimeFigureOut">
              <a:rPr lang="en-US" smtClean="0"/>
              <a:pPr/>
              <a:t>7/30/2010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26067F9-1ACF-4C91-B858-597BDE54D03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600200" y="1295400"/>
            <a:ext cx="6057900" cy="4038600"/>
          </a:xfrm>
          <a:prstGeom prst="rect">
            <a:avLst/>
          </a:prstGeom>
          <a:noFill/>
          <a:ln w="9525">
            <a:noFill/>
            <a:miter lim="800000"/>
            <a:headEnd/>
            <a:tailEnd/>
          </a:ln>
        </p:spPr>
      </p:pic>
      <p:sp>
        <p:nvSpPr>
          <p:cNvPr id="5" name="TextBox 4"/>
          <p:cNvSpPr txBox="1"/>
          <p:nvPr/>
        </p:nvSpPr>
        <p:spPr>
          <a:xfrm>
            <a:off x="5105400" y="5410200"/>
            <a:ext cx="2567754" cy="369332"/>
          </a:xfrm>
          <a:prstGeom prst="rect">
            <a:avLst/>
          </a:prstGeom>
          <a:noFill/>
        </p:spPr>
        <p:txBody>
          <a:bodyPr wrap="none" rtlCol="0">
            <a:spAutoFit/>
          </a:bodyPr>
          <a:lstStyle/>
          <a:p>
            <a:r>
              <a:rPr lang="en-US" dirty="0" smtClean="0"/>
              <a:t>KU University Relations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2914650"/>
          </a:xfrm>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6149" name="Picture 5" descr="C:\Documents and Settings\lleon\Local Settings\Temporary Internet Files\Content.IE5\R43RW860\MP900399908[1].jpg"/>
          <p:cNvPicPr>
            <a:picLocks noChangeAspect="1" noChangeArrowheads="1"/>
          </p:cNvPicPr>
          <p:nvPr/>
        </p:nvPicPr>
        <p:blipFill>
          <a:blip r:embed="rId2" cstate="print"/>
          <a:srcRect/>
          <a:stretch>
            <a:fillRect/>
          </a:stretch>
        </p:blipFill>
        <p:spPr bwMode="auto">
          <a:xfrm>
            <a:off x="0" y="685800"/>
            <a:ext cx="9262068" cy="6172200"/>
          </a:xfrm>
          <a:prstGeom prst="rect">
            <a:avLst/>
          </a:prstGeom>
          <a:noFill/>
        </p:spPr>
      </p:pic>
    </p:spTree>
  </p:cSld>
  <p:clrMapOvr>
    <a:masterClrMapping/>
  </p:clrMapOvr>
  <p:transition spd="slow">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371600"/>
          </a:xfrm>
        </p:spPr>
        <p:txBody>
          <a:bodyPr>
            <a:normAutofit fontScale="90000"/>
          </a:bodyPr>
          <a:lstStyle/>
          <a:p>
            <a:r>
              <a:rPr lang="en-US" dirty="0" smtClean="0"/>
              <a:t>Getting to the Beach ~ Aggregated Results</a:t>
            </a:r>
            <a:endParaRPr lang="en-US" dirty="0"/>
          </a:p>
        </p:txBody>
      </p:sp>
      <p:sp>
        <p:nvSpPr>
          <p:cNvPr id="3" name="Content Placeholder 2"/>
          <p:cNvSpPr>
            <a:spLocks noGrp="1"/>
          </p:cNvSpPr>
          <p:nvPr>
            <p:ph idx="1"/>
          </p:nvPr>
        </p:nvSpPr>
        <p:spPr>
          <a:xfrm>
            <a:off x="457200" y="2362200"/>
            <a:ext cx="8229600" cy="4084320"/>
          </a:xfrm>
        </p:spPr>
        <p:txBody>
          <a:bodyPr/>
          <a:lstStyle/>
          <a:p>
            <a:pPr marL="514350" indent="-514350">
              <a:buAutoNum type="arabicPeriod"/>
            </a:pPr>
            <a:r>
              <a:rPr lang="en-US" sz="3600" dirty="0" smtClean="0"/>
              <a:t>We save noticeable amount of money on individual </a:t>
            </a:r>
            <a:r>
              <a:rPr lang="en-US" sz="3600" dirty="0" smtClean="0"/>
              <a:t>request basis</a:t>
            </a:r>
            <a:r>
              <a:rPr lang="en-US" sz="3600" dirty="0" smtClean="0"/>
              <a:t>.</a:t>
            </a:r>
          </a:p>
          <a:p>
            <a:pPr marL="514350" indent="-514350">
              <a:buAutoNum type="arabicPeriod"/>
            </a:pPr>
            <a:r>
              <a:rPr lang="en-US" sz="3600" dirty="0" smtClean="0"/>
              <a:t>Overall, filled requests have gone up which impacted “overall” savings.</a:t>
            </a:r>
          </a:p>
          <a:p>
            <a:pPr marL="514350" indent="-514350">
              <a:buAutoNum type="arabicPeriod"/>
            </a:pPr>
            <a:r>
              <a:rPr lang="en-US" sz="3600" dirty="0" smtClean="0"/>
              <a:t>Added another access “tool” to use. </a:t>
            </a:r>
            <a:endParaRPr lang="en-US" sz="3600" dirty="0" smtClean="0"/>
          </a:p>
          <a:p>
            <a:pPr marL="514350" indent="-514350">
              <a:buAutoNum type="arabicPeriod"/>
            </a:pPr>
            <a:r>
              <a:rPr lang="en-US" sz="3600" dirty="0" smtClean="0"/>
              <a:t>Can be applied to Wiley+ titles.</a:t>
            </a:r>
            <a:endParaRPr lang="en-US" sz="3600" dirty="0" smtClean="0"/>
          </a:p>
          <a:p>
            <a:pPr marL="514350" indent="-514350" algn="ct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96112"/>
          </a:xfrm>
        </p:spPr>
        <p:txBody>
          <a:bodyPr/>
          <a:lstStyle/>
          <a:p>
            <a:r>
              <a:rPr lang="en-US" dirty="0" smtClean="0"/>
              <a:t>Getting to the Beach ~ How</a:t>
            </a:r>
            <a:endParaRPr lang="en-US" dirty="0"/>
          </a:p>
        </p:txBody>
      </p:sp>
      <p:sp>
        <p:nvSpPr>
          <p:cNvPr id="3" name="Content Placeholder 2"/>
          <p:cNvSpPr>
            <a:spLocks noGrp="1"/>
          </p:cNvSpPr>
          <p:nvPr>
            <p:ph idx="1"/>
          </p:nvPr>
        </p:nvSpPr>
        <p:spPr>
          <a:xfrm>
            <a:off x="152400" y="1295400"/>
            <a:ext cx="8763000" cy="5029200"/>
          </a:xfrm>
        </p:spPr>
        <p:txBody>
          <a:bodyPr>
            <a:noAutofit/>
          </a:bodyPr>
          <a:lstStyle/>
          <a:p>
            <a:pPr marL="514350" indent="-514350">
              <a:buFont typeface="+mj-lt"/>
              <a:buAutoNum type="arabicPeriod"/>
            </a:pPr>
            <a:r>
              <a:rPr lang="en-US" sz="3600" dirty="0" smtClean="0"/>
              <a:t>Use Access </a:t>
            </a:r>
            <a:r>
              <a:rPr lang="en-US" sz="3600" dirty="0" smtClean="0"/>
              <a:t>queries (linked </a:t>
            </a:r>
            <a:r>
              <a:rPr lang="en-US" sz="3600" dirty="0" smtClean="0"/>
              <a:t>into </a:t>
            </a:r>
            <a:r>
              <a:rPr lang="en-US" sz="3600" dirty="0" err="1" smtClean="0"/>
              <a:t>ILLiad</a:t>
            </a:r>
            <a:r>
              <a:rPr lang="en-US" sz="3600" dirty="0" smtClean="0"/>
              <a:t>) to identify titles where we have already received our five free.</a:t>
            </a:r>
          </a:p>
          <a:p>
            <a:pPr marL="514350" indent="-514350">
              <a:buFont typeface="+mj-lt"/>
              <a:buAutoNum type="arabicPeriod"/>
            </a:pPr>
            <a:r>
              <a:rPr lang="en-US" sz="3600" dirty="0" smtClean="0"/>
              <a:t>Match this file against “Non-subscribed/non-entitled titles” from </a:t>
            </a:r>
            <a:r>
              <a:rPr lang="en-US" sz="3600" dirty="0" err="1" smtClean="0"/>
              <a:t>ScienceDirect</a:t>
            </a:r>
            <a:r>
              <a:rPr lang="en-US" sz="3600" dirty="0" smtClean="0"/>
              <a:t>.</a:t>
            </a:r>
          </a:p>
          <a:p>
            <a:pPr marL="514350" indent="-514350">
              <a:buFont typeface="+mj-lt"/>
              <a:buAutoNum type="arabicPeriod"/>
            </a:pPr>
            <a:r>
              <a:rPr lang="en-US" sz="3600" dirty="0" smtClean="0"/>
              <a:t>Send these as holdings to Rapid </a:t>
            </a:r>
            <a:r>
              <a:rPr lang="en-US" sz="3600" dirty="0" smtClean="0"/>
              <a:t>weekly (or </a:t>
            </a:r>
            <a:r>
              <a:rPr lang="en-US" sz="3600" dirty="0" smtClean="0"/>
              <a:t>one could build a table within </a:t>
            </a:r>
            <a:r>
              <a:rPr lang="en-US" sz="3600" dirty="0" err="1" smtClean="0"/>
              <a:t>ILLIad</a:t>
            </a:r>
            <a:r>
              <a:rPr lang="en-US" sz="3600" dirty="0" smtClean="0"/>
              <a:t> to store this information</a:t>
            </a:r>
            <a:r>
              <a:rPr lang="en-US" sz="3600" dirty="0" smtClean="0"/>
              <a:t>).</a:t>
            </a:r>
            <a:endParaRPr lang="en-US" sz="36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96112"/>
          </a:xfrm>
        </p:spPr>
        <p:txBody>
          <a:bodyPr/>
          <a:lstStyle/>
          <a:p>
            <a:r>
              <a:rPr lang="en-US" dirty="0" smtClean="0"/>
              <a:t>Getting to the Beach ~ How</a:t>
            </a:r>
            <a:endParaRPr lang="en-US" dirty="0"/>
          </a:p>
        </p:txBody>
      </p:sp>
      <p:sp>
        <p:nvSpPr>
          <p:cNvPr id="3" name="Content Placeholder 2"/>
          <p:cNvSpPr>
            <a:spLocks noGrp="1"/>
          </p:cNvSpPr>
          <p:nvPr>
            <p:ph idx="1"/>
          </p:nvPr>
        </p:nvSpPr>
        <p:spPr>
          <a:xfrm>
            <a:off x="152400" y="1600200"/>
            <a:ext cx="8763000" cy="4724400"/>
          </a:xfrm>
        </p:spPr>
        <p:txBody>
          <a:bodyPr>
            <a:noAutofit/>
          </a:bodyPr>
          <a:lstStyle/>
          <a:p>
            <a:pPr marL="514350" indent="-514350">
              <a:buNone/>
            </a:pPr>
            <a:r>
              <a:rPr lang="en-US" sz="3200" dirty="0" smtClean="0"/>
              <a:t>4. </a:t>
            </a:r>
            <a:r>
              <a:rPr lang="en-US" sz="3600" dirty="0" smtClean="0"/>
              <a:t>Regular </a:t>
            </a:r>
            <a:r>
              <a:rPr lang="en-US" sz="3600" dirty="0" smtClean="0"/>
              <a:t>Rapid request process occurs. Requests we need to order from Elsevier </a:t>
            </a:r>
            <a:r>
              <a:rPr lang="en-US" sz="3600" dirty="0" err="1" smtClean="0"/>
              <a:t>ScienceDirect</a:t>
            </a:r>
            <a:r>
              <a:rPr lang="en-US" sz="3600" dirty="0" smtClean="0"/>
              <a:t> are marked in an </a:t>
            </a:r>
            <a:r>
              <a:rPr lang="en-US" sz="3600" dirty="0" err="1" smtClean="0"/>
              <a:t>ILLiad</a:t>
            </a:r>
            <a:r>
              <a:rPr lang="en-US" sz="3600" dirty="0" smtClean="0"/>
              <a:t> queue.</a:t>
            </a:r>
          </a:p>
          <a:p>
            <a:pPr marL="514350" indent="-514350">
              <a:buNone/>
            </a:pPr>
            <a:r>
              <a:rPr lang="en-US" sz="3600" dirty="0" smtClean="0"/>
              <a:t>5. Staff download from </a:t>
            </a:r>
            <a:r>
              <a:rPr lang="en-US" sz="3600" dirty="0" err="1" smtClean="0"/>
              <a:t>ScienceDirect</a:t>
            </a:r>
            <a:r>
              <a:rPr lang="en-US" sz="3600" dirty="0" smtClean="0"/>
              <a:t> </a:t>
            </a:r>
            <a:r>
              <a:rPr lang="en-US" sz="3600" dirty="0" smtClean="0"/>
              <a:t>(using deposit account) then get article to </a:t>
            </a:r>
            <a:r>
              <a:rPr lang="en-US" sz="3600" dirty="0" smtClean="0"/>
              <a:t>patron through </a:t>
            </a:r>
            <a:r>
              <a:rPr lang="en-US" sz="3600" dirty="0" err="1" smtClean="0"/>
              <a:t>ILLiad</a:t>
            </a:r>
            <a:r>
              <a:rPr lang="en-US" sz="3600" dirty="0" smtClean="0"/>
              <a:t>.</a:t>
            </a:r>
            <a:endParaRPr lang="en-US"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96112"/>
          </a:xfrm>
        </p:spPr>
        <p:txBody>
          <a:bodyPr/>
          <a:lstStyle/>
          <a:p>
            <a:r>
              <a:rPr lang="en-US" dirty="0" smtClean="0"/>
              <a:t>Getting to the Beach ~ </a:t>
            </a:r>
            <a:r>
              <a:rPr lang="en-US" dirty="0" smtClean="0"/>
              <a:t>Impact</a:t>
            </a:r>
            <a:endParaRPr lang="en-US" dirty="0"/>
          </a:p>
        </p:txBody>
      </p:sp>
      <p:sp>
        <p:nvSpPr>
          <p:cNvPr id="3" name="Content Placeholder 2"/>
          <p:cNvSpPr>
            <a:spLocks noGrp="1"/>
          </p:cNvSpPr>
          <p:nvPr>
            <p:ph idx="1"/>
          </p:nvPr>
        </p:nvSpPr>
        <p:spPr>
          <a:xfrm>
            <a:off x="152400" y="1600200"/>
            <a:ext cx="8763000" cy="4953000"/>
          </a:xfrm>
        </p:spPr>
        <p:txBody>
          <a:bodyPr>
            <a:noAutofit/>
          </a:bodyPr>
          <a:lstStyle/>
          <a:p>
            <a:pPr marL="514350" indent="-514350"/>
            <a:r>
              <a:rPr lang="en-US" sz="3600" dirty="0" smtClean="0"/>
              <a:t>Works great with Rapid but could work routine up with adding table in </a:t>
            </a:r>
            <a:r>
              <a:rPr lang="en-US" sz="3600" dirty="0" err="1" smtClean="0"/>
              <a:t>ILLiad</a:t>
            </a:r>
            <a:r>
              <a:rPr lang="en-US" sz="3600" dirty="0" smtClean="0"/>
              <a:t> and maybe using routing rules for non-Rapid libraries.</a:t>
            </a:r>
          </a:p>
          <a:p>
            <a:pPr marL="514350" indent="-514350"/>
            <a:r>
              <a:rPr lang="en-US" sz="3600" dirty="0" smtClean="0"/>
              <a:t>Reduced burden on our Rapid partners.</a:t>
            </a:r>
          </a:p>
          <a:p>
            <a:pPr marL="514350" indent="-514350"/>
            <a:r>
              <a:rPr lang="en-US" sz="3600" dirty="0" smtClean="0"/>
              <a:t>Emphasize – aspect of this as an additional tool in access.</a:t>
            </a:r>
            <a:endParaRPr lang="en-US"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33" name="Picture 13" descr="C:\Documents and Settings\lleon\Local Settings\Temporary Internet Files\Content.IE5\JE2W7T1I\MP900262482[1].jpg"/>
          <p:cNvPicPr>
            <a:picLocks noChangeAspect="1" noChangeArrowheads="1"/>
          </p:cNvPicPr>
          <p:nvPr/>
        </p:nvPicPr>
        <p:blipFill>
          <a:blip r:embed="rId2" cstate="print"/>
          <a:srcRect/>
          <a:stretch>
            <a:fillRect/>
          </a:stretch>
        </p:blipFill>
        <p:spPr bwMode="auto">
          <a:xfrm>
            <a:off x="0" y="809625"/>
            <a:ext cx="9144000" cy="6048375"/>
          </a:xfrm>
          <a:prstGeom prst="rect">
            <a:avLst/>
          </a:prstGeom>
          <a:noFill/>
        </p:spPr>
      </p:pic>
      <p:sp>
        <p:nvSpPr>
          <p:cNvPr id="4" name="TextBox 3"/>
          <p:cNvSpPr txBox="1"/>
          <p:nvPr/>
        </p:nvSpPr>
        <p:spPr>
          <a:xfrm>
            <a:off x="838200" y="5638800"/>
            <a:ext cx="8077200" cy="923330"/>
          </a:xfrm>
          <a:prstGeom prst="rect">
            <a:avLst/>
          </a:prstGeom>
          <a:solidFill>
            <a:schemeClr val="bg1"/>
          </a:solidFill>
        </p:spPr>
        <p:txBody>
          <a:bodyPr wrap="square" rtlCol="0">
            <a:spAutoFit/>
          </a:bodyPr>
          <a:lstStyle/>
          <a:p>
            <a:r>
              <a:rPr lang="en-US" dirty="0" smtClean="0"/>
              <a:t>Disclaimer (for State auditors of Kansas) Beach story just presented for show. Savings  plowed back into collections budget. (Besides we’re perfectly happy digging our toes into sand in wading pools on </a:t>
            </a:r>
            <a:r>
              <a:rPr lang="en-US" dirty="0" err="1" smtClean="0"/>
              <a:t>Wescoe</a:t>
            </a:r>
            <a:r>
              <a:rPr lang="en-US" dirty="0" smtClean="0"/>
              <a:t> beach).</a:t>
            </a:r>
            <a:endParaRPr lang="en-US" dirty="0"/>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Getting to the Beach</a:t>
            </a:r>
            <a:endParaRPr lang="en-US" dirty="0"/>
          </a:p>
        </p:txBody>
      </p:sp>
      <p:sp>
        <p:nvSpPr>
          <p:cNvPr id="3" name="Content Placeholder 2"/>
          <p:cNvSpPr>
            <a:spLocks noGrp="1"/>
          </p:cNvSpPr>
          <p:nvPr>
            <p:ph idx="1"/>
          </p:nvPr>
        </p:nvSpPr>
        <p:spPr/>
        <p:txBody>
          <a:bodyPr/>
          <a:lstStyle/>
          <a:p>
            <a:pPr algn="ctr">
              <a:buNone/>
            </a:pPr>
            <a:r>
              <a:rPr lang="en-US" sz="3600" dirty="0" smtClean="0"/>
              <a:t>Lars Leon</a:t>
            </a:r>
          </a:p>
          <a:p>
            <a:pPr algn="ctr">
              <a:buNone/>
            </a:pPr>
            <a:r>
              <a:rPr lang="en-US" sz="3600" dirty="0" smtClean="0"/>
              <a:t>University of Kansas Libraries</a:t>
            </a:r>
          </a:p>
          <a:p>
            <a:pPr algn="ctr">
              <a:buNone/>
            </a:pPr>
            <a:endParaRPr lang="en-US" sz="3600" dirty="0" smtClean="0"/>
          </a:p>
          <a:p>
            <a:pPr algn="ctr">
              <a:buNone/>
            </a:pPr>
            <a:r>
              <a:rPr lang="en-US" sz="3600" dirty="0" smtClean="0"/>
              <a:t>IDS Project Conference 2010</a:t>
            </a:r>
          </a:p>
          <a:p>
            <a:pPr algn="ctr">
              <a:buNone/>
            </a:pPr>
            <a:r>
              <a:rPr lang="en-US" sz="3600" dirty="0" smtClean="0"/>
              <a:t>Lightning Round</a:t>
            </a:r>
          </a:p>
          <a:p>
            <a:pPr>
              <a:buNone/>
            </a:pPr>
            <a:endParaRPr lang="en-US" dirty="0"/>
          </a:p>
        </p:txBody>
      </p:sp>
    </p:spTree>
  </p:cSld>
  <p:clrMapOvr>
    <a:masterClrMapping/>
  </p:clrMapOvr>
  <p:transition spd="med">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4800" dirty="0" smtClean="0"/>
              <a:t>Do you need to obtain Elsevier articles via ILL for your patrons?</a:t>
            </a:r>
            <a:endParaRPr lang="en-US" sz="4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4800" dirty="0" smtClean="0"/>
              <a:t>Do you pay ILL copyright royalties on Elsevier articles?</a:t>
            </a:r>
            <a:endParaRPr lang="en-US" sz="4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4800" dirty="0" smtClean="0"/>
              <a:t>Do you have a license for access to some Elsevier journals ?</a:t>
            </a:r>
            <a:endParaRPr lang="en-US" sz="4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1066800"/>
            <a:ext cx="2209800" cy="5181600"/>
          </a:xfrm>
        </p:spPr>
        <p:txBody>
          <a:bodyPr>
            <a:normAutofit fontScale="90000"/>
          </a:bodyPr>
          <a:lstStyle/>
          <a:p>
            <a:r>
              <a:rPr lang="en-US" dirty="0" smtClean="0"/>
              <a:t>If yes, </a:t>
            </a:r>
            <a:r>
              <a:rPr lang="en-US" dirty="0" smtClean="0"/>
              <a:t>then how are you obtaining these articles?</a:t>
            </a:r>
            <a:endParaRPr lang="en-US" dirty="0"/>
          </a:p>
        </p:txBody>
      </p:sp>
      <p:pic>
        <p:nvPicPr>
          <p:cNvPr id="2051" name="Picture 3" descr="C:\Documents and Settings\lleon\Local Settings\Temporary Internet Files\Content.IE5\VFZ4TUDU\MP900428011[1].jpg"/>
          <p:cNvPicPr>
            <a:picLocks noChangeAspect="1" noChangeArrowheads="1"/>
          </p:cNvPicPr>
          <p:nvPr/>
        </p:nvPicPr>
        <p:blipFill>
          <a:blip r:embed="rId2" cstate="print"/>
          <a:srcRect/>
          <a:stretch>
            <a:fillRect/>
          </a:stretch>
        </p:blipFill>
        <p:spPr bwMode="auto">
          <a:xfrm>
            <a:off x="0" y="838200"/>
            <a:ext cx="6125617" cy="6019800"/>
          </a:xfrm>
          <a:prstGeom prst="rect">
            <a:avLst/>
          </a:prstGeom>
          <a:noFill/>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6096000" cy="1143000"/>
          </a:xfrm>
        </p:spPr>
        <p:txBody>
          <a:bodyPr>
            <a:normAutofit fontScale="90000"/>
          </a:bodyPr>
          <a:lstStyle/>
          <a:p>
            <a:r>
              <a:rPr lang="en-US" dirty="0" smtClean="0"/>
              <a:t>Getting to the Beach ~ Regular process</a:t>
            </a:r>
            <a:endParaRPr lang="en-US" dirty="0"/>
          </a:p>
        </p:txBody>
      </p:sp>
      <p:sp>
        <p:nvSpPr>
          <p:cNvPr id="3" name="Content Placeholder 2"/>
          <p:cNvSpPr>
            <a:spLocks noGrp="1"/>
          </p:cNvSpPr>
          <p:nvPr>
            <p:ph idx="1"/>
          </p:nvPr>
        </p:nvSpPr>
        <p:spPr>
          <a:xfrm>
            <a:off x="228600" y="1905000"/>
            <a:ext cx="4800600" cy="4389120"/>
          </a:xfrm>
        </p:spPr>
        <p:txBody>
          <a:bodyPr>
            <a:normAutofit lnSpcReduction="10000"/>
          </a:bodyPr>
          <a:lstStyle/>
          <a:p>
            <a:pPr marL="514350" indent="-514350">
              <a:buAutoNum type="arabicPeriod"/>
            </a:pPr>
            <a:r>
              <a:rPr lang="en-US" sz="3600" dirty="0" smtClean="0"/>
              <a:t>Receive requests from patrons</a:t>
            </a:r>
          </a:p>
          <a:p>
            <a:pPr marL="514350" indent="-514350">
              <a:buAutoNum type="arabicPeriod"/>
            </a:pPr>
            <a:r>
              <a:rPr lang="en-US" sz="3600" dirty="0" smtClean="0"/>
              <a:t>Obtain  articles via ILL from other libraries (or pay a document supplier).</a:t>
            </a:r>
          </a:p>
          <a:p>
            <a:pPr marL="514350" indent="-514350">
              <a:buAutoNum type="arabicPeriod"/>
            </a:pPr>
            <a:r>
              <a:rPr lang="en-US" sz="3600" dirty="0" smtClean="0"/>
              <a:t>Pay copyright ($36 + fees)</a:t>
            </a:r>
          </a:p>
          <a:p>
            <a:pPr marL="514350" indent="-514350" algn="ctr">
              <a:buNone/>
            </a:pPr>
            <a:endParaRPr lang="en-US" dirty="0"/>
          </a:p>
        </p:txBody>
      </p:sp>
      <p:pic>
        <p:nvPicPr>
          <p:cNvPr id="4098" name="Picture 2" descr="C:\Documents and Settings\lleon\Local Settings\Temporary Internet Files\Content.IE5\R43RW860\MP900443099[1].jpg"/>
          <p:cNvPicPr>
            <a:picLocks noChangeAspect="1" noChangeArrowheads="1"/>
          </p:cNvPicPr>
          <p:nvPr/>
        </p:nvPicPr>
        <p:blipFill>
          <a:blip r:embed="rId2" cstate="print"/>
          <a:srcRect/>
          <a:stretch>
            <a:fillRect/>
          </a:stretch>
        </p:blipFill>
        <p:spPr bwMode="auto">
          <a:xfrm>
            <a:off x="5105400" y="4170357"/>
            <a:ext cx="4038600" cy="2687643"/>
          </a:xfrm>
          <a:prstGeom prst="rect">
            <a:avLst/>
          </a:prstGeom>
          <a:noFill/>
        </p:spPr>
      </p:pic>
      <p:pic>
        <p:nvPicPr>
          <p:cNvPr id="4099" name="Picture 3" descr="C:\Documents and Settings\lleon\Local Settings\Temporary Internet Files\Content.IE5\KDQPO676\MP900174956[1].jpg"/>
          <p:cNvPicPr>
            <a:picLocks noChangeAspect="1" noChangeArrowheads="1"/>
          </p:cNvPicPr>
          <p:nvPr/>
        </p:nvPicPr>
        <p:blipFill>
          <a:blip r:embed="rId3" cstate="print"/>
          <a:srcRect/>
          <a:stretch>
            <a:fillRect/>
          </a:stretch>
        </p:blipFill>
        <p:spPr bwMode="auto">
          <a:xfrm>
            <a:off x="6477000" y="0"/>
            <a:ext cx="2667000" cy="4000500"/>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dirty="0" smtClean="0"/>
              <a:t>Getting to the Beach ~ Our process</a:t>
            </a:r>
            <a:endParaRPr lang="en-US" dirty="0"/>
          </a:p>
        </p:txBody>
      </p:sp>
      <p:sp>
        <p:nvSpPr>
          <p:cNvPr id="3" name="Content Placeholder 2"/>
          <p:cNvSpPr>
            <a:spLocks noGrp="1"/>
          </p:cNvSpPr>
          <p:nvPr>
            <p:ph idx="1"/>
          </p:nvPr>
        </p:nvSpPr>
        <p:spPr>
          <a:xfrm>
            <a:off x="457200" y="1935480"/>
            <a:ext cx="5334000" cy="4389120"/>
          </a:xfrm>
        </p:spPr>
        <p:txBody>
          <a:bodyPr>
            <a:normAutofit lnSpcReduction="10000"/>
          </a:bodyPr>
          <a:lstStyle/>
          <a:p>
            <a:pPr marL="514350" indent="-514350">
              <a:buNone/>
            </a:pPr>
            <a:r>
              <a:rPr lang="en-US" sz="2800" dirty="0" smtClean="0"/>
              <a:t>1.  Receive </a:t>
            </a:r>
            <a:r>
              <a:rPr lang="en-US" sz="2800" dirty="0" smtClean="0"/>
              <a:t>requests from patrons via </a:t>
            </a:r>
            <a:r>
              <a:rPr lang="en-US" sz="2800" dirty="0" err="1" smtClean="0"/>
              <a:t>ILLiad</a:t>
            </a:r>
            <a:r>
              <a:rPr lang="en-US" sz="2800" dirty="0" smtClean="0"/>
              <a:t>.</a:t>
            </a:r>
          </a:p>
          <a:p>
            <a:pPr marL="514350" indent="-514350">
              <a:buNone/>
            </a:pPr>
            <a:r>
              <a:rPr lang="en-US" sz="2800" dirty="0" smtClean="0"/>
              <a:t>2. Obtain  articles via ILL from other libraries until we have reached our “five free”.</a:t>
            </a:r>
          </a:p>
          <a:p>
            <a:pPr marL="514350" indent="-514350">
              <a:buNone/>
            </a:pPr>
            <a:r>
              <a:rPr lang="en-US" sz="2800" dirty="0" smtClean="0"/>
              <a:t>3. Staff download recent journal years from </a:t>
            </a:r>
            <a:r>
              <a:rPr lang="en-US" sz="2800" dirty="0" err="1" smtClean="0"/>
              <a:t>ScienceDirect</a:t>
            </a:r>
            <a:r>
              <a:rPr lang="en-US" sz="2800" dirty="0" smtClean="0"/>
              <a:t> for $22.</a:t>
            </a:r>
          </a:p>
          <a:p>
            <a:pPr marL="514350" indent="-514350">
              <a:buNone/>
            </a:pPr>
            <a:r>
              <a:rPr lang="en-US" sz="2800" dirty="0" smtClean="0"/>
              <a:t>4. Staff delivery article to patron through </a:t>
            </a:r>
            <a:r>
              <a:rPr lang="en-US" sz="2800" dirty="0" err="1" smtClean="0"/>
              <a:t>ILLiad</a:t>
            </a:r>
            <a:r>
              <a:rPr lang="en-US" sz="2800" dirty="0" smtClean="0"/>
              <a:t>.</a:t>
            </a:r>
          </a:p>
          <a:p>
            <a:pPr marL="514350" indent="-514350" algn="ctr">
              <a:buNone/>
            </a:pP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6019800" y="1447800"/>
            <a:ext cx="2743200" cy="4286250"/>
          </a:xfrm>
          <a:prstGeom prst="rect">
            <a:avLst/>
          </a:prstGeom>
          <a:noFill/>
          <a:ln w="9525">
            <a:noFill/>
            <a:miter lim="800000"/>
            <a:headEnd/>
            <a:tailEnd/>
          </a:ln>
        </p:spPr>
      </p:pic>
      <p:sp>
        <p:nvSpPr>
          <p:cNvPr id="5" name="TextBox 4"/>
          <p:cNvSpPr txBox="1"/>
          <p:nvPr/>
        </p:nvSpPr>
        <p:spPr>
          <a:xfrm>
            <a:off x="6096000" y="5715000"/>
            <a:ext cx="2567754" cy="369332"/>
          </a:xfrm>
          <a:prstGeom prst="rect">
            <a:avLst/>
          </a:prstGeom>
          <a:noFill/>
        </p:spPr>
        <p:txBody>
          <a:bodyPr wrap="none" rtlCol="0">
            <a:spAutoFit/>
          </a:bodyPr>
          <a:lstStyle/>
          <a:p>
            <a:r>
              <a:rPr lang="en-US" dirty="0" smtClean="0"/>
              <a:t>KU University Relations</a:t>
            </a:r>
            <a:endParaRPr lang="en-US" dirty="0"/>
          </a:p>
        </p:txBody>
      </p:sp>
    </p:spTree>
  </p:cSld>
  <p:clrMapOvr>
    <a:masterClrMapping/>
  </p:clrMapOvr>
  <p:transition spd="med">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71600"/>
          </a:xfrm>
        </p:spPr>
        <p:txBody>
          <a:bodyPr>
            <a:normAutofit fontScale="90000"/>
          </a:bodyPr>
          <a:lstStyle/>
          <a:p>
            <a:r>
              <a:rPr lang="en-US" dirty="0" smtClean="0"/>
              <a:t>Getting to the Beach ~ Individual Results</a:t>
            </a:r>
            <a:endParaRPr lang="en-US" dirty="0"/>
          </a:p>
        </p:txBody>
      </p:sp>
      <p:sp>
        <p:nvSpPr>
          <p:cNvPr id="3" name="Content Placeholder 2"/>
          <p:cNvSpPr>
            <a:spLocks noGrp="1"/>
          </p:cNvSpPr>
          <p:nvPr>
            <p:ph idx="1"/>
          </p:nvPr>
        </p:nvSpPr>
        <p:spPr>
          <a:xfrm>
            <a:off x="381000" y="1905000"/>
            <a:ext cx="8229600" cy="4724400"/>
          </a:xfrm>
        </p:spPr>
        <p:txBody>
          <a:bodyPr>
            <a:normAutofit/>
          </a:bodyPr>
          <a:lstStyle/>
          <a:p>
            <a:pPr marL="514350" indent="-514350">
              <a:buNone/>
            </a:pPr>
            <a:r>
              <a:rPr lang="en-US" sz="3600" dirty="0" smtClean="0"/>
              <a:t>1. We </a:t>
            </a:r>
            <a:r>
              <a:rPr lang="en-US" sz="3600" dirty="0" smtClean="0"/>
              <a:t>save at least $14 per article on copyright fees.</a:t>
            </a:r>
          </a:p>
          <a:p>
            <a:pPr marL="514350" indent="-514350">
              <a:buNone/>
            </a:pPr>
            <a:r>
              <a:rPr lang="en-US" sz="3600" dirty="0" smtClean="0"/>
              <a:t>2. We </a:t>
            </a:r>
            <a:r>
              <a:rPr lang="en-US" sz="3600" dirty="0" smtClean="0"/>
              <a:t>provide </a:t>
            </a:r>
            <a:r>
              <a:rPr lang="en-US" sz="3600" dirty="0" smtClean="0"/>
              <a:t>the </a:t>
            </a:r>
            <a:r>
              <a:rPr lang="en-US" sz="3600" dirty="0" smtClean="0"/>
              <a:t>patron:</a:t>
            </a:r>
          </a:p>
          <a:p>
            <a:pPr marL="914400" lvl="1" indent="-514350"/>
            <a:r>
              <a:rPr lang="en-US" sz="3600" dirty="0" smtClean="0"/>
              <a:t>publisher’s “pristine” </a:t>
            </a:r>
            <a:r>
              <a:rPr lang="en-US" sz="3600" dirty="0" err="1" smtClean="0"/>
              <a:t>pdf</a:t>
            </a:r>
            <a:r>
              <a:rPr lang="en-US" sz="3600" dirty="0" smtClean="0"/>
              <a:t> copy</a:t>
            </a:r>
          </a:p>
          <a:p>
            <a:pPr marL="914400" lvl="1" indent="-514350"/>
            <a:r>
              <a:rPr lang="en-US" sz="3600" dirty="0" smtClean="0"/>
              <a:t>Faster turnaround in many </a:t>
            </a:r>
            <a:r>
              <a:rPr lang="en-US" sz="3600" dirty="0" smtClean="0"/>
              <a:t>cases</a:t>
            </a:r>
          </a:p>
          <a:p>
            <a:pPr marL="548640" indent="-514350">
              <a:buNone/>
            </a:pPr>
            <a:r>
              <a:rPr lang="en-US" sz="3800" dirty="0" smtClean="0"/>
              <a:t>3. Main </a:t>
            </a:r>
            <a:r>
              <a:rPr lang="en-US" sz="3800" dirty="0" smtClean="0"/>
              <a:t>additional cost is staff time which is minimal in this process.</a:t>
            </a:r>
            <a:endParaRPr lang="en-US" dirty="0" smtClean="0"/>
          </a:p>
          <a:p>
            <a:pPr marL="514350" indent="-514350" algn="ctr">
              <a:buNone/>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114</TotalTime>
  <Words>453</Words>
  <Application>Microsoft Office PowerPoint</Application>
  <PresentationFormat>On-screen Show (4:3)</PresentationFormat>
  <Paragraphs>44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Flow</vt:lpstr>
      <vt:lpstr>Slide 1</vt:lpstr>
      <vt:lpstr>Getting to the Beach</vt:lpstr>
      <vt:lpstr>Slide 3</vt:lpstr>
      <vt:lpstr>Slide 4</vt:lpstr>
      <vt:lpstr>Slide 5</vt:lpstr>
      <vt:lpstr>If yes, then how are you obtaining these articles?</vt:lpstr>
      <vt:lpstr>Getting to the Beach ~ Regular process</vt:lpstr>
      <vt:lpstr>Getting to the Beach ~ Our process</vt:lpstr>
      <vt:lpstr>Getting to the Beach ~ Individual Results</vt:lpstr>
      <vt:lpstr>Slide 10</vt:lpstr>
      <vt:lpstr>Getting to the Beach ~ Aggregated Results</vt:lpstr>
      <vt:lpstr>Getting to the Beach ~ How</vt:lpstr>
      <vt:lpstr>Getting to the Beach ~ How</vt:lpstr>
      <vt:lpstr>Getting to the Beach ~ Impact</vt:lpstr>
      <vt:lpstr>Slide 15</vt:lpstr>
      <vt:lpstr>Slide 16</vt:lpstr>
    </vt:vector>
  </TitlesOfParts>
  <Company>University of Kansas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lleon</dc:creator>
  <cp:lastModifiedBy>lleon</cp:lastModifiedBy>
  <cp:revision>27</cp:revision>
  <dcterms:created xsi:type="dcterms:W3CDTF">2010-07-29T20:50:11Z</dcterms:created>
  <dcterms:modified xsi:type="dcterms:W3CDTF">2010-07-30T14:54:02Z</dcterms:modified>
</cp:coreProperties>
</file>