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8297" autoAdjust="0"/>
    <p:restoredTop sz="90929"/>
  </p:normalViewPr>
  <p:slideViewPr>
    <p:cSldViewPr>
      <p:cViewPr varScale="1">
        <p:scale>
          <a:sx n="122" d="100"/>
          <a:sy n="122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01A1C0-2D6E-4E4C-88D1-79846985D7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onesunycollection.pbworks.com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92328-E99A-AD4B-94D0-3AF0143F7507}" type="slidenum">
              <a:rPr lang="en-US"/>
              <a:pPr/>
              <a:t>1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What started out as Diverisfying SUNY Collections Pilot, quickly morphed into the SUNYONE Pilot Project.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09745-C948-E84D-B30F-4CD8DB6FD3F8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What does the future hold?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Continue pilot through the year until funds are expended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Begin assessment of pilot in September at Albany Meeting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Measures will include: 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990000"/>
              </a:buClr>
              <a:buFontTx/>
              <a:buChar char="•"/>
            </a:pPr>
            <a:r>
              <a:rPr lang="en-US" sz="1600">
                <a:solidFill>
                  <a:srgbClr val="990000"/>
                </a:solidFill>
                <a:latin typeface="Arial" charset="0"/>
              </a:rPr>
              <a:t>Average turnaround time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990000"/>
              </a:buClr>
              <a:buFontTx/>
              <a:buChar char="•"/>
            </a:pPr>
            <a:r>
              <a:rPr lang="en-US" sz="1600">
                <a:solidFill>
                  <a:srgbClr val="990000"/>
                </a:solidFill>
                <a:latin typeface="Arial" charset="0"/>
              </a:rPr>
              <a:t>Circulation data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990000"/>
              </a:buClr>
              <a:buFontTx/>
              <a:buChar char="•"/>
            </a:pPr>
            <a:r>
              <a:rPr lang="en-US" sz="1600">
                <a:solidFill>
                  <a:srgbClr val="990000"/>
                </a:solidFill>
                <a:latin typeface="Arial" charset="0"/>
              </a:rPr>
              <a:t>Vendor issues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DISTANT FUTURE: 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Pilot Round 2? 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More Libraries?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Scalability?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Additional/Different Vendors?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Different Accounting / Disbursement &amp; Collecting of funds.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09051-5A86-674D-94D9-0515C5578C7A}" type="slidenum">
              <a:rPr lang="en-US"/>
              <a:pPr/>
              <a:t>11</a:t>
            </a:fld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Questions?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Feel free to contact me in person with questions. Included via IM/Twitter as HockeyLibrarian.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Each Library places its own orders wtih Amazon.  Titles are usually shipped directly to that library.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Most titles are RUSH cataloged to meet user needs.  Discussed direct shipment pre-cataloged to users, did not implement.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3ABE-A279-D24A-A394-372280BA0DE0}" type="slidenum">
              <a:rPr lang="en-US"/>
              <a:pPr/>
              <a:t>2</a:t>
            </a:fld>
            <a:endParaRPr lang="en-US"/>
          </a:p>
        </p:txBody>
      </p:sp>
      <p:sp>
        <p:nvSpPr>
          <p:cNvPr id="6145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Ten SUNY Libraries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Contributed varrying sums to reach $43,000 (min. $500 buy-in)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Over 460 titles purchased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It’s ONE SUNY Collection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05419-67D3-4541-92A0-87BA1A4381BC}" type="slidenum">
              <a:rPr lang="en-US"/>
              <a:pPr/>
              <a:t>3</a:t>
            </a:fld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Community Colleges, Comprehensive Colleges (4-years) and University Centers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Upstate Medical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OLIS liaison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C194B-AF91-1F44-BC72-68AAA05DB34B}" type="slidenum">
              <a:rPr lang="en-US"/>
              <a:pPr/>
              <a:t>4</a:t>
            </a:fld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How did this project get off the ground?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u="sng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2008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- SUNY Borrowing Task Force Recommendations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351C75"/>
              </a:buClr>
              <a:buFontTx/>
              <a:buChar char="•"/>
            </a:pPr>
            <a:r>
              <a:rPr lang="en-US" sz="1600">
                <a:solidFill>
                  <a:srgbClr val="351C75"/>
                </a:solidFill>
                <a:latin typeface="Arial" charset="0"/>
              </a:rPr>
              <a:t>reliable and robust resource sharing environment, 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351C75"/>
              </a:buClr>
              <a:buFontTx/>
              <a:buChar char="•"/>
            </a:pPr>
            <a:r>
              <a:rPr lang="en-US" sz="1600">
                <a:solidFill>
                  <a:srgbClr val="351C75"/>
                </a:solidFill>
                <a:latin typeface="Arial" charset="0"/>
              </a:rPr>
              <a:t>utilize purchase-on-demand programs,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351C75"/>
              </a:buClr>
              <a:buFontTx/>
              <a:buChar char="•"/>
            </a:pPr>
            <a:r>
              <a:rPr lang="en-US" sz="1600">
                <a:solidFill>
                  <a:srgbClr val="351C75"/>
                </a:solidFill>
                <a:latin typeface="Arial" charset="0"/>
              </a:rPr>
              <a:t>just-in-time acquisitions, and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351C75"/>
              </a:buClr>
              <a:buFontTx/>
              <a:buChar char="•"/>
            </a:pPr>
            <a:r>
              <a:rPr lang="en-US" sz="1600">
                <a:solidFill>
                  <a:srgbClr val="351C75"/>
                </a:solidFill>
                <a:latin typeface="Arial" charset="0"/>
              </a:rPr>
              <a:t>cooperative collection development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April 2009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  - SCLD Meeting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   Directed SAC to undertake a pilot project to test the efficacy of a coordinated purchase-on-demand program as a means of building a more diversified, richer SUNY-wide library collection.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Fall 2009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 - Formed operations team.  Participating Directors and Collection Development/Acquisitions Librarians met at OLIS to discuss the charge from SAC.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January 2010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- SUNYOne Pilot makes its first purchases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4DC97-F458-FF48-BF55-C975C204D232}" type="slidenum">
              <a:rPr lang="en-US"/>
              <a:pPr/>
              <a:t>5</a:t>
            </a:fld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To diversify the SUNY collection by adding a “first copy” of a title that has been identified by a known user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To use limited resources more effectively by purchasing titles not held within SUNY rather than borrowing those titles from outside SUNY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To continue to fulfill the research needs of SUNY faculty and students in a timely and cost-efficient manner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E6A90-62C5-8440-9036-BA00A4A455CE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FF"/>
                </a:solidFill>
                <a:latin typeface="Arial" charset="0"/>
                <a:hlinkClick r:id="rId3"/>
              </a:rPr>
              <a:t>PBWorks-Wiki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    On the Pilot wiki we are able to document campus policies and purchasing criteria, meeting summaries, and other information we share with one another.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Skype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      After initial face-to-face meeting in Albany in October, group decided to meet regularly using Skype, and have met via Skype 7 times.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F2f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 meetings: Initial, June at UB and Sept. in Albany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u="sng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000000"/>
                </a:solidFill>
                <a:latin typeface="Arial" charset="0"/>
              </a:rPr>
              <a:t>GoogleDocs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Collaborative workspace for statistics and presentations.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Listserv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DDFF1-8352-A440-8756-4E76118F7BDD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Criteria AKA What are the Rules?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Not held by any other SUNY library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Published within the last 5 years; there are exceptions here based on local collection need/ common sense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No initial reserve requests; textbooks may be considered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Initial $300 price point with some exceptions. 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Formats excluded: ebooks (licensing issues); journals/magazines; serials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436E8-DB9C-FF44-9965-2D80DB5EB7D9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So what have we done with our time so far?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Deborah Curry from Oswego is leading the Operations Group.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</a:rPr>
              <a:t>Using single vendor - Amazon 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Primarily for fast turn around time and that UB had previous purchase on demand experience with them.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Cindy Bertuca at UB is handling the accounting aspects for us.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Source of requests - user requests, ILL, GIST &amp;  Banner, web forms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Each campus orders directly with their own Amazon login.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All orders input and tracked through shared Google docs spreadsheet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Fast turnaround--we aim for 2-4 days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OLIS created Aleph report: Circulation Statistics by Item for SUNYONE titles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As of the end of July $12,000 left.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6F708-6001-8E45-B237-6AC4967D38B8}" type="slidenum">
              <a:rPr lang="en-US"/>
              <a:pPr/>
              <a:t>9</a:t>
            </a:fld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Sample Covers from some of the titles we have purchased.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Some even got repeated use.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Favorite Example at Brockport: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Dulcan's Texbook of Child and Adolescent Psychiatry.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It's gone out so many times that it is already falling apart from use.  (Lots of ILL uses too!)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D056A7-07B4-3141-A146-F63D8034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598438-2333-C94B-A8EA-6CE877DE4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C8DC37-1E35-B649-98DF-6639EDC4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18B3AC-0F36-8248-B3B8-D9FF2DEE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7EE893-34B1-AC41-BC79-C216881FC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C0526B-B8F4-AC42-A254-BAE6F47AD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24CEC3-23FE-4F45-8C75-7232E1CF2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0CDEAC-B70B-FD4C-B878-EF6433ABF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F4DFEE-DC00-D74F-8AE4-52431032A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1B4BAB-113B-A249-A006-B24C708F6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3D8F1-EBEB-9C41-9930-6E73DFE31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E0AB2C-18BE-CA45-814D-3AF4A639B0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13250" y="5240338"/>
            <a:ext cx="5114925" cy="1914525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700" b="1">
                <a:solidFill>
                  <a:srgbClr val="663366"/>
                </a:solidFill>
                <a:latin typeface="Arial" charset="0"/>
              </a:rPr>
              <a:t>Diversifying SUNY Collections Pilot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304800"/>
            <a:ext cx="4765675" cy="46863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17700" y="4978400"/>
            <a:ext cx="35369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Logo by Pam Peters with Wordle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9550" y="295275"/>
            <a:ext cx="445135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8225" y="1447800"/>
            <a:ext cx="7607300" cy="5057775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8225" y="6629400"/>
            <a:ext cx="1125538" cy="400050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7425" y="6629400"/>
            <a:ext cx="412750" cy="409575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28925" y="6751638"/>
            <a:ext cx="501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http://www.flickr.com/photos/davehamster/2661937042/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" y="6858000"/>
            <a:ext cx="1125538" cy="400050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025" y="6858000"/>
            <a:ext cx="411163" cy="409575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825" y="1028700"/>
            <a:ext cx="7169150" cy="5372100"/>
          </a:xfrm>
          <a:prstGeom prst="rect">
            <a:avLst/>
          </a:prstGeom>
          <a:noFill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1225" y="6858000"/>
            <a:ext cx="412750" cy="409575"/>
          </a:xfrm>
          <a:prstGeom prst="rect">
            <a:avLst/>
          </a:prstGeom>
          <a:noFill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52725" y="6904038"/>
            <a:ext cx="501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http://www.flickr.com/photos/st3f4n/143623934/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" y="3571875"/>
            <a:ext cx="71882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" y="3048000"/>
            <a:ext cx="7921625" cy="40767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06500" y="7213600"/>
            <a:ext cx="8894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Mosaic of select purchased titles made with AndreaMosaic for PC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394075" cy="3076575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2000" y="0"/>
            <a:ext cx="3841750" cy="3448050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10513" y="3009900"/>
            <a:ext cx="1801812" cy="461010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0700" y="1514475"/>
            <a:ext cx="58547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41338" y="588963"/>
            <a:ext cx="8421687" cy="113823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000" b="1">
                <a:solidFill>
                  <a:srgbClr val="663366"/>
                </a:solidFill>
                <a:latin typeface="Arial" charset="0"/>
              </a:rPr>
              <a:t>Operations Group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1371600"/>
            <a:ext cx="7226300" cy="56483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84450" y="7162800"/>
            <a:ext cx="72834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Mosaic made with AndreaMosaic for PC featuring covers from purchased titles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" y="2286000"/>
            <a:ext cx="9255125" cy="436245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" y="6705600"/>
            <a:ext cx="1125538" cy="4000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70125" y="6751638"/>
            <a:ext cx="7854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http://www.flickr.com/photos/chovy/2582512132/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4025" y="6705600"/>
            <a:ext cx="411163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" y="762000"/>
            <a:ext cx="8016875" cy="5334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33725" y="6218238"/>
            <a:ext cx="4883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http://www.flickr.com/photos/vegansoldier/4022047799/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25" y="6172200"/>
            <a:ext cx="1125538" cy="400050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6425" y="6172200"/>
            <a:ext cx="411163" cy="409575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3625" y="6172200"/>
            <a:ext cx="41275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381000"/>
            <a:ext cx="5948363" cy="5915025"/>
          </a:xfrm>
          <a:prstGeom prst="rect">
            <a:avLst/>
          </a:prstGeo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3025" y="6629400"/>
            <a:ext cx="1125538" cy="400050"/>
          </a:xfrm>
          <a:prstGeom prst="rect">
            <a:avLst/>
          </a:prstGeom>
          <a:noFill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3813" y="6629400"/>
            <a:ext cx="411162" cy="409575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5325" y="6751638"/>
            <a:ext cx="5238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http://www.flickr.com/photos/markhillary/353738538/sizes/o/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514600"/>
            <a:ext cx="9378950" cy="3629025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6248400"/>
            <a:ext cx="1125538" cy="400050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7825" y="6248400"/>
            <a:ext cx="411163" cy="409575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95525" y="6294438"/>
            <a:ext cx="501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http://www.flickr.com/photos/dominicspics/3915875555/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238" y="304800"/>
            <a:ext cx="782637" cy="1800225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825" y="1295400"/>
            <a:ext cx="7759700" cy="5191125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825" y="6629400"/>
            <a:ext cx="1125538" cy="400050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5025" y="6629400"/>
            <a:ext cx="411163" cy="409575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752725" y="6751638"/>
            <a:ext cx="501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http://www.flickr.com/photos/jorge-11/2504709354/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0013" y="-96838"/>
            <a:ext cx="10983913" cy="765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866</Words>
  <Application>Microsoft Macintosh PowerPoint</Application>
  <PresentationFormat>Custom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Default Design</vt:lpstr>
      <vt:lpstr>Diversifying SUNY Collections Pilot</vt:lpstr>
      <vt:lpstr>Slide 2</vt:lpstr>
      <vt:lpstr>Operations Group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Jennifer Smathers</cp:lastModifiedBy>
  <cp:revision>2</cp:revision>
  <dcterms:created xsi:type="dcterms:W3CDTF">2010-08-10T14:06:00Z</dcterms:created>
  <dcterms:modified xsi:type="dcterms:W3CDTF">2010-08-10T14:54:05Z</dcterms:modified>
</cp:coreProperties>
</file>