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33"/>
  </p:notesMasterIdLst>
  <p:sldIdLst>
    <p:sldId id="256" r:id="rId3"/>
    <p:sldId id="257" r:id="rId4"/>
    <p:sldId id="258" r:id="rId5"/>
    <p:sldId id="291" r:id="rId6"/>
    <p:sldId id="259" r:id="rId7"/>
    <p:sldId id="269" r:id="rId8"/>
    <p:sldId id="270" r:id="rId9"/>
    <p:sldId id="271" r:id="rId10"/>
    <p:sldId id="272" r:id="rId11"/>
    <p:sldId id="261" r:id="rId12"/>
    <p:sldId id="281" r:id="rId13"/>
    <p:sldId id="262" r:id="rId14"/>
    <p:sldId id="280" r:id="rId15"/>
    <p:sldId id="263" r:id="rId16"/>
    <p:sldId id="273" r:id="rId17"/>
    <p:sldId id="274" r:id="rId18"/>
    <p:sldId id="275" r:id="rId19"/>
    <p:sldId id="276" r:id="rId20"/>
    <p:sldId id="283" r:id="rId21"/>
    <p:sldId id="284" r:id="rId22"/>
    <p:sldId id="285" r:id="rId23"/>
    <p:sldId id="282" r:id="rId24"/>
    <p:sldId id="277" r:id="rId25"/>
    <p:sldId id="287" r:id="rId26"/>
    <p:sldId id="286" r:id="rId27"/>
    <p:sldId id="288" r:id="rId28"/>
    <p:sldId id="278" r:id="rId29"/>
    <p:sldId id="289" r:id="rId30"/>
    <p:sldId id="268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8A891-9467-4CC7-A491-0A34A0A97538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9460A-9E81-496F-91AC-92DE7ABF3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7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0" cap="all" spc="25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E625E72-7062-4D8E-BA99-F07B9DD1F028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E625E72-7062-4D8E-BA99-F07B9DD1F028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E625E72-7062-4D8E-BA99-F07B9DD1F028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2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2"/>
        </a:buClr>
        <a:buSzPct val="75000"/>
        <a:buFont typeface="Wingdings 2"/>
        <a:buChar char=""/>
        <a:defRPr kumimoji="0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"/>
        <a:defRPr kumimoji="0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2"/>
        </a:buClr>
        <a:buFontTx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83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Dave Williams (Notre Dame) </a:t>
            </a:r>
          </a:p>
          <a:p>
            <a:r>
              <a:rPr lang="en-US" smtClean="0"/>
              <a:t>and </a:t>
            </a:r>
          </a:p>
          <a:p>
            <a:r>
              <a:rPr lang="en-US" smtClean="0"/>
              <a:t>Mark </a:t>
            </a:r>
            <a:r>
              <a:rPr lang="en-US" dirty="0" smtClean="0"/>
              <a:t>Sullivan (</a:t>
            </a:r>
            <a:r>
              <a:rPr lang="en-US" dirty="0" err="1" smtClean="0"/>
              <a:t>Suny</a:t>
            </a:r>
            <a:r>
              <a:rPr lang="en-US" dirty="0" smtClean="0"/>
              <a:t> </a:t>
            </a:r>
            <a:r>
              <a:rPr lang="en-US" dirty="0" err="1" smtClean="0"/>
              <a:t>Geneseo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ILLiad </a:t>
            </a:r>
            <a:r>
              <a:rPr lang="en-US" dirty="0" err="1"/>
              <a:t>Addons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Significant </a:t>
            </a:r>
            <a:r>
              <a:rPr lang="en-US" dirty="0"/>
              <a:t>Improvement to Your Staff </a:t>
            </a:r>
            <a:r>
              <a:rPr lang="en-US" dirty="0" smtClean="0"/>
              <a:t>Productivity</a:t>
            </a:r>
            <a:endParaRPr lang="en-US" dirty="0"/>
          </a:p>
        </p:txBody>
      </p:sp>
      <p:pic>
        <p:nvPicPr>
          <p:cNvPr id="1027" name="Picture 3" descr="C:\Users\dwillia6\AppData\Local\Microsoft\Windows\Temporary Internet Files\Content.IE5\61SZBL1L\MP90043588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3672840" cy="275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you, Atlas Systems!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dwillia6\AppData\Local\Microsoft\Windows\Temporary Internet Files\Content.IE5\XZBCYDE8\MP90041184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239000" cy="48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How do I install them? (single </a:t>
            </a:r>
            <a:r>
              <a:rPr lang="en-US" dirty="0" smtClean="0"/>
              <a:t>user)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3 Quick and Easy Steps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64459"/>
            <a:ext cx="2907040" cy="310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1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Step 1</a:t>
            </a:r>
            <a:r>
              <a:rPr lang="en-US" dirty="0"/>
              <a:t>. In Staff Manager, set permission for staff </a:t>
            </a:r>
            <a:r>
              <a:rPr lang="en-US" dirty="0" smtClean="0"/>
              <a:t>to: </a:t>
            </a:r>
            <a:r>
              <a:rPr lang="en-US" dirty="0"/>
              <a:t>“Can manage </a:t>
            </a:r>
            <a:r>
              <a:rPr lang="en-US" dirty="0" err="1"/>
              <a:t>addon</a:t>
            </a:r>
            <a:r>
              <a:rPr lang="en-US" dirty="0"/>
              <a:t>”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2" b="35710"/>
          <a:stretch/>
        </p:blipFill>
        <p:spPr>
          <a:xfrm>
            <a:off x="838200" y="1828800"/>
            <a:ext cx="7267575" cy="344687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715000" y="4724400"/>
            <a:ext cx="1447800" cy="5334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 2</a:t>
            </a:r>
            <a:r>
              <a:rPr lang="en-US" dirty="0"/>
              <a:t>. </a:t>
            </a:r>
            <a:r>
              <a:rPr lang="en-US" dirty="0" smtClean="0"/>
              <a:t>Download </a:t>
            </a:r>
            <a:r>
              <a:rPr lang="en-US" dirty="0" err="1" smtClean="0"/>
              <a:t>addon</a:t>
            </a:r>
            <a:r>
              <a:rPr lang="en-US" dirty="0" smtClean="0"/>
              <a:t> to c:\ILLiad8\addon folder (version 8.0)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5" b="12493"/>
          <a:stretch/>
        </p:blipFill>
        <p:spPr>
          <a:xfrm>
            <a:off x="304800" y="2178413"/>
            <a:ext cx="8429626" cy="40699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1295400"/>
            <a:ext cx="8610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Addon</a:t>
            </a:r>
            <a:r>
              <a:rPr lang="en-US" sz="3200" dirty="0" smtClean="0"/>
              <a:t> repository (Directory) is found at: </a:t>
            </a:r>
            <a:br>
              <a:rPr lang="en-US" sz="3200" dirty="0" smtClean="0"/>
            </a:br>
            <a:r>
              <a:rPr lang="en-US" dirty="0" smtClean="0"/>
              <a:t>https</a:t>
            </a:r>
            <a:r>
              <a:rPr lang="en-US" dirty="0"/>
              <a:t>://prometheus.atlas-sys.com/display/ILLiadAddons/Addons+Directory</a:t>
            </a:r>
          </a:p>
        </p:txBody>
      </p:sp>
    </p:spTree>
    <p:extLst>
      <p:ext uri="{BB962C8B-B14F-4D97-AF65-F5344CB8AC3E}">
        <p14:creationId xmlns:p14="http://schemas.microsoft.com/office/powerpoint/2010/main" val="34515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3. Activate </a:t>
            </a:r>
            <a:r>
              <a:rPr lang="en-US" dirty="0" err="1" smtClean="0"/>
              <a:t>addon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System (tab) | Manage </a:t>
            </a:r>
            <a:r>
              <a:rPr lang="en-US" dirty="0" err="1" smtClean="0"/>
              <a:t>Addons</a:t>
            </a:r>
            <a:r>
              <a:rPr lang="en-US" dirty="0" smtClean="0"/>
              <a:t> | Yes | Save Settings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8001000" cy="417090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3400" y="6019800"/>
            <a:ext cx="1447800" cy="5334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3: How do I (or my tech geek) create my own?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dwillia6\AppData\Local\Microsoft\Windows\Temporary Internet Files\Content.IE5\07F4W9AT\MP90042259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1048"/>
            <a:ext cx="7162800" cy="477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Use a “template</a:t>
            </a:r>
            <a:r>
              <a:rPr lang="en-US" dirty="0" smtClean="0"/>
              <a:t>!” </a:t>
            </a:r>
            <a:endParaRPr lang="en-US" dirty="0"/>
          </a:p>
        </p:txBody>
      </p:sp>
      <p:pic>
        <p:nvPicPr>
          <p:cNvPr id="2050" name="Picture 2" descr="C:\Users\dwillia6\AppData\Local\Microsoft\Windows\Temporary Internet Files\Content.IE5\5Z6QJGRK\MP900422612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140" y="2743200"/>
            <a:ext cx="308520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1600201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In other words, copy </a:t>
            </a:r>
            <a:r>
              <a:rPr lang="en-US" sz="3200" dirty="0"/>
              <a:t>and modify existing </a:t>
            </a:r>
            <a:r>
              <a:rPr lang="en-US" sz="3200" dirty="0" err="1"/>
              <a:t>addon</a:t>
            </a:r>
            <a:r>
              <a:rPr lang="en-US" sz="3200" dirty="0"/>
              <a:t> that </a:t>
            </a:r>
            <a:r>
              <a:rPr lang="en-US" sz="3200" dirty="0" smtClean="0"/>
              <a:t>basically does </a:t>
            </a:r>
            <a:r>
              <a:rPr lang="en-US" sz="3200" dirty="0"/>
              <a:t>what you </a:t>
            </a:r>
            <a:r>
              <a:rPr lang="en-US" sz="3200" dirty="0" smtClean="0"/>
              <a:t>want to do.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916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762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you’ll need to copy and modify</a:t>
            </a:r>
            <a:br>
              <a:rPr lang="en-US" dirty="0" smtClean="0"/>
            </a:br>
            <a:r>
              <a:rPr lang="en-US" dirty="0" smtClean="0"/>
              <a:t>(Wannabe Developer's </a:t>
            </a:r>
            <a:r>
              <a:rPr lang="en-US" dirty="0"/>
              <a:t>T</a:t>
            </a:r>
            <a:r>
              <a:rPr lang="en-US" dirty="0" smtClean="0"/>
              <a:t>oolkit)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Notepad </a:t>
            </a:r>
            <a:r>
              <a:rPr lang="en-US" dirty="0"/>
              <a:t>++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(Download from: http</a:t>
            </a:r>
            <a:r>
              <a:rPr lang="en-US" sz="1800" dirty="0"/>
              <a:t>://notepad-plus-plus.org/download/v5.9.2.html</a:t>
            </a:r>
            <a:r>
              <a:rPr lang="en-US" sz="1800" dirty="0" smtClean="0"/>
              <a:t>)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Template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AbeBooksSearch</a:t>
            </a:r>
            <a:r>
              <a:rPr lang="en-US" dirty="0" smtClean="0"/>
              <a:t> Template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Key website html elements for new </a:t>
            </a:r>
            <a:r>
              <a:rPr lang="en-US" dirty="0" err="1" smtClean="0"/>
              <a:t>addon</a:t>
            </a:r>
            <a:r>
              <a:rPr lang="en-US" dirty="0" smtClean="0"/>
              <a:t> (alibis)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URL of search page (e.g</a:t>
            </a:r>
            <a:r>
              <a:rPr lang="en-US" dirty="0"/>
              <a:t>. </a:t>
            </a:r>
            <a:r>
              <a:rPr lang="en-US" dirty="0" smtClean="0"/>
              <a:t>“http</a:t>
            </a:r>
            <a:r>
              <a:rPr lang="en-US" dirty="0"/>
              <a:t>://</a:t>
            </a:r>
            <a:r>
              <a:rPr lang="en-US" dirty="0" smtClean="0"/>
              <a:t>www.alibris.com/</a:t>
            </a:r>
            <a:r>
              <a:rPr lang="en-US" dirty="0" err="1" smtClean="0"/>
              <a:t>booksearch</a:t>
            </a:r>
            <a:r>
              <a:rPr lang="en-US" dirty="0" smtClean="0"/>
              <a:t>”)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“Search” Form Name </a:t>
            </a:r>
            <a:r>
              <a:rPr lang="en-US" dirty="0"/>
              <a:t>(e.g. </a:t>
            </a:r>
            <a:r>
              <a:rPr lang="en-US" dirty="0" smtClean="0"/>
              <a:t>“</a:t>
            </a:r>
            <a:r>
              <a:rPr lang="en-US" dirty="0" err="1" smtClean="0"/>
              <a:t>searchform</a:t>
            </a:r>
            <a:r>
              <a:rPr lang="en-US" dirty="0" smtClean="0"/>
              <a:t>”)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“ISBN” Form Name (e.g. “</a:t>
            </a:r>
            <a:r>
              <a:rPr lang="en-US" dirty="0" err="1" smtClean="0"/>
              <a:t>qisbn</a:t>
            </a:r>
            <a:r>
              <a:rPr lang="en-US" dirty="0" smtClean="0"/>
              <a:t>”)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“Book Title” Name (e.g. “</a:t>
            </a:r>
            <a:r>
              <a:rPr lang="en-US" dirty="0" err="1" smtClean="0"/>
              <a:t>wtit</a:t>
            </a:r>
            <a:r>
              <a:rPr lang="en-US" dirty="0" smtClean="0"/>
              <a:t>”)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Basic to moderate knowledge of html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Staff </a:t>
            </a:r>
            <a:r>
              <a:rPr lang="en-US" dirty="0"/>
              <a:t>programmer or technical support person with basic programming </a:t>
            </a:r>
            <a:r>
              <a:rPr lang="en-US" dirty="0" smtClean="0"/>
              <a:t>knowledge. (Optional)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Identify key website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Key element 1: URL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r>
              <a:rPr lang="en-US" sz="2800" dirty="0" smtClean="0"/>
              <a:t>In browser, open book search page of desired website.</a:t>
            </a:r>
          </a:p>
          <a:p>
            <a:pPr marL="274320" lvl="1">
              <a:buSzPct val="85000"/>
              <a:buFont typeface="Wingdings 2"/>
              <a:buChar char=""/>
            </a:pPr>
            <a:r>
              <a:rPr lang="en-US" sz="2800" dirty="0" smtClean="0"/>
              <a:t>In address bar, </a:t>
            </a:r>
            <a:r>
              <a:rPr lang="en-US" sz="2800" dirty="0" err="1" smtClean="0"/>
              <a:t>identify“Search</a:t>
            </a:r>
            <a:r>
              <a:rPr lang="en-US" sz="2800" dirty="0" smtClean="0"/>
              <a:t> URL” ; </a:t>
            </a:r>
          </a:p>
          <a:p>
            <a:pPr marL="0" lvl="1" indent="0">
              <a:buSzPct val="85000"/>
              <a:buNone/>
            </a:pPr>
            <a:endParaRPr lang="en-US" dirty="0"/>
          </a:p>
          <a:p>
            <a:endParaRPr lang="en-US" sz="36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6200"/>
            <a:ext cx="8229600" cy="235478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90600" y="4038600"/>
            <a:ext cx="1981200" cy="5334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Identify key website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Key element 2: Search form name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With browser open on page, open “View Source”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Search (“Find”) source code for name of the search form:</a:t>
            </a:r>
            <a:br>
              <a:rPr lang="en-US" sz="2000" dirty="0"/>
            </a:br>
            <a:r>
              <a:rPr lang="en-US" sz="2000" dirty="0" smtClean="0"/>
              <a:t>(Open “Find” option and type</a:t>
            </a:r>
            <a:r>
              <a:rPr lang="en-US" sz="2000" dirty="0"/>
              <a:t>: “&lt;form” in “Find” field and click “Next” button; look for value in “name=   </a:t>
            </a:r>
            <a:r>
              <a:rPr lang="en-US" sz="2000" dirty="0" smtClean="0"/>
              <a:t>“.) Search form name </a:t>
            </a:r>
            <a:r>
              <a:rPr lang="en-US" sz="2000" dirty="0"/>
              <a:t>is  </a:t>
            </a:r>
            <a:r>
              <a:rPr lang="en-US" sz="2000" i="1" dirty="0"/>
              <a:t>value within quotes.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4"/>
          <a:stretch/>
        </p:blipFill>
        <p:spPr>
          <a:xfrm>
            <a:off x="457200" y="3810000"/>
            <a:ext cx="8153400" cy="17716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67400" y="3962400"/>
            <a:ext cx="1981200" cy="5334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5867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If you’re unsure of the Search form name, ask you web guru for help!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1: What’s an </a:t>
            </a:r>
            <a:r>
              <a:rPr lang="en-US" dirty="0" err="1"/>
              <a:t>a</a:t>
            </a:r>
            <a:r>
              <a:rPr lang="en-US" dirty="0" err="1" smtClean="0"/>
              <a:t>ddon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Part 2: How do I install an </a:t>
            </a:r>
            <a:r>
              <a:rPr lang="en-US" dirty="0" err="1" smtClean="0"/>
              <a:t>addon</a:t>
            </a:r>
            <a:r>
              <a:rPr lang="en-US" dirty="0" smtClean="0"/>
              <a:t>? (single user)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Part 3: How do I (or my tech geek) create my own?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Identify key website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/>
              <a:t>Key element 3: ISBN field name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With “View Source” still open…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 vicinity of form name (key element 2), look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for reference to </a:t>
            </a:r>
            <a:r>
              <a:rPr lang="en-US" sz="2000" b="1" dirty="0">
                <a:solidFill>
                  <a:schemeClr val="tx1"/>
                </a:solidFill>
              </a:rPr>
              <a:t>ISBN</a:t>
            </a:r>
            <a:r>
              <a:rPr lang="en-US" sz="2000" dirty="0">
                <a:solidFill>
                  <a:schemeClr val="tx1"/>
                </a:solidFill>
              </a:rPr>
              <a:t> field, then for code “name=   “ </a:t>
            </a:r>
            <a:r>
              <a:rPr lang="en-US" sz="2000" dirty="0" smtClean="0">
                <a:solidFill>
                  <a:schemeClr val="tx1"/>
                </a:solidFill>
              </a:rPr>
              <a:t>close by. ISBN Field name is  </a:t>
            </a:r>
            <a:r>
              <a:rPr lang="en-US" sz="2000" i="1" dirty="0" smtClean="0">
                <a:solidFill>
                  <a:schemeClr val="tx1"/>
                </a:solidFill>
              </a:rPr>
              <a:t>value within quotes.</a:t>
            </a:r>
            <a:endParaRPr lang="en-US" sz="20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0"/>
            <a:ext cx="8229600" cy="210257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33800" y="5074373"/>
            <a:ext cx="1066800" cy="5334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Identify key website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/>
              <a:t>Key element 4: Title field </a:t>
            </a:r>
            <a:r>
              <a:rPr lang="en-US" sz="2800" dirty="0" smtClean="0"/>
              <a:t>name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With “View Source” still open…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 vicinity of form name (key element 2), look for reference to </a:t>
            </a:r>
            <a:r>
              <a:rPr lang="en-US" sz="2000" b="1" dirty="0" smtClean="0"/>
              <a:t>Title</a:t>
            </a:r>
            <a:r>
              <a:rPr lang="en-US" sz="2000" dirty="0" smtClean="0"/>
              <a:t> field, then for code “name=   “ close by. Title field </a:t>
            </a:r>
            <a:r>
              <a:rPr lang="en-US" sz="2000" dirty="0"/>
              <a:t>name is  </a:t>
            </a:r>
            <a:r>
              <a:rPr lang="en-US" sz="2000" i="1" dirty="0"/>
              <a:t>value within quotes.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6"/>
          <a:stretch/>
        </p:blipFill>
        <p:spPr>
          <a:xfrm>
            <a:off x="685800" y="3733800"/>
            <a:ext cx="8001000" cy="109723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810000" y="4006194"/>
            <a:ext cx="914400" cy="33720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2: Download and rename two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Rename the following files:</a:t>
            </a:r>
            <a:endParaRPr lang="en-US" dirty="0"/>
          </a:p>
          <a:p>
            <a:r>
              <a:rPr lang="en-US" sz="2400" dirty="0" err="1" smtClean="0"/>
              <a:t>NDAbebooksSearch</a:t>
            </a:r>
            <a:r>
              <a:rPr lang="en-US" sz="2400" dirty="0" smtClean="0"/>
              <a:t> folder -&gt; </a:t>
            </a:r>
            <a:r>
              <a:rPr lang="en-US" sz="2400" dirty="0" err="1" smtClean="0"/>
              <a:t>VendorNameSearch</a:t>
            </a:r>
            <a:endParaRPr lang="en-US" sz="2400" dirty="0" smtClean="0"/>
          </a:p>
          <a:p>
            <a:r>
              <a:rPr lang="en-US" sz="2400" dirty="0" err="1" smtClean="0"/>
              <a:t>AbebooksSearch.lua</a:t>
            </a:r>
            <a:r>
              <a:rPr lang="en-US" sz="2400" dirty="0" smtClean="0"/>
              <a:t> -&gt; </a:t>
            </a:r>
            <a:r>
              <a:rPr lang="en-US" sz="2400" dirty="0" err="1" smtClean="0"/>
              <a:t>VendorNameSearch.lua</a:t>
            </a:r>
            <a:endParaRPr lang="en-US" sz="2400" dirty="0"/>
          </a:p>
          <a:p>
            <a:endParaRPr lang="en-US" dirty="0"/>
          </a:p>
          <a:p>
            <a:pPr marL="0" indent="0">
              <a:buNone/>
            </a:pPr>
            <a:r>
              <a:rPr lang="en-US" sz="2000" u="sng" dirty="0" smtClean="0"/>
              <a:t>Template folder &amp; </a:t>
            </a:r>
            <a:r>
              <a:rPr lang="en-US" sz="2000" u="sng" dirty="0" err="1" smtClean="0"/>
              <a:t>lua</a:t>
            </a:r>
            <a:r>
              <a:rPr lang="en-US" sz="2000" u="sng" dirty="0" smtClean="0"/>
              <a:t> names </a:t>
            </a:r>
            <a:r>
              <a:rPr lang="en-US" sz="2000" dirty="0" smtClean="0"/>
              <a:t>		   </a:t>
            </a:r>
            <a:r>
              <a:rPr lang="en-US" sz="2000" u="sng" dirty="0" smtClean="0"/>
              <a:t>Renamed folder &amp; </a:t>
            </a:r>
            <a:r>
              <a:rPr lang="en-US" sz="2000" u="sng" dirty="0" err="1" smtClean="0"/>
              <a:t>lua</a:t>
            </a:r>
            <a:r>
              <a:rPr lang="en-US" sz="2000" u="sng" dirty="0" smtClean="0"/>
              <a:t> names</a:t>
            </a:r>
            <a:endParaRPr lang="en-US" sz="20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3810000"/>
            <a:ext cx="3724275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0"/>
            <a:ext cx="4257675" cy="19145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5955268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NOTE:  Config.xml file name </a:t>
            </a:r>
            <a:r>
              <a:rPr lang="en-US" dirty="0" smtClean="0"/>
              <a:t>keeps the same file </a:t>
            </a:r>
            <a:r>
              <a:rPr lang="en-US" smtClean="0"/>
              <a:t>name.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Modify config.xml file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(But before modifying it, what is it? What does it do?)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Contains simple information about the </a:t>
            </a:r>
            <a:r>
              <a:rPr lang="en-US" dirty="0" err="1" smtClean="0"/>
              <a:t>lua</a:t>
            </a:r>
            <a:r>
              <a:rPr lang="en-US" dirty="0" smtClean="0"/>
              <a:t> file.</a:t>
            </a:r>
          </a:p>
          <a:p>
            <a:r>
              <a:rPr lang="en-US" dirty="0" smtClean="0"/>
              <a:t>Points </a:t>
            </a:r>
            <a:r>
              <a:rPr lang="en-US" dirty="0" err="1" smtClean="0"/>
              <a:t>ILLiad</a:t>
            </a:r>
            <a:r>
              <a:rPr lang="en-US" dirty="0" smtClean="0"/>
              <a:t> client to the LUA file which does all the magic. </a:t>
            </a:r>
          </a:p>
          <a:p>
            <a:pPr marL="788670" lvl="1" indent="-514350">
              <a:buFont typeface="+mj-lt"/>
              <a:buAutoNum type="arabicPeriod"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Modify config.xml file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Using </a:t>
            </a:r>
            <a:r>
              <a:rPr lang="en-US" smtClean="0"/>
              <a:t>Notepad</a:t>
            </a:r>
            <a:r>
              <a:rPr lang="en-US" dirty="0" smtClean="0"/>
              <a:t>++, open config.xml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Replace the &lt;Name&gt;, &lt;Author&gt;, &lt;Description&gt;, and &lt;File&gt; portions with updated info. Then SAVE.</a:t>
            </a:r>
          </a:p>
          <a:p>
            <a:pPr marL="788670" lvl="1" indent="-514350">
              <a:buFont typeface="+mj-lt"/>
              <a:buAutoNum type="arabicPeriod"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812433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Modify </a:t>
            </a:r>
            <a:r>
              <a:rPr lang="en-US" dirty="0" err="1" smtClean="0"/>
              <a:t>lua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(But before modifying it, what is it? What does it do?)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lua</a:t>
            </a:r>
            <a:r>
              <a:rPr lang="en-US" dirty="0" smtClean="0"/>
              <a:t> file contains  instructions for creating the tab in </a:t>
            </a:r>
            <a:r>
              <a:rPr lang="en-US" dirty="0" err="1" smtClean="0"/>
              <a:t>ILLiad</a:t>
            </a:r>
            <a:r>
              <a:rPr lang="en-US" dirty="0" smtClean="0"/>
              <a:t> and performing search. It consists of the following sections: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Description of </a:t>
            </a:r>
            <a:r>
              <a:rPr lang="en-US" b="1" dirty="0" smtClean="0"/>
              <a:t>what </a:t>
            </a:r>
            <a:r>
              <a:rPr lang="en-US" b="1" dirty="0" err="1" smtClean="0"/>
              <a:t>addon</a:t>
            </a:r>
            <a:r>
              <a:rPr lang="en-US" b="1" dirty="0" smtClean="0"/>
              <a:t> does: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About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AbeBooksSearch.lua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Instructions to </a:t>
            </a:r>
            <a:r>
              <a:rPr lang="en-US" b="1" dirty="0" smtClean="0"/>
              <a:t>create tab and form in request: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function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Instructions to </a:t>
            </a:r>
            <a:r>
              <a:rPr lang="en-US" b="1" dirty="0" smtClean="0"/>
              <a:t>load search page: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function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LoadPage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Instructions to </a:t>
            </a:r>
            <a:r>
              <a:rPr lang="en-US" b="1" dirty="0" smtClean="0"/>
              <a:t>search and display results</a:t>
            </a:r>
            <a:r>
              <a:rPr lang="en-US" b="1" dirty="0"/>
              <a:t>: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function Search()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788670" lvl="1" indent="-514350">
              <a:buFont typeface="+mj-lt"/>
              <a:buAutoNum type="arabicPeriod"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Modify </a:t>
            </a:r>
            <a:r>
              <a:rPr lang="en-US" dirty="0" err="1" smtClean="0"/>
              <a:t>lua</a:t>
            </a:r>
            <a:r>
              <a:rPr lang="en-US" dirty="0" smtClean="0"/>
              <a:t> file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Using </a:t>
            </a:r>
            <a:r>
              <a:rPr lang="en-US" dirty="0" smtClean="0"/>
              <a:t>Notepad++, open renamed </a:t>
            </a:r>
            <a:r>
              <a:rPr lang="en-US" dirty="0" err="1" smtClean="0"/>
              <a:t>lua</a:t>
            </a:r>
            <a:r>
              <a:rPr lang="en-US" dirty="0" smtClean="0"/>
              <a:t>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Update the following parts or values: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Description </a:t>
            </a:r>
            <a:r>
              <a:rPr lang="en-US" sz="1600" dirty="0" smtClean="0"/>
              <a:t>(Briefly describe what </a:t>
            </a:r>
            <a:r>
              <a:rPr lang="en-US" sz="1600" dirty="0" err="1" smtClean="0"/>
              <a:t>addon</a:t>
            </a:r>
            <a:r>
              <a:rPr lang="en-US" sz="1600" dirty="0" smtClean="0"/>
              <a:t> is designed to do.)</a:t>
            </a:r>
            <a:endParaRPr lang="en-US" sz="1600" dirty="0"/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URL </a:t>
            </a:r>
            <a:r>
              <a:rPr lang="en-US" sz="1600" dirty="0"/>
              <a:t>(see “Step 1: Identify key website data”)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Search form </a:t>
            </a:r>
            <a:r>
              <a:rPr lang="en-US" dirty="0"/>
              <a:t>name </a:t>
            </a:r>
            <a:r>
              <a:rPr lang="en-US" sz="1600" dirty="0"/>
              <a:t>(see “Step 1: Identify key website data”)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ISBN </a:t>
            </a:r>
            <a:r>
              <a:rPr lang="en-US" dirty="0"/>
              <a:t>name </a:t>
            </a:r>
            <a:r>
              <a:rPr lang="en-US" sz="1600" dirty="0"/>
              <a:t>(see “Step 1: Identify key website data”)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Title </a:t>
            </a:r>
            <a:r>
              <a:rPr lang="en-US" dirty="0"/>
              <a:t>name </a:t>
            </a:r>
            <a:r>
              <a:rPr lang="en-US" sz="1600" dirty="0"/>
              <a:t>(see “Step 1: Identify key website data”)</a:t>
            </a:r>
            <a:endParaRPr lang="en-US" sz="1600" dirty="0" smtClean="0"/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References to “old” </a:t>
            </a:r>
            <a:r>
              <a:rPr lang="en-US" dirty="0" err="1" smtClean="0"/>
              <a:t>lua</a:t>
            </a:r>
            <a:r>
              <a:rPr lang="en-US" dirty="0" smtClean="0"/>
              <a:t> template name with “new” </a:t>
            </a:r>
            <a:r>
              <a:rPr lang="en-US" dirty="0" err="1" smtClean="0"/>
              <a:t>lua</a:t>
            </a:r>
            <a:r>
              <a:rPr lang="en-US" dirty="0" smtClean="0"/>
              <a:t> name. (Use the “replace” option in notepad++ to save time.)</a:t>
            </a:r>
          </a:p>
          <a:p>
            <a:pPr marL="788670" lvl="1" indent="-514350">
              <a:buFont typeface="+mj-lt"/>
              <a:buAutoNum type="arabicPeriod"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4: Modify </a:t>
            </a:r>
            <a:r>
              <a:rPr lang="en-US" dirty="0" err="1"/>
              <a:t>lua</a:t>
            </a:r>
            <a:r>
              <a:rPr lang="en-US" dirty="0"/>
              <a:t> </a:t>
            </a:r>
            <a:r>
              <a:rPr lang="en-US" dirty="0" smtClean="0"/>
              <a:t>file (Before)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6" y="1527175"/>
            <a:ext cx="8246476" cy="4572000"/>
          </a:xfrm>
        </p:spPr>
      </p:pic>
    </p:spTree>
    <p:extLst>
      <p:ext uri="{BB962C8B-B14F-4D97-AF65-F5344CB8AC3E}">
        <p14:creationId xmlns:p14="http://schemas.microsoft.com/office/powerpoint/2010/main" val="42916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Modify </a:t>
            </a:r>
            <a:r>
              <a:rPr lang="en-US" dirty="0" err="1"/>
              <a:t>lua</a:t>
            </a:r>
            <a:r>
              <a:rPr lang="en-US" dirty="0"/>
              <a:t> </a:t>
            </a:r>
            <a:r>
              <a:rPr lang="en-US" dirty="0" smtClean="0"/>
              <a:t>file (After)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79" y="1527175"/>
            <a:ext cx="6310530" cy="4572000"/>
          </a:xfrm>
        </p:spPr>
      </p:pic>
    </p:spTree>
    <p:extLst>
      <p:ext uri="{BB962C8B-B14F-4D97-AF65-F5344CB8AC3E}">
        <p14:creationId xmlns:p14="http://schemas.microsoft.com/office/powerpoint/2010/main" val="1968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&amp;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Need additional information on </a:t>
            </a:r>
            <a:r>
              <a:rPr lang="en-US" b="1" dirty="0" err="1" smtClean="0"/>
              <a:t>addons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prometheus.atlas-sys.com/display/ILLiadAddons/ILLiad+Addons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Need assistance </a:t>
            </a:r>
            <a:r>
              <a:rPr lang="en-US" b="1" dirty="0"/>
              <a:t>with writing new </a:t>
            </a:r>
            <a:r>
              <a:rPr lang="en-US" b="1" dirty="0" err="1" smtClean="0"/>
              <a:t>Addons</a:t>
            </a:r>
            <a:r>
              <a:rPr lang="en-US" b="1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Send a message to the IDS </a:t>
            </a:r>
            <a:r>
              <a:rPr lang="en-US" dirty="0"/>
              <a:t>community (</a:t>
            </a:r>
            <a:r>
              <a:rPr lang="en-US" dirty="0" err="1" smtClean="0"/>
              <a:t>Workflowtoolkit</a:t>
            </a:r>
            <a:r>
              <a:rPr lang="en-US" dirty="0" smtClean="0"/>
              <a:t>-l) to </a:t>
            </a:r>
            <a:r>
              <a:rPr lang="en-US" dirty="0"/>
              <a:t>talk to and ask questions of other ILLiad </a:t>
            </a:r>
            <a:r>
              <a:rPr lang="en-US" dirty="0" smtClean="0"/>
              <a:t>users</a:t>
            </a:r>
            <a:r>
              <a:rPr lang="en-US" dirty="0"/>
              <a:t> </a:t>
            </a:r>
            <a:r>
              <a:rPr lang="en-US" dirty="0" smtClean="0"/>
              <a:t>and IDS team members.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Contact Mark Sullivan (sullivm@geneseo.edu) or Dave Williams (williams.210@nd.edu).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1: What is an </a:t>
            </a:r>
            <a:r>
              <a:rPr lang="en-US" dirty="0" err="1" smtClean="0"/>
              <a:t>addon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 descr="C:\Users\dwillia6\AppData\Local\Microsoft\Windows\Temporary Internet Files\Content.IE5\5Z6QJGRK\MP900382674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2833801" cy="396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 err="1" smtClean="0"/>
              <a:t>addon</a:t>
            </a:r>
            <a:r>
              <a:rPr lang="en-US" dirty="0" smtClean="0"/>
              <a:t>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Customized tab on </a:t>
            </a:r>
            <a:r>
              <a:rPr lang="en-US" dirty="0" err="1" smtClean="0"/>
              <a:t>ILLIad</a:t>
            </a:r>
            <a:r>
              <a:rPr lang="en-US" dirty="0" smtClean="0"/>
              <a:t> 8.0 + request form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Based on request information, </a:t>
            </a:r>
            <a:r>
              <a:rPr lang="en-US" dirty="0" err="1" smtClean="0"/>
              <a:t>addon</a:t>
            </a:r>
            <a:r>
              <a:rPr lang="en-US" dirty="0" smtClean="0"/>
              <a:t> can:</a:t>
            </a:r>
          </a:p>
          <a:p>
            <a:pPr lvl="1"/>
            <a:r>
              <a:rPr lang="en-US" dirty="0" smtClean="0"/>
              <a:t>Perform search in preferred vendor website for item</a:t>
            </a:r>
          </a:p>
          <a:p>
            <a:pPr lvl="1"/>
            <a:r>
              <a:rPr lang="en-US" dirty="0" smtClean="0"/>
              <a:t>Perform search for item in your ILS</a:t>
            </a:r>
          </a:p>
          <a:p>
            <a:pPr lvl="1"/>
            <a:r>
              <a:rPr lang="en-US" dirty="0" smtClean="0"/>
              <a:t>Import data/update request in ILLiad</a:t>
            </a: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In other words, an </a:t>
            </a:r>
            <a:r>
              <a:rPr lang="en-US" dirty="0" err="1" smtClean="0"/>
              <a:t>addon</a:t>
            </a:r>
            <a:r>
              <a:rPr lang="en-US" dirty="0" smtClean="0"/>
              <a:t> can </a:t>
            </a:r>
            <a:r>
              <a:rPr lang="en-US" sz="3500" b="1" dirty="0" smtClean="0"/>
              <a:t> </a:t>
            </a:r>
          </a:p>
          <a:p>
            <a:pPr marL="274320" lvl="1" indent="0">
              <a:buNone/>
            </a:pPr>
            <a:r>
              <a:rPr lang="en-US" sz="3500" b="1" dirty="0" smtClean="0"/>
              <a:t>significantly </a:t>
            </a:r>
            <a:r>
              <a:rPr lang="en-US" sz="3500" b="1" dirty="0"/>
              <a:t>i</a:t>
            </a:r>
            <a:r>
              <a:rPr lang="en-US" sz="3500" b="1" dirty="0" smtClean="0"/>
              <a:t>mprove productivity</a:t>
            </a:r>
            <a:r>
              <a:rPr lang="en-US" sz="3500" dirty="0"/>
              <a:t>!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For example…</a:t>
            </a: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51"/>
          <a:stretch/>
        </p:blipFill>
        <p:spPr>
          <a:xfrm>
            <a:off x="301625" y="1981200"/>
            <a:ext cx="8504238" cy="140398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62200" y="2971800"/>
            <a:ext cx="2590800" cy="5334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Specific Example: The Amazon Books </a:t>
            </a:r>
            <a:r>
              <a:rPr lang="en-US" dirty="0" err="1" smtClean="0"/>
              <a:t>Addon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Instead of having to:</a:t>
            </a:r>
          </a:p>
          <a:p>
            <a:r>
              <a:rPr lang="en-US" b="1" dirty="0"/>
              <a:t>O</a:t>
            </a:r>
            <a:r>
              <a:rPr lang="en-US" b="1" dirty="0" smtClean="0"/>
              <a:t>pen</a:t>
            </a:r>
            <a:r>
              <a:rPr lang="en-US" dirty="0" smtClean="0"/>
              <a:t> a browser outside of </a:t>
            </a:r>
            <a:r>
              <a:rPr lang="en-US" dirty="0" err="1" smtClean="0"/>
              <a:t>ILLiad</a:t>
            </a:r>
            <a:r>
              <a:rPr lang="en-US" dirty="0" smtClean="0"/>
              <a:t>;</a:t>
            </a:r>
          </a:p>
          <a:p>
            <a:r>
              <a:rPr lang="en-US" b="1" dirty="0" smtClean="0"/>
              <a:t>Go</a:t>
            </a:r>
            <a:r>
              <a:rPr lang="en-US" dirty="0" smtClean="0"/>
              <a:t> to Amazon.com;</a:t>
            </a:r>
          </a:p>
          <a:p>
            <a:r>
              <a:rPr lang="en-US" b="1" dirty="0" smtClean="0"/>
              <a:t>Cut and paste </a:t>
            </a:r>
            <a:r>
              <a:rPr lang="en-US" dirty="0" smtClean="0"/>
              <a:t>request from ILLiad into Amazon; </a:t>
            </a:r>
          </a:p>
          <a:p>
            <a:r>
              <a:rPr lang="en-US" b="1" dirty="0" smtClean="0"/>
              <a:t>Click</a:t>
            </a:r>
            <a:r>
              <a:rPr lang="en-US" dirty="0" smtClean="0"/>
              <a:t> on “search” or “submit”; and</a:t>
            </a:r>
          </a:p>
          <a:p>
            <a:r>
              <a:rPr lang="en-US" b="1" dirty="0" smtClean="0"/>
              <a:t>Cut and paste</a:t>
            </a:r>
            <a:r>
              <a:rPr lang="en-US" dirty="0" smtClean="0"/>
              <a:t> info from Amazon into ILLiad e.g. price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Amazon Books </a:t>
            </a:r>
            <a:r>
              <a:rPr lang="en-US" sz="4000" dirty="0" err="1" smtClean="0"/>
              <a:t>Addon</a:t>
            </a:r>
            <a:r>
              <a:rPr lang="en-US" dirty="0" smtClean="0"/>
              <a:t> can…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within an </a:t>
            </a:r>
            <a:r>
              <a:rPr lang="en-US" dirty="0" err="1" smtClean="0"/>
              <a:t>ILLiad</a:t>
            </a:r>
            <a:r>
              <a:rPr lang="en-US" dirty="0" smtClean="0"/>
              <a:t> request…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663061"/>
            <a:ext cx="8504238" cy="4300228"/>
          </a:xfrm>
        </p:spPr>
      </p:pic>
    </p:spTree>
    <p:extLst>
      <p:ext uri="{BB962C8B-B14F-4D97-AF65-F5344CB8AC3E}">
        <p14:creationId xmlns:p14="http://schemas.microsoft.com/office/powerpoint/2010/main" val="4741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3752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Automatically search for item in Amazon.com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615202"/>
            <a:ext cx="8504238" cy="4395946"/>
          </a:xfrm>
        </p:spPr>
      </p:pic>
      <p:sp>
        <p:nvSpPr>
          <p:cNvPr id="7" name="Oval 6"/>
          <p:cNvSpPr/>
          <p:nvPr/>
        </p:nvSpPr>
        <p:spPr>
          <a:xfrm>
            <a:off x="3505200" y="2590800"/>
            <a:ext cx="1447800" cy="5334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And once you verify the item matches request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142700"/>
            <a:ext cx="8504238" cy="3340950"/>
          </a:xfrm>
        </p:spPr>
      </p:pic>
    </p:spTree>
    <p:extLst>
      <p:ext uri="{BB962C8B-B14F-4D97-AF65-F5344CB8AC3E}">
        <p14:creationId xmlns:p14="http://schemas.microsoft.com/office/powerpoint/2010/main" val="20526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2. </a:t>
            </a:r>
            <a:r>
              <a:rPr lang="en-US" dirty="0"/>
              <a:t>I</a:t>
            </a:r>
            <a:r>
              <a:rPr lang="en-US" dirty="0" smtClean="0"/>
              <a:t>mport the Price into the “Max cost” field.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901732"/>
            <a:ext cx="8504238" cy="3965668"/>
          </a:xfrm>
        </p:spPr>
      </p:pic>
      <p:sp>
        <p:nvSpPr>
          <p:cNvPr id="6" name="Oval 5"/>
          <p:cNvSpPr/>
          <p:nvPr/>
        </p:nvSpPr>
        <p:spPr>
          <a:xfrm>
            <a:off x="7010400" y="5486400"/>
            <a:ext cx="1447800" cy="5334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BckgrndPre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DA7E88-9BD7-4B4D-BD17-5C3458D47A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CompBckgrndPres</Template>
  <TotalTime>0</TotalTime>
  <Words>922</Words>
  <Application>Microsoft Office PowerPoint</Application>
  <PresentationFormat>On-screen Show (4:3)</PresentationFormat>
  <Paragraphs>170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CompBckgrndPres</vt:lpstr>
      <vt:lpstr> ILLiad Addons:  Significant Improvement to Your Staff Productivity</vt:lpstr>
      <vt:lpstr>Agenda</vt:lpstr>
      <vt:lpstr>Part 1: What is an addon?</vt:lpstr>
      <vt:lpstr>An addon is…</vt:lpstr>
      <vt:lpstr>Specific Example: The Amazon Books Addon</vt:lpstr>
      <vt:lpstr>From within an ILLiad request…</vt:lpstr>
      <vt:lpstr>1. Automatically search for item in Amazon.com</vt:lpstr>
      <vt:lpstr>And once you verify the item matches request</vt:lpstr>
      <vt:lpstr>2. Import the Price into the “Max cost” field.</vt:lpstr>
      <vt:lpstr>Thank you, Atlas Systems!</vt:lpstr>
      <vt:lpstr>Part 2: How do I install them? (single user)</vt:lpstr>
      <vt:lpstr>  Step 1. In Staff Manager, set permission for staff to: “Can manage addon”   </vt:lpstr>
      <vt:lpstr>  Step 2. Download addon to c:\ILLiad8\addon folder (version 8.0)    </vt:lpstr>
      <vt:lpstr>Step 3. Activate addon</vt:lpstr>
      <vt:lpstr>Part 3: How do I (or my tech geek) create my own?</vt:lpstr>
      <vt:lpstr>Use a “template!” </vt:lpstr>
      <vt:lpstr>What you’ll need to copy and modify (Wannabe Developer's Toolkit)</vt:lpstr>
      <vt:lpstr>Step 1: Identify key website data</vt:lpstr>
      <vt:lpstr>Step 1: Identify key website data</vt:lpstr>
      <vt:lpstr>Step 1: Identify key website data</vt:lpstr>
      <vt:lpstr>Step 1: Identify key website data</vt:lpstr>
      <vt:lpstr>Step 2: Download and rename two items</vt:lpstr>
      <vt:lpstr>Step 3: Modify config.xml file </vt:lpstr>
      <vt:lpstr>Step 3: Modify config.xml file </vt:lpstr>
      <vt:lpstr>Step 4: Modify lua file</vt:lpstr>
      <vt:lpstr>Step 4: Modify lua file </vt:lpstr>
      <vt:lpstr>Step 4: Modify lua file (Before)</vt:lpstr>
      <vt:lpstr>Step 4: Modify lua file (After)</vt:lpstr>
      <vt:lpstr>Documentation &amp; Assistance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IDS Conference - Addons Presentation</dc:title>
  <dc:subject>ILLiad Addons</dc:subject>
  <dc:creator/>
  <cp:keywords>ILLiad, Addons, IDS</cp:keywords>
  <dc:description>Created for 2011 IDS Conference.</dc:description>
  <cp:lastModifiedBy/>
  <cp:revision>1</cp:revision>
  <dcterms:created xsi:type="dcterms:W3CDTF">2011-07-25T13:26:46Z</dcterms:created>
  <dcterms:modified xsi:type="dcterms:W3CDTF">2011-08-05T18:42:21Z</dcterms:modified>
  <cp:version>1.0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TC102202119990</vt:lpwstr>
  </property>
</Properties>
</file>